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4254-8540-4748-B672-42452ABA5F05}" type="datetimeFigureOut">
              <a:rPr lang="tr-TR" smtClean="0"/>
              <a:t>7.04.2026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ABA4-8EE6-4B29-8B70-D4A32A9F5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1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4254-8540-4748-B672-42452ABA5F05}" type="datetimeFigureOut">
              <a:rPr lang="tr-TR" smtClean="0"/>
              <a:t>7.04.2026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ABA4-8EE6-4B29-8B70-D4A32A9F5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48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4254-8540-4748-B672-42452ABA5F05}" type="datetimeFigureOut">
              <a:rPr lang="tr-TR" smtClean="0"/>
              <a:t>7.04.2026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ABA4-8EE6-4B29-8B70-D4A32A9F5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27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4254-8540-4748-B672-42452ABA5F05}" type="datetimeFigureOut">
              <a:rPr lang="tr-TR" smtClean="0"/>
              <a:t>7.04.2026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ABA4-8EE6-4B29-8B70-D4A32A9F5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920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4254-8540-4748-B672-42452ABA5F05}" type="datetimeFigureOut">
              <a:rPr lang="tr-TR" smtClean="0"/>
              <a:t>7.04.2026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ABA4-8EE6-4B29-8B70-D4A32A9F5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20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4254-8540-4748-B672-42452ABA5F05}" type="datetimeFigureOut">
              <a:rPr lang="tr-TR" smtClean="0"/>
              <a:t>7.04.2026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ABA4-8EE6-4B29-8B70-D4A32A9F5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733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4254-8540-4748-B672-42452ABA5F05}" type="datetimeFigureOut">
              <a:rPr lang="tr-TR" smtClean="0"/>
              <a:t>7.04.2026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ABA4-8EE6-4B29-8B70-D4A32A9F5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828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4254-8540-4748-B672-42452ABA5F05}" type="datetimeFigureOut">
              <a:rPr lang="tr-TR" smtClean="0"/>
              <a:t>7.04.2026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ABA4-8EE6-4B29-8B70-D4A32A9F5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3763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4254-8540-4748-B672-42452ABA5F05}" type="datetimeFigureOut">
              <a:rPr lang="tr-TR" smtClean="0"/>
              <a:t>7.04.2026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ABA4-8EE6-4B29-8B70-D4A32A9F5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720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4254-8540-4748-B672-42452ABA5F05}" type="datetimeFigureOut">
              <a:rPr lang="tr-TR" smtClean="0"/>
              <a:t>7.04.2026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ABA4-8EE6-4B29-8B70-D4A32A9F5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387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4254-8540-4748-B672-42452ABA5F05}" type="datetimeFigureOut">
              <a:rPr lang="tr-TR" smtClean="0"/>
              <a:t>7.04.2026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ABA4-8EE6-4B29-8B70-D4A32A9F5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06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74254-8540-4748-B672-42452ABA5F05}" type="datetimeFigureOut">
              <a:rPr lang="tr-TR" smtClean="0"/>
              <a:t>7.04.2026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EABA4-8EE6-4B29-8B70-D4A32A9F5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05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305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9) Bilimsel Yayın ve Dergiler Koordinatörlüğü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C.3.1 Araştırma performansının izlenmesi ve değerlendirilmesi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C.3.2 Öğretim elemanı/araştırmacı performansının değerlendirilmesi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C.2.1 Araştırma yetkinlikleri ve gelişimi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Yayın, dergi, görünürlük ve çıktı kalitesi araştırma performansı kanıtları</a:t>
            </a:r>
          </a:p>
        </p:txBody>
      </p:sp>
    </p:spTree>
    <p:extLst>
      <p:ext uri="{BB962C8B-B14F-4D97-AF65-F5344CB8AC3E}">
        <p14:creationId xmlns:p14="http://schemas.microsoft.com/office/powerpoint/2010/main" val="1205358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10) Doktora Sonrası Araştırma Projeleri Koordinatörlüğü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C.1.3 Doktora programları ve doktora sonrası imkanlar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C.2.1 Araştırma yetkinlikleri ve gelişimi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C.3.1</a:t>
            </a:r>
            <a:r>
              <a:rPr lang="tr-TR" dirty="0" smtClean="0"/>
              <a:t> </a:t>
            </a:r>
            <a:r>
              <a:rPr lang="tr-TR" b="1" dirty="0" smtClean="0"/>
              <a:t>Araştırma performansı</a:t>
            </a:r>
            <a:endParaRPr lang="tr-TR" dirty="0" smtClean="0"/>
          </a:p>
          <a:p>
            <a:r>
              <a:rPr lang="tr-TR" b="1" dirty="0" smtClean="0"/>
              <a:t>C.3.2</a:t>
            </a:r>
            <a:r>
              <a:rPr lang="tr-TR" dirty="0" smtClean="0"/>
              <a:t>. </a:t>
            </a:r>
            <a:r>
              <a:rPr lang="tr-TR" b="1" dirty="0" smtClean="0"/>
              <a:t>Öğretim elemanı/araştırmacı performansının değerlendirilmesi</a:t>
            </a:r>
            <a:endParaRPr lang="tr-TR" dirty="0"/>
          </a:p>
          <a:p>
            <a:endParaRPr lang="tr-TR" dirty="0"/>
          </a:p>
          <a:p>
            <a:r>
              <a:rPr lang="tr-TR" dirty="0" smtClean="0"/>
              <a:t>Post-</a:t>
            </a:r>
            <a:r>
              <a:rPr lang="tr-TR" dirty="0" err="1" smtClean="0"/>
              <a:t>doc</a:t>
            </a:r>
            <a:r>
              <a:rPr lang="tr-TR" dirty="0" smtClean="0"/>
              <a:t> imkanları ve bunların çıktılarının izlenmesi</a:t>
            </a:r>
          </a:p>
        </p:txBody>
      </p:sp>
    </p:spTree>
    <p:extLst>
      <p:ext uri="{BB962C8B-B14F-4D97-AF65-F5344CB8AC3E}">
        <p14:creationId xmlns:p14="http://schemas.microsoft.com/office/powerpoint/2010/main" val="3002203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11) Katma Değeri Yüksek Tarımsal Ürünlerde İhtisaslaşma Koordinatörlüğü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A.1.3 Kurumsal dönüşüm kapasitesi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A.2.2 Stratejik amaç ve hedefler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C.2.1 Araştırma yetkinlikleri ve gelişimi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C.3.1 Araştırma performansı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b="1" dirty="0" smtClean="0"/>
              <a:t>D.2.1 Toplumsal katkı performansı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İhtisaslaşma, kurumsal odak alanı ve dönüşüm kapasitesiyle; araştırma çıktıları ve bölgesel değer üretimiyle ilişkilidir. </a:t>
            </a:r>
          </a:p>
        </p:txBody>
      </p:sp>
    </p:spTree>
    <p:extLst>
      <p:ext uri="{BB962C8B-B14F-4D97-AF65-F5344CB8AC3E}">
        <p14:creationId xmlns:p14="http://schemas.microsoft.com/office/powerpoint/2010/main" val="2548030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12) Sosyal Arabuluculuk Koordinatörlüğü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D.1.1 Toplumsal katkı süreçlerinin yönetimi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D.2.1 Toplumsal katkı performansının izlenmesi ve değerlendirilmesi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b="1" dirty="0" smtClean="0"/>
              <a:t>A.4.1 İç ve dış paydaş katılımı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Topluma yönelik hizmet, etki ve paydaşlarla ortak yürütülen faaliyetler toplumsal katkı başlığında değerlendirilir. </a:t>
            </a:r>
          </a:p>
        </p:txBody>
      </p:sp>
    </p:spTree>
    <p:extLst>
      <p:ext uri="{BB962C8B-B14F-4D97-AF65-F5344CB8AC3E}">
        <p14:creationId xmlns:p14="http://schemas.microsoft.com/office/powerpoint/2010/main" val="3588123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13) Yeşil Alan Koordinatörlüğü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D.1.1 Toplumsal katkı süreçlerinin yönetimi</a:t>
            </a:r>
            <a:endParaRPr lang="tr-TR" dirty="0"/>
          </a:p>
          <a:p>
            <a:r>
              <a:rPr lang="tr-TR" b="1" dirty="0" smtClean="0"/>
              <a:t>D.1.2 Kaynaklar</a:t>
            </a:r>
            <a:endParaRPr lang="tr-TR" dirty="0"/>
          </a:p>
          <a:p>
            <a:r>
              <a:rPr lang="tr-TR" b="1" dirty="0" smtClean="0"/>
              <a:t>D.2.1 Toplumsal katkı performansı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Fiziksel çevre, sürdürülebilir kampüs uygulamaları, kaynak kullanımı ve toplumsal/çevresel etki burada kanıtlanır. </a:t>
            </a:r>
          </a:p>
        </p:txBody>
      </p:sp>
    </p:spTree>
    <p:extLst>
      <p:ext uri="{BB962C8B-B14F-4D97-AF65-F5344CB8AC3E}">
        <p14:creationId xmlns:p14="http://schemas.microsoft.com/office/powerpoint/2010/main" val="817464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14) Sıfır Atık Yönetimi Koordinatörlüğü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D.1.1</a:t>
            </a:r>
            <a:r>
              <a:rPr lang="tr-TR" dirty="0"/>
              <a:t> </a:t>
            </a:r>
            <a:r>
              <a:rPr lang="tr-TR" b="1" dirty="0" smtClean="0"/>
              <a:t>Toplumsal katkı süreçlerinin yönetimi</a:t>
            </a:r>
            <a:endParaRPr lang="tr-TR" dirty="0" smtClean="0"/>
          </a:p>
          <a:p>
            <a:r>
              <a:rPr lang="tr-TR" b="1" dirty="0" smtClean="0"/>
              <a:t>D.1.2 Kaynaklar</a:t>
            </a:r>
            <a:endParaRPr lang="tr-TR" dirty="0" smtClean="0"/>
          </a:p>
          <a:p>
            <a:r>
              <a:rPr lang="tr-TR" b="1" dirty="0" smtClean="0"/>
              <a:t>D.2.1</a:t>
            </a:r>
            <a:r>
              <a:rPr lang="tr-TR" dirty="0" smtClean="0"/>
              <a:t>.</a:t>
            </a:r>
            <a:r>
              <a:rPr lang="tr-TR" b="1" dirty="0" smtClean="0"/>
              <a:t> Toplumsal katkı performansı</a:t>
            </a:r>
            <a:endParaRPr lang="tr-TR" dirty="0"/>
          </a:p>
          <a:p>
            <a:r>
              <a:rPr lang="tr-TR" b="1" dirty="0" smtClean="0"/>
              <a:t>A.2.3 Performans yönetimi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Sıfır atık; toplumsal katkı süreçleri, kaynak yönetimi ve etki performansı ile izlenir. Kurumsal göstergeye dönüştürülürse performans yönetimiyle de bağ kurar. </a:t>
            </a:r>
          </a:p>
        </p:txBody>
      </p:sp>
    </p:spTree>
    <p:extLst>
      <p:ext uri="{BB962C8B-B14F-4D97-AF65-F5344CB8AC3E}">
        <p14:creationId xmlns:p14="http://schemas.microsoft.com/office/powerpoint/2010/main" val="660201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15) ÜNİP Koordinatörlüğü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A.4.1 İç ve dış paydaş katılımı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D.2.1 Toplumsal katkı performansı</a:t>
            </a:r>
            <a:endParaRPr lang="tr-TR" dirty="0"/>
          </a:p>
          <a:p>
            <a:r>
              <a:rPr lang="tr-TR" b="1" dirty="0" smtClean="0"/>
              <a:t>C.2.1 Araştırma yetkinlikleri ve gelişimi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Üniversite-iş birliği/proje koordinasyonu dış paydaş katılımı, ortak etki ve iş </a:t>
            </a:r>
            <a:r>
              <a:rPr lang="tr-TR" dirty="0" err="1" smtClean="0"/>
              <a:t>birlikli</a:t>
            </a:r>
            <a:r>
              <a:rPr lang="tr-TR" dirty="0" smtClean="0"/>
              <a:t> araştırma kapasitesi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4444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1) Kalite Koordinatörlüğü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b="1" dirty="0" smtClean="0"/>
              <a:t>A.1.4 İç kalite güvencesi mekanizmaları</a:t>
            </a:r>
            <a:r>
              <a:rPr lang="tr-TR" dirty="0" smtClean="0"/>
              <a:t> </a:t>
            </a:r>
          </a:p>
          <a:p>
            <a:r>
              <a:rPr lang="tr-TR" b="1" dirty="0" smtClean="0"/>
              <a:t>A.2.3 Performans yönetimi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A.3.4 Süreç yönetimi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A.4.1 İç ve dış paydaş katılımı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/>
          </a:p>
          <a:p>
            <a:r>
              <a:rPr lang="tr-TR" dirty="0" smtClean="0"/>
              <a:t>Süreç, PUKÖ, izleme, iyileştirme ve paydaş katılımı</a:t>
            </a:r>
          </a:p>
        </p:txBody>
      </p:sp>
    </p:spTree>
    <p:extLst>
      <p:ext uri="{BB962C8B-B14F-4D97-AF65-F5344CB8AC3E}">
        <p14:creationId xmlns:p14="http://schemas.microsoft.com/office/powerpoint/2010/main" val="1773111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2) Kurumsal İletişim Koordinatörlüğü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A.1.5 Kamuoyunu bilgilendirme ve hesap verebilirlik</a:t>
            </a:r>
            <a:endParaRPr lang="tr-TR" dirty="0"/>
          </a:p>
          <a:p>
            <a:r>
              <a:rPr lang="tr-TR" b="1" dirty="0" smtClean="0"/>
              <a:t>A.4.1 İç ve dış paydaş katılımı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A.1.5 doğrudan bilgilendirme kanalları, web sayfası güncelliği, hesap verebilirlik ve geri bildirim mekanizmalarını ister. </a:t>
            </a:r>
          </a:p>
        </p:txBody>
      </p:sp>
    </p:spTree>
    <p:extLst>
      <p:ext uri="{BB962C8B-B14F-4D97-AF65-F5344CB8AC3E}">
        <p14:creationId xmlns:p14="http://schemas.microsoft.com/office/powerpoint/2010/main" val="384882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3) Dijital İşlemler Koordinatörlüğü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A.3.1 Bilgi yönetim sistemi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b="1" dirty="0" smtClean="0"/>
              <a:t>A.1.4 İç kalite güvencesi mekanizmaları</a:t>
            </a:r>
            <a:r>
              <a:rPr lang="tr-TR" dirty="0" smtClean="0"/>
              <a:t> </a:t>
            </a:r>
          </a:p>
          <a:p>
            <a:r>
              <a:rPr lang="tr-TR" b="1" dirty="0" smtClean="0"/>
              <a:t>A.3.4 Süreç yönetimi</a:t>
            </a:r>
            <a:r>
              <a:rPr lang="tr-TR" dirty="0" smtClean="0"/>
              <a:t> </a:t>
            </a:r>
          </a:p>
          <a:p>
            <a:r>
              <a:rPr lang="tr-TR" b="1" dirty="0" smtClean="0"/>
              <a:t>B.1.6 Eğitim ve öğretim süreçlerinin yönetimi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Entegre bilgi yönetim sistemi; eğitim, araştırma, toplumsal katkı ve kalite güvencesini destekler</a:t>
            </a:r>
          </a:p>
        </p:txBody>
      </p:sp>
    </p:spTree>
    <p:extLst>
      <p:ext uri="{BB962C8B-B14F-4D97-AF65-F5344CB8AC3E}">
        <p14:creationId xmlns:p14="http://schemas.microsoft.com/office/powerpoint/2010/main" val="1616733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4) Dijital Eğitim Koordinatörlüğü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B.1.6 Eğitim ve öğretim süreçlerinin yönetimi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b="1" dirty="0" smtClean="0"/>
              <a:t>B.2.1 Öğretim yöntem ve teknikleri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b="1" dirty="0" smtClean="0"/>
              <a:t>B.2.2 Ölçme ve değerlendirme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b="1" dirty="0" smtClean="0"/>
              <a:t>B.3.1 Öğrenme ortam ve kaynakları</a:t>
            </a:r>
            <a:r>
              <a:rPr lang="tr-TR" dirty="0" smtClean="0"/>
              <a:t>.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 smtClean="0"/>
              <a:t>B.4.2 Öğretim yetkinlikleri ve gelişimi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Uzaktan/karma eğitim, öğrenme yönetim sistemi, aktif öğrenme ve çevrimiçi ölçme-değerlendirme</a:t>
            </a:r>
          </a:p>
        </p:txBody>
      </p:sp>
    </p:spTree>
    <p:extLst>
      <p:ext uri="{BB962C8B-B14F-4D97-AF65-F5344CB8AC3E}">
        <p14:creationId xmlns:p14="http://schemas.microsoft.com/office/powerpoint/2010/main" val="314322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5) Zorunlu Dersler Koordinatörlüğü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B.1.1 Programların tasarımı ve onayı</a:t>
            </a:r>
            <a:endParaRPr lang="tr-TR" dirty="0"/>
          </a:p>
          <a:p>
            <a:r>
              <a:rPr lang="tr-TR" dirty="0" smtClean="0"/>
              <a:t> </a:t>
            </a:r>
            <a:r>
              <a:rPr lang="tr-TR" b="1" dirty="0" smtClean="0"/>
              <a:t>B.1.2 Programın ders dağılım dengesi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B.1.3 Ders kazanımlarının program çıktılarıyla uyumu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B.1.6 Eğitim ve öğretim süreçlerinin yönetimi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B.2.2 Ölçme ve değerlendirme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b="1" dirty="0" smtClean="0"/>
              <a:t>A.4.2 Öğrenci geri bildirimleri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Zorunlu derslerin ortak yapı, kazanım, ders dağılımı ve ölçme-değerlendirme boyutu </a:t>
            </a:r>
          </a:p>
        </p:txBody>
      </p:sp>
    </p:spTree>
    <p:extLst>
      <p:ext uri="{BB962C8B-B14F-4D97-AF65-F5344CB8AC3E}">
        <p14:creationId xmlns:p14="http://schemas.microsoft.com/office/powerpoint/2010/main" val="3311207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6) Dış İlişkiler Koordinatörlüğü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A.5.1 </a:t>
            </a:r>
            <a:r>
              <a:rPr lang="tr-TR" b="1" dirty="0" err="1" smtClean="0"/>
              <a:t>Uluslararasılaşma</a:t>
            </a:r>
            <a:r>
              <a:rPr lang="tr-TR" b="1" dirty="0" smtClean="0"/>
              <a:t> süreçlerinin yönetimi</a:t>
            </a:r>
            <a:r>
              <a:rPr lang="tr-TR" dirty="0" smtClean="0"/>
              <a:t> </a:t>
            </a:r>
          </a:p>
          <a:p>
            <a:r>
              <a:rPr lang="tr-TR" b="1" dirty="0" smtClean="0"/>
              <a:t>A.5.2 </a:t>
            </a:r>
            <a:r>
              <a:rPr lang="tr-TR" b="1" dirty="0" err="1" smtClean="0"/>
              <a:t>Uluslararasılaşma</a:t>
            </a:r>
            <a:r>
              <a:rPr lang="tr-TR" b="1" dirty="0" smtClean="0"/>
              <a:t> kaynakları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A.5.3 </a:t>
            </a:r>
            <a:r>
              <a:rPr lang="tr-TR" b="1" dirty="0" err="1" smtClean="0"/>
              <a:t>Uluslararasılaşma</a:t>
            </a:r>
            <a:r>
              <a:rPr lang="tr-TR" b="1" dirty="0" smtClean="0"/>
              <a:t> performansı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b="1" dirty="0" smtClean="0"/>
              <a:t>B.2.3 Öğrenci kabulü, önceki öğrenmenin tanınması ve kredilendirilmesi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B.2.3 içinde hareketlilik, teşvik, kolaylaştırıcı önlemler ve kredi kaybı olmaması doğrudan </a:t>
            </a:r>
            <a:r>
              <a:rPr lang="tr-TR" dirty="0" err="1" smtClean="0"/>
              <a:t>uluslararasılaşma</a:t>
            </a:r>
            <a:r>
              <a:rPr lang="tr-TR" dirty="0" smtClean="0"/>
              <a:t> politikasıyla ilişkili </a:t>
            </a:r>
          </a:p>
        </p:txBody>
      </p:sp>
    </p:spTree>
    <p:extLst>
      <p:ext uri="{BB962C8B-B14F-4D97-AF65-F5344CB8AC3E}">
        <p14:creationId xmlns:p14="http://schemas.microsoft.com/office/powerpoint/2010/main" val="4205289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7) Bilimsel Araştırma Projeleri Koordinasyon Birimi (BAP)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Araştırma süreçlerinin yönetimi alt ölçütü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C.2.1 Araştırma yetkinlikleri ve gelişimi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C.3.1 Araştırma performansının izlenmesi ve değerlendirilmesi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C.3.2 Öğretim elemanı/araştırmacı performansının değerlendirilmesi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Proje destek mekanizmaları, araştırma kapasitesi, performans takibi ve araştırmacı çıktılarının izlenmesi</a:t>
            </a:r>
          </a:p>
        </p:txBody>
      </p:sp>
    </p:spTree>
    <p:extLst>
      <p:ext uri="{BB962C8B-B14F-4D97-AF65-F5344CB8AC3E}">
        <p14:creationId xmlns:p14="http://schemas.microsoft.com/office/powerpoint/2010/main" val="1101339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8) Proje Geliştirme ve Koordinasyon Ofisi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Araştırma süreçlerinin yönetimi alt ölçütü</a:t>
            </a:r>
            <a:r>
              <a:rPr lang="tr-TR" dirty="0" smtClean="0"/>
              <a:t> </a:t>
            </a:r>
          </a:p>
          <a:p>
            <a:r>
              <a:rPr lang="tr-TR" b="1" dirty="0" smtClean="0"/>
              <a:t>C.2.1 Araştırma yetkinlikleri ve gelişimi</a:t>
            </a:r>
            <a:r>
              <a:rPr lang="tr-TR" dirty="0" smtClean="0"/>
              <a:t>, </a:t>
            </a:r>
          </a:p>
          <a:p>
            <a:r>
              <a:rPr lang="tr-TR" b="1" dirty="0" smtClean="0"/>
              <a:t>A.2.2 Stratejik amaç ve hedefler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b="1" dirty="0" smtClean="0"/>
              <a:t>C.3.1 Araştırma performansı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Proje geliştirme ofisleri araştırma altyapısını, proje yazma kültürünü ve stratejik hedeflere bağlı proje hacmini besler. </a:t>
            </a:r>
          </a:p>
        </p:txBody>
      </p:sp>
    </p:spTree>
    <p:extLst>
      <p:ext uri="{BB962C8B-B14F-4D97-AF65-F5344CB8AC3E}">
        <p14:creationId xmlns:p14="http://schemas.microsoft.com/office/powerpoint/2010/main" val="4195924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415</Words>
  <Application>Microsoft Office PowerPoint</Application>
  <PresentationFormat>Geniş ekran</PresentationFormat>
  <Paragraphs>96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PowerPoint Sunusu</vt:lpstr>
      <vt:lpstr>1) Kalite Koordinatörlüğü</vt:lpstr>
      <vt:lpstr>2) Kurumsal İletişim Koordinatörlüğü</vt:lpstr>
      <vt:lpstr>3) Dijital İşlemler Koordinatörlüğü</vt:lpstr>
      <vt:lpstr>4) Dijital Eğitim Koordinatörlüğü</vt:lpstr>
      <vt:lpstr>5) Zorunlu Dersler Koordinatörlüğü</vt:lpstr>
      <vt:lpstr>6) Dış İlişkiler Koordinatörlüğü</vt:lpstr>
      <vt:lpstr>7) Bilimsel Araştırma Projeleri Koordinasyon Birimi (BAP)</vt:lpstr>
      <vt:lpstr>8) Proje Geliştirme ve Koordinasyon Ofisi</vt:lpstr>
      <vt:lpstr>9) Bilimsel Yayın ve Dergiler Koordinatörlüğü</vt:lpstr>
      <vt:lpstr>10) Doktora Sonrası Araştırma Projeleri Koordinatörlüğü</vt:lpstr>
      <vt:lpstr>11) Katma Değeri Yüksek Tarımsal Ürünlerde İhtisaslaşma Koordinatörlüğü</vt:lpstr>
      <vt:lpstr>12) Sosyal Arabuluculuk Koordinatörlüğü</vt:lpstr>
      <vt:lpstr>13) Yeşil Alan Koordinatörlüğü</vt:lpstr>
      <vt:lpstr>14) Sıfır Atık Yönetimi Koordinatörlüğü</vt:lpstr>
      <vt:lpstr>15) ÜNİP Koordinatörlüğü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5</cp:revision>
  <dcterms:created xsi:type="dcterms:W3CDTF">2026-04-07T07:54:16Z</dcterms:created>
  <dcterms:modified xsi:type="dcterms:W3CDTF">2026-04-07T09:47:05Z</dcterms:modified>
</cp:coreProperties>
</file>