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3"/>
  </p:notesMasterIdLst>
  <p:sldIdLst>
    <p:sldId id="325" r:id="rId2"/>
    <p:sldId id="265" r:id="rId3"/>
    <p:sldId id="314" r:id="rId4"/>
    <p:sldId id="315" r:id="rId5"/>
    <p:sldId id="256" r:id="rId6"/>
    <p:sldId id="257" r:id="rId7"/>
    <p:sldId id="258" r:id="rId8"/>
    <p:sldId id="259" r:id="rId9"/>
    <p:sldId id="260" r:id="rId10"/>
    <p:sldId id="261" r:id="rId11"/>
    <p:sldId id="266" r:id="rId12"/>
    <p:sldId id="267" r:id="rId13"/>
    <p:sldId id="268" r:id="rId14"/>
    <p:sldId id="269" r:id="rId15"/>
    <p:sldId id="270" r:id="rId16"/>
    <p:sldId id="271"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312" r:id="rId42"/>
    <p:sldId id="324" r:id="rId43"/>
    <p:sldId id="298" r:id="rId44"/>
    <p:sldId id="299" r:id="rId45"/>
    <p:sldId id="300" r:id="rId46"/>
    <p:sldId id="301" r:id="rId47"/>
    <p:sldId id="302" r:id="rId48"/>
    <p:sldId id="303" r:id="rId49"/>
    <p:sldId id="305" r:id="rId50"/>
    <p:sldId id="306" r:id="rId51"/>
    <p:sldId id="307" r:id="rId52"/>
    <p:sldId id="311" r:id="rId53"/>
    <p:sldId id="308" r:id="rId54"/>
    <p:sldId id="309" r:id="rId55"/>
    <p:sldId id="310" r:id="rId56"/>
    <p:sldId id="317" r:id="rId57"/>
    <p:sldId id="318" r:id="rId58"/>
    <p:sldId id="319" r:id="rId59"/>
    <p:sldId id="320" r:id="rId60"/>
    <p:sldId id="321" r:id="rId61"/>
    <p:sldId id="322" r:id="rId6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1CB2A3-2380-46F1-B236-C770C5D10A94}" v="1" dt="2026-04-16T09:06:36.7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52" d="100"/>
          <a:sy n="152" d="100"/>
        </p:scale>
        <p:origin x="44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notesMaster" Target="notesMasters/notesMaster1.xml"/><Relationship Id="rId68"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yaz yusuf altın" userId="5acd609dfd09f906" providerId="LiveId" clId="{F08C4D40-BA32-4C10-A062-EB5E1820F8C5}"/>
    <pc:docChg chg="custSel addSld delSld modSld">
      <pc:chgData name="ayaz yusuf altın" userId="5acd609dfd09f906" providerId="LiveId" clId="{F08C4D40-BA32-4C10-A062-EB5E1820F8C5}" dt="2026-04-16T09:08:42.434" v="51" actId="1076"/>
      <pc:docMkLst>
        <pc:docMk/>
      </pc:docMkLst>
      <pc:sldChg chg="new del">
        <pc:chgData name="ayaz yusuf altın" userId="5acd609dfd09f906" providerId="LiveId" clId="{F08C4D40-BA32-4C10-A062-EB5E1820F8C5}" dt="2026-04-16T09:06:38.673" v="3" actId="47"/>
        <pc:sldMkLst>
          <pc:docMk/>
          <pc:sldMk cId="642636608" sldId="323"/>
        </pc:sldMkLst>
      </pc:sldChg>
      <pc:sldChg chg="addSp delSp modSp add mod setBg addAnim delAnim delDesignElem">
        <pc:chgData name="ayaz yusuf altın" userId="5acd609dfd09f906" providerId="LiveId" clId="{F08C4D40-BA32-4C10-A062-EB5E1820F8C5}" dt="2026-04-16T09:08:42.434" v="51" actId="1076"/>
        <pc:sldMkLst>
          <pc:docMk/>
          <pc:sldMk cId="1368019672" sldId="324"/>
        </pc:sldMkLst>
        <pc:spChg chg="mod">
          <ac:chgData name="ayaz yusuf altın" userId="5acd609dfd09f906" providerId="LiveId" clId="{F08C4D40-BA32-4C10-A062-EB5E1820F8C5}" dt="2026-04-16T09:08:42.434" v="51" actId="1076"/>
          <ac:spMkLst>
            <pc:docMk/>
            <pc:sldMk cId="1368019672" sldId="324"/>
            <ac:spMk id="2" creationId="{BD4D4B8D-A0E0-8E14-AE55-98DBFA4F79EA}"/>
          </ac:spMkLst>
        </pc:spChg>
        <pc:spChg chg="add">
          <ac:chgData name="ayaz yusuf altın" userId="5acd609dfd09f906" providerId="LiveId" clId="{F08C4D40-BA32-4C10-A062-EB5E1820F8C5}" dt="2026-04-16T09:08:27.135" v="49" actId="26606"/>
          <ac:spMkLst>
            <pc:docMk/>
            <pc:sldMk cId="1368019672" sldId="324"/>
            <ac:spMk id="4" creationId="{A3363022-C969-41E9-8EB2-E4C94908C1FA}"/>
          </ac:spMkLst>
        </pc:spChg>
        <pc:spChg chg="del">
          <ac:chgData name="ayaz yusuf altın" userId="5acd609dfd09f906" providerId="LiveId" clId="{F08C4D40-BA32-4C10-A062-EB5E1820F8C5}" dt="2026-04-16T09:06:36.758" v="2"/>
          <ac:spMkLst>
            <pc:docMk/>
            <pc:sldMk cId="1368019672" sldId="324"/>
            <ac:spMk id="9" creationId="{6CED1E57-4888-77BD-8ED8-B950EAE537C6}"/>
          </ac:spMkLst>
        </pc:spChg>
        <pc:spChg chg="add">
          <ac:chgData name="ayaz yusuf altın" userId="5acd609dfd09f906" providerId="LiveId" clId="{F08C4D40-BA32-4C10-A062-EB5E1820F8C5}" dt="2026-04-16T09:08:27.135" v="49" actId="26606"/>
          <ac:spMkLst>
            <pc:docMk/>
            <pc:sldMk cId="1368019672" sldId="324"/>
            <ac:spMk id="11" creationId="{8D1AD6B3-BE88-4CEB-BA17-790657CC4729}"/>
          </ac:spMkLst>
        </pc:spChg>
        <pc:grpChg chg="add">
          <ac:chgData name="ayaz yusuf altın" userId="5acd609dfd09f906" providerId="LiveId" clId="{F08C4D40-BA32-4C10-A062-EB5E1820F8C5}" dt="2026-04-16T09:08:27.135" v="49" actId="26606"/>
          <ac:grpSpMkLst>
            <pc:docMk/>
            <pc:sldMk cId="1368019672" sldId="324"/>
            <ac:grpSpMk id="13" creationId="{89D1390B-7E13-4B4F-9CB2-391063412E54}"/>
          </ac:grpSpMkLst>
        </pc:grpChg>
        <pc:picChg chg="add">
          <ac:chgData name="ayaz yusuf altın" userId="5acd609dfd09f906" providerId="LiveId" clId="{F08C4D40-BA32-4C10-A062-EB5E1820F8C5}" dt="2026-04-16T09:08:27.135" v="49" actId="26606"/>
          <ac:picMkLst>
            <pc:docMk/>
            <pc:sldMk cId="1368019672" sldId="324"/>
            <ac:picMk id="5" creationId="{E4B938EE-91E4-FF98-9F13-39AC282A378E}"/>
          </ac:picMkLst>
        </pc:picChg>
        <pc:picChg chg="del">
          <ac:chgData name="ayaz yusuf altın" userId="5acd609dfd09f906" providerId="LiveId" clId="{F08C4D40-BA32-4C10-A062-EB5E1820F8C5}" dt="2026-04-16T09:07:59.649" v="46" actId="478"/>
          <ac:picMkLst>
            <pc:docMk/>
            <pc:sldMk cId="1368019672" sldId="324"/>
            <ac:picMk id="6" creationId="{A5AEEAB0-BEA7-FF89-170A-11A10E7BD63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4157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7BD7FCF-A254-4A97-A15C-319B6762267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52FFAF72-6204-4676-9C6F-9A4CC4D918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72088" cy="51435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Metin kutusu 1">
            <a:extLst>
              <a:ext uri="{FF2B5EF4-FFF2-40B4-BE49-F238E27FC236}">
                <a16:creationId xmlns:a16="http://schemas.microsoft.com/office/drawing/2014/main" id="{AC0A872D-23B1-2D9D-F13F-ADC8FBBC64B3}"/>
              </a:ext>
            </a:extLst>
          </p:cNvPr>
          <p:cNvSpPr txBox="1"/>
          <p:nvPr/>
        </p:nvSpPr>
        <p:spPr>
          <a:xfrm>
            <a:off x="482601" y="482600"/>
            <a:ext cx="3465438" cy="3425353"/>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3300" b="1" kern="1200" dirty="0">
                <a:solidFill>
                  <a:schemeClr val="tx1"/>
                </a:solidFill>
                <a:latin typeface="+mj-lt"/>
                <a:ea typeface="+mj-ea"/>
                <a:cs typeface="+mj-cs"/>
              </a:rPr>
              <a:t>IĞDIR ÜNİVERSİTESİ </a:t>
            </a:r>
          </a:p>
          <a:p>
            <a:pPr>
              <a:lnSpc>
                <a:spcPct val="90000"/>
              </a:lnSpc>
              <a:spcBef>
                <a:spcPct val="0"/>
              </a:spcBef>
              <a:spcAft>
                <a:spcPts val="600"/>
              </a:spcAft>
            </a:pPr>
            <a:r>
              <a:rPr lang="en-US" sz="3300" b="1" kern="1200" dirty="0">
                <a:solidFill>
                  <a:schemeClr val="tx1"/>
                </a:solidFill>
                <a:latin typeface="+mj-lt"/>
                <a:ea typeface="+mj-ea"/>
                <a:cs typeface="+mj-cs"/>
              </a:rPr>
              <a:t>BOLOGNA SÜRECİ BİLGİ PAKETİ DOLDURMA </a:t>
            </a:r>
            <a:r>
              <a:rPr lang="en-US" sz="3300" b="1" kern="1200" dirty="0" smtClean="0">
                <a:solidFill>
                  <a:schemeClr val="tx1"/>
                </a:solidFill>
                <a:latin typeface="+mj-lt"/>
                <a:ea typeface="+mj-ea"/>
                <a:cs typeface="+mj-cs"/>
              </a:rPr>
              <a:t>K</a:t>
            </a:r>
            <a:r>
              <a:rPr lang="tr-TR" sz="3300" b="1">
                <a:latin typeface="+mj-lt"/>
                <a:ea typeface="+mj-ea"/>
                <a:cs typeface="+mj-cs"/>
              </a:rPr>
              <a:t>I</a:t>
            </a:r>
            <a:r>
              <a:rPr lang="en-US" sz="3300" b="1" kern="1200" smtClean="0">
                <a:solidFill>
                  <a:schemeClr val="tx1"/>
                </a:solidFill>
                <a:latin typeface="+mj-lt"/>
                <a:ea typeface="+mj-ea"/>
                <a:cs typeface="+mj-cs"/>
              </a:rPr>
              <a:t>LAVUZU</a:t>
            </a:r>
            <a:endParaRPr lang="en-US" sz="3300" b="1" kern="1200" dirty="0">
              <a:solidFill>
                <a:schemeClr val="tx1"/>
              </a:solidFill>
              <a:latin typeface="+mj-lt"/>
              <a:ea typeface="+mj-ea"/>
              <a:cs typeface="+mj-cs"/>
            </a:endParaRPr>
          </a:p>
        </p:txBody>
      </p:sp>
      <p:pic>
        <p:nvPicPr>
          <p:cNvPr id="4" name="Resim 3">
            <a:extLst>
              <a:ext uri="{FF2B5EF4-FFF2-40B4-BE49-F238E27FC236}">
                <a16:creationId xmlns:a16="http://schemas.microsoft.com/office/drawing/2014/main" id="{F0C5CCFA-7B77-56DC-E91B-3DB82ECE6EB9}"/>
              </a:ext>
            </a:extLst>
          </p:cNvPr>
          <p:cNvPicPr>
            <a:picLocks noChangeAspect="1"/>
          </p:cNvPicPr>
          <p:nvPr/>
        </p:nvPicPr>
        <p:blipFill>
          <a:blip r:embed="rId2"/>
          <a:srcRect l="18845" t="2914" r="14951"/>
          <a:stretch>
            <a:fillRect/>
          </a:stretch>
        </p:blipFill>
        <p:spPr>
          <a:xfrm>
            <a:off x="4954689" y="1029350"/>
            <a:ext cx="3706710" cy="3084799"/>
          </a:xfrm>
          <a:prstGeom prst="rect">
            <a:avLst/>
          </a:prstGeom>
        </p:spPr>
      </p:pic>
    </p:spTree>
    <p:extLst>
      <p:ext uri="{BB962C8B-B14F-4D97-AF65-F5344CB8AC3E}">
        <p14:creationId xmlns:p14="http://schemas.microsoft.com/office/powerpoint/2010/main" val="1744862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Sık Yapılan Hatalar &amp; Son Kontrol Listesi</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Formu göndermeden önce bu listeyi gözden geçirin</a:t>
            </a:r>
            <a:endParaRPr lang="en-US" sz="1200" dirty="0"/>
          </a:p>
        </p:txBody>
      </p:sp>
      <p:sp>
        <p:nvSpPr>
          <p:cNvPr id="5" name="Shape 3"/>
          <p:cNvSpPr/>
          <p:nvPr/>
        </p:nvSpPr>
        <p:spPr>
          <a:xfrm>
            <a:off x="228600" y="1024128"/>
            <a:ext cx="4251960" cy="310896"/>
          </a:xfrm>
          <a:prstGeom prst="rect">
            <a:avLst/>
          </a:prstGeom>
          <a:solidFill>
            <a:srgbClr val="E84855"/>
          </a:solidFill>
          <a:ln w="12700">
            <a:solidFill>
              <a:srgbClr val="E84855"/>
            </a:solidFill>
            <a:prstDash val="solid"/>
          </a:ln>
        </p:spPr>
        <p:txBody>
          <a:bodyPr/>
          <a:lstStyle/>
          <a:p>
            <a:endParaRPr lang="tr-TR"/>
          </a:p>
        </p:txBody>
      </p:sp>
      <p:sp>
        <p:nvSpPr>
          <p:cNvPr id="6" name="Text 4"/>
          <p:cNvSpPr/>
          <p:nvPr/>
        </p:nvSpPr>
        <p:spPr>
          <a:xfrm>
            <a:off x="320040" y="1024128"/>
            <a:ext cx="406908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En Sık Yapılan 6 Hata</a:t>
            </a:r>
            <a:endParaRPr lang="en-US" sz="1200" dirty="0"/>
          </a:p>
        </p:txBody>
      </p:sp>
      <p:sp>
        <p:nvSpPr>
          <p:cNvPr id="7" name="Shape 5"/>
          <p:cNvSpPr/>
          <p:nvPr/>
        </p:nvSpPr>
        <p:spPr>
          <a:xfrm>
            <a:off x="228600" y="1389888"/>
            <a:ext cx="4251960" cy="530352"/>
          </a:xfrm>
          <a:prstGeom prst="rect">
            <a:avLst/>
          </a:prstGeom>
          <a:solidFill>
            <a:srgbClr val="FFF5F5"/>
          </a:solidFill>
          <a:ln w="12700">
            <a:solidFill>
              <a:srgbClr val="FFDDDD"/>
            </a:solidFill>
            <a:prstDash val="solid"/>
          </a:ln>
        </p:spPr>
        <p:txBody>
          <a:bodyPr/>
          <a:lstStyle/>
          <a:p>
            <a:endParaRPr lang="tr-TR"/>
          </a:p>
        </p:txBody>
      </p:sp>
      <p:sp>
        <p:nvSpPr>
          <p:cNvPr id="8" name="Shape 6"/>
          <p:cNvSpPr/>
          <p:nvPr/>
        </p:nvSpPr>
        <p:spPr>
          <a:xfrm>
            <a:off x="301752" y="1536192"/>
            <a:ext cx="237744" cy="237744"/>
          </a:xfrm>
          <a:prstGeom prst="ellipse">
            <a:avLst/>
          </a:prstGeom>
          <a:solidFill>
            <a:srgbClr val="E84855"/>
          </a:solidFill>
          <a:ln w="12700">
            <a:solidFill>
              <a:srgbClr val="E84855"/>
            </a:solidFill>
            <a:prstDash val="solid"/>
          </a:ln>
        </p:spPr>
        <p:txBody>
          <a:bodyPr/>
          <a:lstStyle/>
          <a:p>
            <a:endParaRPr lang="tr-TR"/>
          </a:p>
        </p:txBody>
      </p:sp>
      <p:sp>
        <p:nvSpPr>
          <p:cNvPr id="9" name="Text 7"/>
          <p:cNvSpPr/>
          <p:nvPr/>
        </p:nvSpPr>
        <p:spPr>
          <a:xfrm>
            <a:off x="301752" y="1536192"/>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1</a:t>
            </a:r>
            <a:endParaRPr lang="en-US" sz="900" dirty="0"/>
          </a:p>
        </p:txBody>
      </p:sp>
      <p:sp>
        <p:nvSpPr>
          <p:cNvPr id="10" name="Text 8"/>
          <p:cNvSpPr/>
          <p:nvPr/>
        </p:nvSpPr>
        <p:spPr>
          <a:xfrm>
            <a:off x="621792" y="1508760"/>
            <a:ext cx="3794760" cy="29260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Amaç alanını 1 cümleyle geçiştirmek</a:t>
            </a:r>
            <a:endParaRPr lang="en-US" sz="1000" dirty="0"/>
          </a:p>
        </p:txBody>
      </p:sp>
      <p:sp>
        <p:nvSpPr>
          <p:cNvPr id="11" name="Shape 9"/>
          <p:cNvSpPr/>
          <p:nvPr/>
        </p:nvSpPr>
        <p:spPr>
          <a:xfrm>
            <a:off x="228600" y="1984248"/>
            <a:ext cx="4251960" cy="530352"/>
          </a:xfrm>
          <a:prstGeom prst="rect">
            <a:avLst/>
          </a:prstGeom>
          <a:solidFill>
            <a:srgbClr val="FFFFFF"/>
          </a:solidFill>
          <a:ln w="12700">
            <a:solidFill>
              <a:srgbClr val="FFDDDD"/>
            </a:solidFill>
            <a:prstDash val="solid"/>
          </a:ln>
        </p:spPr>
        <p:txBody>
          <a:bodyPr/>
          <a:lstStyle/>
          <a:p>
            <a:endParaRPr lang="tr-TR"/>
          </a:p>
        </p:txBody>
      </p:sp>
      <p:sp>
        <p:nvSpPr>
          <p:cNvPr id="12" name="Shape 10"/>
          <p:cNvSpPr/>
          <p:nvPr/>
        </p:nvSpPr>
        <p:spPr>
          <a:xfrm>
            <a:off x="301752" y="2130552"/>
            <a:ext cx="237744" cy="237744"/>
          </a:xfrm>
          <a:prstGeom prst="ellipse">
            <a:avLst/>
          </a:prstGeom>
          <a:solidFill>
            <a:srgbClr val="E84855"/>
          </a:solidFill>
          <a:ln w="12700">
            <a:solidFill>
              <a:srgbClr val="E84855"/>
            </a:solidFill>
            <a:prstDash val="solid"/>
          </a:ln>
        </p:spPr>
        <p:txBody>
          <a:bodyPr/>
          <a:lstStyle/>
          <a:p>
            <a:endParaRPr lang="tr-TR"/>
          </a:p>
        </p:txBody>
      </p:sp>
      <p:sp>
        <p:nvSpPr>
          <p:cNvPr id="13" name="Text 11"/>
          <p:cNvSpPr/>
          <p:nvPr/>
        </p:nvSpPr>
        <p:spPr>
          <a:xfrm>
            <a:off x="301752" y="2130552"/>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a:t>
            </a:r>
            <a:endParaRPr lang="en-US" sz="900" dirty="0"/>
          </a:p>
        </p:txBody>
      </p:sp>
      <p:sp>
        <p:nvSpPr>
          <p:cNvPr id="14" name="Text 12"/>
          <p:cNvSpPr/>
          <p:nvPr/>
        </p:nvSpPr>
        <p:spPr>
          <a:xfrm>
            <a:off x="621792" y="2103120"/>
            <a:ext cx="3794760" cy="29260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TR ve EN kutulara farklı bilgi yazmak</a:t>
            </a:r>
            <a:endParaRPr lang="en-US" sz="1000" dirty="0"/>
          </a:p>
        </p:txBody>
      </p:sp>
      <p:sp>
        <p:nvSpPr>
          <p:cNvPr id="15" name="Shape 13"/>
          <p:cNvSpPr/>
          <p:nvPr/>
        </p:nvSpPr>
        <p:spPr>
          <a:xfrm>
            <a:off x="228600" y="2578608"/>
            <a:ext cx="4251960" cy="530352"/>
          </a:xfrm>
          <a:prstGeom prst="rect">
            <a:avLst/>
          </a:prstGeom>
          <a:solidFill>
            <a:srgbClr val="FFF5F5"/>
          </a:solidFill>
          <a:ln w="12700">
            <a:solidFill>
              <a:srgbClr val="FFDDDD"/>
            </a:solidFill>
            <a:prstDash val="solid"/>
          </a:ln>
        </p:spPr>
        <p:txBody>
          <a:bodyPr/>
          <a:lstStyle/>
          <a:p>
            <a:endParaRPr lang="tr-TR"/>
          </a:p>
        </p:txBody>
      </p:sp>
      <p:sp>
        <p:nvSpPr>
          <p:cNvPr id="16" name="Shape 14"/>
          <p:cNvSpPr/>
          <p:nvPr/>
        </p:nvSpPr>
        <p:spPr>
          <a:xfrm>
            <a:off x="301752" y="2724912"/>
            <a:ext cx="237744" cy="237744"/>
          </a:xfrm>
          <a:prstGeom prst="ellipse">
            <a:avLst/>
          </a:prstGeom>
          <a:solidFill>
            <a:srgbClr val="E84855"/>
          </a:solidFill>
          <a:ln w="12700">
            <a:solidFill>
              <a:srgbClr val="E84855"/>
            </a:solidFill>
            <a:prstDash val="solid"/>
          </a:ln>
        </p:spPr>
        <p:txBody>
          <a:bodyPr/>
          <a:lstStyle/>
          <a:p>
            <a:endParaRPr lang="tr-TR"/>
          </a:p>
        </p:txBody>
      </p:sp>
      <p:sp>
        <p:nvSpPr>
          <p:cNvPr id="17" name="Text 15"/>
          <p:cNvSpPr/>
          <p:nvPr/>
        </p:nvSpPr>
        <p:spPr>
          <a:xfrm>
            <a:off x="301752" y="2724912"/>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3</a:t>
            </a:r>
            <a:endParaRPr lang="en-US" sz="900" dirty="0"/>
          </a:p>
        </p:txBody>
      </p:sp>
      <p:sp>
        <p:nvSpPr>
          <p:cNvPr id="18" name="Text 16"/>
          <p:cNvSpPr/>
          <p:nvPr/>
        </p:nvSpPr>
        <p:spPr>
          <a:xfrm>
            <a:off x="621792" y="2697480"/>
            <a:ext cx="3794760" cy="29260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Ön koşul alanını boş bırakmak</a:t>
            </a:r>
            <a:endParaRPr lang="en-US" sz="1000" dirty="0"/>
          </a:p>
        </p:txBody>
      </p:sp>
      <p:sp>
        <p:nvSpPr>
          <p:cNvPr id="19" name="Shape 17"/>
          <p:cNvSpPr/>
          <p:nvPr/>
        </p:nvSpPr>
        <p:spPr>
          <a:xfrm>
            <a:off x="228600" y="3172968"/>
            <a:ext cx="4251960" cy="530352"/>
          </a:xfrm>
          <a:prstGeom prst="rect">
            <a:avLst/>
          </a:prstGeom>
          <a:solidFill>
            <a:srgbClr val="FFFFFF"/>
          </a:solidFill>
          <a:ln w="12700">
            <a:solidFill>
              <a:srgbClr val="FFDDDD"/>
            </a:solidFill>
            <a:prstDash val="solid"/>
          </a:ln>
        </p:spPr>
        <p:txBody>
          <a:bodyPr/>
          <a:lstStyle/>
          <a:p>
            <a:endParaRPr lang="tr-TR"/>
          </a:p>
        </p:txBody>
      </p:sp>
      <p:sp>
        <p:nvSpPr>
          <p:cNvPr id="20" name="Shape 18"/>
          <p:cNvSpPr/>
          <p:nvPr/>
        </p:nvSpPr>
        <p:spPr>
          <a:xfrm>
            <a:off x="301752" y="3319272"/>
            <a:ext cx="237744" cy="237744"/>
          </a:xfrm>
          <a:prstGeom prst="ellipse">
            <a:avLst/>
          </a:prstGeom>
          <a:solidFill>
            <a:srgbClr val="E84855"/>
          </a:solidFill>
          <a:ln w="12700">
            <a:solidFill>
              <a:srgbClr val="E84855"/>
            </a:solidFill>
            <a:prstDash val="solid"/>
          </a:ln>
        </p:spPr>
        <p:txBody>
          <a:bodyPr/>
          <a:lstStyle/>
          <a:p>
            <a:endParaRPr lang="tr-TR"/>
          </a:p>
        </p:txBody>
      </p:sp>
      <p:sp>
        <p:nvSpPr>
          <p:cNvPr id="21" name="Text 19"/>
          <p:cNvSpPr/>
          <p:nvPr/>
        </p:nvSpPr>
        <p:spPr>
          <a:xfrm>
            <a:off x="301752" y="3319272"/>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4</a:t>
            </a:r>
            <a:endParaRPr lang="en-US" sz="900" dirty="0"/>
          </a:p>
        </p:txBody>
      </p:sp>
      <p:sp>
        <p:nvSpPr>
          <p:cNvPr id="22" name="Text 20"/>
          <p:cNvSpPr/>
          <p:nvPr/>
        </p:nvSpPr>
        <p:spPr>
          <a:xfrm>
            <a:off x="621792" y="3291840"/>
            <a:ext cx="3794760" cy="29260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Kaydet butonuna basmadan kapatmak</a:t>
            </a:r>
            <a:endParaRPr lang="en-US" sz="1000" dirty="0"/>
          </a:p>
        </p:txBody>
      </p:sp>
      <p:sp>
        <p:nvSpPr>
          <p:cNvPr id="23" name="Shape 21"/>
          <p:cNvSpPr/>
          <p:nvPr/>
        </p:nvSpPr>
        <p:spPr>
          <a:xfrm>
            <a:off x="228600" y="3767328"/>
            <a:ext cx="4251960" cy="530352"/>
          </a:xfrm>
          <a:prstGeom prst="rect">
            <a:avLst/>
          </a:prstGeom>
          <a:solidFill>
            <a:srgbClr val="FFF5F5"/>
          </a:solidFill>
          <a:ln w="12700">
            <a:solidFill>
              <a:srgbClr val="FFDDDD"/>
            </a:solidFill>
            <a:prstDash val="solid"/>
          </a:ln>
        </p:spPr>
        <p:txBody>
          <a:bodyPr/>
          <a:lstStyle/>
          <a:p>
            <a:endParaRPr lang="tr-TR"/>
          </a:p>
        </p:txBody>
      </p:sp>
      <p:sp>
        <p:nvSpPr>
          <p:cNvPr id="24" name="Shape 22"/>
          <p:cNvSpPr/>
          <p:nvPr/>
        </p:nvSpPr>
        <p:spPr>
          <a:xfrm>
            <a:off x="301752" y="3913632"/>
            <a:ext cx="237744" cy="237744"/>
          </a:xfrm>
          <a:prstGeom prst="ellipse">
            <a:avLst/>
          </a:prstGeom>
          <a:solidFill>
            <a:srgbClr val="E84855"/>
          </a:solidFill>
          <a:ln w="12700">
            <a:solidFill>
              <a:srgbClr val="E84855"/>
            </a:solidFill>
            <a:prstDash val="solid"/>
          </a:ln>
        </p:spPr>
        <p:txBody>
          <a:bodyPr/>
          <a:lstStyle/>
          <a:p>
            <a:endParaRPr lang="tr-TR"/>
          </a:p>
        </p:txBody>
      </p:sp>
      <p:sp>
        <p:nvSpPr>
          <p:cNvPr id="25" name="Text 23"/>
          <p:cNvSpPr/>
          <p:nvPr/>
        </p:nvSpPr>
        <p:spPr>
          <a:xfrm>
            <a:off x="301752" y="3913632"/>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5</a:t>
            </a:r>
            <a:endParaRPr lang="en-US" sz="900" dirty="0"/>
          </a:p>
        </p:txBody>
      </p:sp>
      <p:sp>
        <p:nvSpPr>
          <p:cNvPr id="26" name="Text 24"/>
          <p:cNvSpPr/>
          <p:nvPr/>
        </p:nvSpPr>
        <p:spPr>
          <a:xfrm>
            <a:off x="621792" y="3886200"/>
            <a:ext cx="3794760" cy="29260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İngilizce alana Türkçe metin yazmak</a:t>
            </a:r>
            <a:endParaRPr lang="en-US" sz="1000" dirty="0"/>
          </a:p>
        </p:txBody>
      </p:sp>
      <p:sp>
        <p:nvSpPr>
          <p:cNvPr id="27" name="Shape 25"/>
          <p:cNvSpPr/>
          <p:nvPr/>
        </p:nvSpPr>
        <p:spPr>
          <a:xfrm>
            <a:off x="228600" y="4361688"/>
            <a:ext cx="4251960" cy="530352"/>
          </a:xfrm>
          <a:prstGeom prst="rect">
            <a:avLst/>
          </a:prstGeom>
          <a:solidFill>
            <a:srgbClr val="FFFFFF"/>
          </a:solidFill>
          <a:ln w="12700">
            <a:solidFill>
              <a:srgbClr val="FFDDDD"/>
            </a:solidFill>
            <a:prstDash val="solid"/>
          </a:ln>
        </p:spPr>
        <p:txBody>
          <a:bodyPr/>
          <a:lstStyle/>
          <a:p>
            <a:endParaRPr lang="tr-TR"/>
          </a:p>
        </p:txBody>
      </p:sp>
      <p:sp>
        <p:nvSpPr>
          <p:cNvPr id="28" name="Shape 26"/>
          <p:cNvSpPr/>
          <p:nvPr/>
        </p:nvSpPr>
        <p:spPr>
          <a:xfrm>
            <a:off x="301752" y="4507992"/>
            <a:ext cx="237744" cy="237744"/>
          </a:xfrm>
          <a:prstGeom prst="ellipse">
            <a:avLst/>
          </a:prstGeom>
          <a:solidFill>
            <a:srgbClr val="E84855"/>
          </a:solidFill>
          <a:ln w="12700">
            <a:solidFill>
              <a:srgbClr val="E84855"/>
            </a:solidFill>
            <a:prstDash val="solid"/>
          </a:ln>
        </p:spPr>
        <p:txBody>
          <a:bodyPr/>
          <a:lstStyle/>
          <a:p>
            <a:endParaRPr lang="tr-TR"/>
          </a:p>
        </p:txBody>
      </p:sp>
      <p:sp>
        <p:nvSpPr>
          <p:cNvPr id="29" name="Text 27"/>
          <p:cNvSpPr/>
          <p:nvPr/>
        </p:nvSpPr>
        <p:spPr>
          <a:xfrm>
            <a:off x="301752" y="4507992"/>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6</a:t>
            </a:r>
            <a:endParaRPr lang="en-US" sz="900" dirty="0"/>
          </a:p>
        </p:txBody>
      </p:sp>
      <p:sp>
        <p:nvSpPr>
          <p:cNvPr id="30" name="Text 28"/>
          <p:cNvSpPr/>
          <p:nvPr/>
        </p:nvSpPr>
        <p:spPr>
          <a:xfrm>
            <a:off x="621792" y="4480560"/>
            <a:ext cx="3794760" cy="29260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Bir önceki yılın metnini güncellemeden bırakmak</a:t>
            </a:r>
            <a:endParaRPr lang="en-US" sz="1000" dirty="0"/>
          </a:p>
        </p:txBody>
      </p:sp>
      <p:sp>
        <p:nvSpPr>
          <p:cNvPr id="31" name="Shape 29"/>
          <p:cNvSpPr/>
          <p:nvPr/>
        </p:nvSpPr>
        <p:spPr>
          <a:xfrm>
            <a:off x="4663440" y="1024128"/>
            <a:ext cx="4251960" cy="310896"/>
          </a:xfrm>
          <a:prstGeom prst="rect">
            <a:avLst/>
          </a:prstGeom>
          <a:solidFill>
            <a:srgbClr val="1E8C45"/>
          </a:solidFill>
          <a:ln w="12700">
            <a:solidFill>
              <a:srgbClr val="1E8C45"/>
            </a:solidFill>
            <a:prstDash val="solid"/>
          </a:ln>
        </p:spPr>
        <p:txBody>
          <a:bodyPr/>
          <a:lstStyle/>
          <a:p>
            <a:endParaRPr lang="tr-TR"/>
          </a:p>
        </p:txBody>
      </p:sp>
      <p:sp>
        <p:nvSpPr>
          <p:cNvPr id="32" name="Text 30"/>
          <p:cNvSpPr/>
          <p:nvPr/>
        </p:nvSpPr>
        <p:spPr>
          <a:xfrm>
            <a:off x="4754880" y="1024128"/>
            <a:ext cx="406908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Göndermeden Önce Kontrol Et</a:t>
            </a:r>
            <a:endParaRPr lang="en-US" sz="1200" dirty="0"/>
          </a:p>
        </p:txBody>
      </p:sp>
      <p:sp>
        <p:nvSpPr>
          <p:cNvPr id="33" name="Shape 31"/>
          <p:cNvSpPr/>
          <p:nvPr/>
        </p:nvSpPr>
        <p:spPr>
          <a:xfrm>
            <a:off x="4663440" y="1389888"/>
            <a:ext cx="4251960" cy="365760"/>
          </a:xfrm>
          <a:prstGeom prst="rect">
            <a:avLst/>
          </a:prstGeom>
          <a:solidFill>
            <a:srgbClr val="F0FFF4"/>
          </a:solidFill>
          <a:ln w="12700">
            <a:solidFill>
              <a:srgbClr val="CCEECC"/>
            </a:solidFill>
            <a:prstDash val="solid"/>
          </a:ln>
        </p:spPr>
        <p:txBody>
          <a:bodyPr/>
          <a:lstStyle/>
          <a:p>
            <a:endParaRPr lang="tr-TR"/>
          </a:p>
        </p:txBody>
      </p:sp>
      <p:sp>
        <p:nvSpPr>
          <p:cNvPr id="34" name="Shape 32"/>
          <p:cNvSpPr/>
          <p:nvPr/>
        </p:nvSpPr>
        <p:spPr>
          <a:xfrm>
            <a:off x="4736592" y="1453896"/>
            <a:ext cx="237744" cy="237744"/>
          </a:xfrm>
          <a:prstGeom prst="rect">
            <a:avLst/>
          </a:prstGeom>
          <a:solidFill>
            <a:srgbClr val="1E8C45"/>
          </a:solidFill>
          <a:ln w="12700">
            <a:solidFill>
              <a:srgbClr val="1E8C45"/>
            </a:solidFill>
            <a:prstDash val="solid"/>
          </a:ln>
        </p:spPr>
        <p:txBody>
          <a:bodyPr/>
          <a:lstStyle/>
          <a:p>
            <a:endParaRPr lang="tr-TR"/>
          </a:p>
        </p:txBody>
      </p:sp>
      <p:sp>
        <p:nvSpPr>
          <p:cNvPr id="35" name="Text 33"/>
          <p:cNvSpPr/>
          <p:nvPr/>
        </p:nvSpPr>
        <p:spPr>
          <a:xfrm>
            <a:off x="4736592" y="1453896"/>
            <a:ext cx="237744" cy="237744"/>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36" name="Text 34"/>
          <p:cNvSpPr/>
          <p:nvPr/>
        </p:nvSpPr>
        <p:spPr>
          <a:xfrm>
            <a:off x="5047488" y="1453896"/>
            <a:ext cx="3813048"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Ders kodu ve adı doğru</a:t>
            </a:r>
            <a:endParaRPr lang="en-US" sz="950" dirty="0"/>
          </a:p>
        </p:txBody>
      </p:sp>
      <p:sp>
        <p:nvSpPr>
          <p:cNvPr id="37" name="Shape 35"/>
          <p:cNvSpPr/>
          <p:nvPr/>
        </p:nvSpPr>
        <p:spPr>
          <a:xfrm>
            <a:off x="4663440" y="1801368"/>
            <a:ext cx="4251960" cy="365760"/>
          </a:xfrm>
          <a:prstGeom prst="rect">
            <a:avLst/>
          </a:prstGeom>
          <a:solidFill>
            <a:srgbClr val="FFFFFF"/>
          </a:solidFill>
          <a:ln w="12700">
            <a:solidFill>
              <a:srgbClr val="CCEECC"/>
            </a:solidFill>
            <a:prstDash val="solid"/>
          </a:ln>
        </p:spPr>
        <p:txBody>
          <a:bodyPr/>
          <a:lstStyle/>
          <a:p>
            <a:endParaRPr lang="tr-TR"/>
          </a:p>
        </p:txBody>
      </p:sp>
      <p:sp>
        <p:nvSpPr>
          <p:cNvPr id="38" name="Shape 36"/>
          <p:cNvSpPr/>
          <p:nvPr/>
        </p:nvSpPr>
        <p:spPr>
          <a:xfrm>
            <a:off x="4736592" y="1865376"/>
            <a:ext cx="237744" cy="237744"/>
          </a:xfrm>
          <a:prstGeom prst="rect">
            <a:avLst/>
          </a:prstGeom>
          <a:solidFill>
            <a:srgbClr val="1E8C45"/>
          </a:solidFill>
          <a:ln w="12700">
            <a:solidFill>
              <a:srgbClr val="1E8C45"/>
            </a:solidFill>
            <a:prstDash val="solid"/>
          </a:ln>
        </p:spPr>
        <p:txBody>
          <a:bodyPr/>
          <a:lstStyle/>
          <a:p>
            <a:endParaRPr lang="tr-TR"/>
          </a:p>
        </p:txBody>
      </p:sp>
      <p:sp>
        <p:nvSpPr>
          <p:cNvPr id="39" name="Text 37"/>
          <p:cNvSpPr/>
          <p:nvPr/>
        </p:nvSpPr>
        <p:spPr>
          <a:xfrm>
            <a:off x="4736592" y="1865376"/>
            <a:ext cx="237744" cy="237744"/>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40" name="Text 38"/>
          <p:cNvSpPr/>
          <p:nvPr/>
        </p:nvSpPr>
        <p:spPr>
          <a:xfrm>
            <a:off x="5047488" y="1865376"/>
            <a:ext cx="3813048"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AKTS ve saat bilgileri eksiksiz</a:t>
            </a:r>
            <a:endParaRPr lang="en-US" sz="950" dirty="0"/>
          </a:p>
        </p:txBody>
      </p:sp>
      <p:sp>
        <p:nvSpPr>
          <p:cNvPr id="41" name="Shape 39"/>
          <p:cNvSpPr/>
          <p:nvPr/>
        </p:nvSpPr>
        <p:spPr>
          <a:xfrm>
            <a:off x="4663440" y="2212848"/>
            <a:ext cx="4251960" cy="365760"/>
          </a:xfrm>
          <a:prstGeom prst="rect">
            <a:avLst/>
          </a:prstGeom>
          <a:solidFill>
            <a:srgbClr val="F0FFF4"/>
          </a:solidFill>
          <a:ln w="12700">
            <a:solidFill>
              <a:srgbClr val="CCEECC"/>
            </a:solidFill>
            <a:prstDash val="solid"/>
          </a:ln>
        </p:spPr>
        <p:txBody>
          <a:bodyPr/>
          <a:lstStyle/>
          <a:p>
            <a:endParaRPr lang="tr-TR"/>
          </a:p>
        </p:txBody>
      </p:sp>
      <p:sp>
        <p:nvSpPr>
          <p:cNvPr id="42" name="Shape 40"/>
          <p:cNvSpPr/>
          <p:nvPr/>
        </p:nvSpPr>
        <p:spPr>
          <a:xfrm>
            <a:off x="4736592" y="2276856"/>
            <a:ext cx="237744" cy="237744"/>
          </a:xfrm>
          <a:prstGeom prst="rect">
            <a:avLst/>
          </a:prstGeom>
          <a:solidFill>
            <a:srgbClr val="1E8C45"/>
          </a:solidFill>
          <a:ln w="12700">
            <a:solidFill>
              <a:srgbClr val="1E8C45"/>
            </a:solidFill>
            <a:prstDash val="solid"/>
          </a:ln>
        </p:spPr>
        <p:txBody>
          <a:bodyPr/>
          <a:lstStyle/>
          <a:p>
            <a:endParaRPr lang="tr-TR"/>
          </a:p>
        </p:txBody>
      </p:sp>
      <p:sp>
        <p:nvSpPr>
          <p:cNvPr id="43" name="Text 41"/>
          <p:cNvSpPr/>
          <p:nvPr/>
        </p:nvSpPr>
        <p:spPr>
          <a:xfrm>
            <a:off x="4736592" y="2276856"/>
            <a:ext cx="237744" cy="237744"/>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44" name="Text 42"/>
          <p:cNvSpPr/>
          <p:nvPr/>
        </p:nvSpPr>
        <p:spPr>
          <a:xfrm>
            <a:off x="5047488" y="2276856"/>
            <a:ext cx="3813048"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Eğitim dili seçildi</a:t>
            </a:r>
            <a:endParaRPr lang="en-US" sz="950" dirty="0"/>
          </a:p>
        </p:txBody>
      </p:sp>
      <p:sp>
        <p:nvSpPr>
          <p:cNvPr id="45" name="Shape 43"/>
          <p:cNvSpPr/>
          <p:nvPr/>
        </p:nvSpPr>
        <p:spPr>
          <a:xfrm>
            <a:off x="4663440" y="2624328"/>
            <a:ext cx="4251960" cy="365760"/>
          </a:xfrm>
          <a:prstGeom prst="rect">
            <a:avLst/>
          </a:prstGeom>
          <a:solidFill>
            <a:srgbClr val="FFFFFF"/>
          </a:solidFill>
          <a:ln w="12700">
            <a:solidFill>
              <a:srgbClr val="CCEECC"/>
            </a:solidFill>
            <a:prstDash val="solid"/>
          </a:ln>
        </p:spPr>
        <p:txBody>
          <a:bodyPr/>
          <a:lstStyle/>
          <a:p>
            <a:endParaRPr lang="tr-TR"/>
          </a:p>
        </p:txBody>
      </p:sp>
      <p:sp>
        <p:nvSpPr>
          <p:cNvPr id="46" name="Shape 44"/>
          <p:cNvSpPr/>
          <p:nvPr/>
        </p:nvSpPr>
        <p:spPr>
          <a:xfrm>
            <a:off x="4736592" y="2688336"/>
            <a:ext cx="237744" cy="237744"/>
          </a:xfrm>
          <a:prstGeom prst="rect">
            <a:avLst/>
          </a:prstGeom>
          <a:solidFill>
            <a:srgbClr val="1E8C45"/>
          </a:solidFill>
          <a:ln w="12700">
            <a:solidFill>
              <a:srgbClr val="1E8C45"/>
            </a:solidFill>
            <a:prstDash val="solid"/>
          </a:ln>
        </p:spPr>
        <p:txBody>
          <a:bodyPr/>
          <a:lstStyle/>
          <a:p>
            <a:endParaRPr lang="tr-TR"/>
          </a:p>
        </p:txBody>
      </p:sp>
      <p:sp>
        <p:nvSpPr>
          <p:cNvPr id="47" name="Text 45"/>
          <p:cNvSpPr/>
          <p:nvPr/>
        </p:nvSpPr>
        <p:spPr>
          <a:xfrm>
            <a:off x="4736592" y="2688336"/>
            <a:ext cx="237744" cy="237744"/>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48" name="Text 46"/>
          <p:cNvSpPr/>
          <p:nvPr/>
        </p:nvSpPr>
        <p:spPr>
          <a:xfrm>
            <a:off x="5047488" y="2688336"/>
            <a:ext cx="3813048"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Ön koşul alanı dolduruldu (Yok/None dahil)</a:t>
            </a:r>
            <a:endParaRPr lang="en-US" sz="950" dirty="0"/>
          </a:p>
        </p:txBody>
      </p:sp>
      <p:sp>
        <p:nvSpPr>
          <p:cNvPr id="49" name="Shape 47"/>
          <p:cNvSpPr/>
          <p:nvPr/>
        </p:nvSpPr>
        <p:spPr>
          <a:xfrm>
            <a:off x="4663440" y="3035808"/>
            <a:ext cx="4251960" cy="365760"/>
          </a:xfrm>
          <a:prstGeom prst="rect">
            <a:avLst/>
          </a:prstGeom>
          <a:solidFill>
            <a:srgbClr val="F0FFF4"/>
          </a:solidFill>
          <a:ln w="12700">
            <a:solidFill>
              <a:srgbClr val="CCEECC"/>
            </a:solidFill>
            <a:prstDash val="solid"/>
          </a:ln>
        </p:spPr>
        <p:txBody>
          <a:bodyPr/>
          <a:lstStyle/>
          <a:p>
            <a:endParaRPr lang="tr-TR"/>
          </a:p>
        </p:txBody>
      </p:sp>
      <p:sp>
        <p:nvSpPr>
          <p:cNvPr id="50" name="Shape 48"/>
          <p:cNvSpPr/>
          <p:nvPr/>
        </p:nvSpPr>
        <p:spPr>
          <a:xfrm>
            <a:off x="4736592" y="3099816"/>
            <a:ext cx="237744" cy="237744"/>
          </a:xfrm>
          <a:prstGeom prst="rect">
            <a:avLst/>
          </a:prstGeom>
          <a:solidFill>
            <a:srgbClr val="1E8C45"/>
          </a:solidFill>
          <a:ln w="12700">
            <a:solidFill>
              <a:srgbClr val="1E8C45"/>
            </a:solidFill>
            <a:prstDash val="solid"/>
          </a:ln>
        </p:spPr>
        <p:txBody>
          <a:bodyPr/>
          <a:lstStyle/>
          <a:p>
            <a:endParaRPr lang="tr-TR"/>
          </a:p>
        </p:txBody>
      </p:sp>
      <p:sp>
        <p:nvSpPr>
          <p:cNvPr id="51" name="Text 49"/>
          <p:cNvSpPr/>
          <p:nvPr/>
        </p:nvSpPr>
        <p:spPr>
          <a:xfrm>
            <a:off x="4736592" y="3099816"/>
            <a:ext cx="237744" cy="237744"/>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52" name="Text 50"/>
          <p:cNvSpPr/>
          <p:nvPr/>
        </p:nvSpPr>
        <p:spPr>
          <a:xfrm>
            <a:off x="5047488" y="3099816"/>
            <a:ext cx="3813048"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Amaç: Türkçe — en az 2 cümle, anlamlı</a:t>
            </a:r>
            <a:endParaRPr lang="en-US" sz="950" dirty="0"/>
          </a:p>
        </p:txBody>
      </p:sp>
      <p:sp>
        <p:nvSpPr>
          <p:cNvPr id="53" name="Shape 51"/>
          <p:cNvSpPr/>
          <p:nvPr/>
        </p:nvSpPr>
        <p:spPr>
          <a:xfrm>
            <a:off x="4663440" y="3447288"/>
            <a:ext cx="4251960" cy="365760"/>
          </a:xfrm>
          <a:prstGeom prst="rect">
            <a:avLst/>
          </a:prstGeom>
          <a:solidFill>
            <a:srgbClr val="FFFFFF"/>
          </a:solidFill>
          <a:ln w="12700">
            <a:solidFill>
              <a:srgbClr val="CCEECC"/>
            </a:solidFill>
            <a:prstDash val="solid"/>
          </a:ln>
        </p:spPr>
        <p:txBody>
          <a:bodyPr/>
          <a:lstStyle/>
          <a:p>
            <a:endParaRPr lang="tr-TR"/>
          </a:p>
        </p:txBody>
      </p:sp>
      <p:sp>
        <p:nvSpPr>
          <p:cNvPr id="54" name="Shape 52"/>
          <p:cNvSpPr/>
          <p:nvPr/>
        </p:nvSpPr>
        <p:spPr>
          <a:xfrm>
            <a:off x="4736592" y="3511296"/>
            <a:ext cx="237744" cy="237744"/>
          </a:xfrm>
          <a:prstGeom prst="rect">
            <a:avLst/>
          </a:prstGeom>
          <a:solidFill>
            <a:srgbClr val="1E8C45"/>
          </a:solidFill>
          <a:ln w="12700">
            <a:solidFill>
              <a:srgbClr val="1E8C45"/>
            </a:solidFill>
            <a:prstDash val="solid"/>
          </a:ln>
        </p:spPr>
        <p:txBody>
          <a:bodyPr/>
          <a:lstStyle/>
          <a:p>
            <a:endParaRPr lang="tr-TR"/>
          </a:p>
        </p:txBody>
      </p:sp>
      <p:sp>
        <p:nvSpPr>
          <p:cNvPr id="55" name="Text 53"/>
          <p:cNvSpPr/>
          <p:nvPr/>
        </p:nvSpPr>
        <p:spPr>
          <a:xfrm>
            <a:off x="4736592" y="3511296"/>
            <a:ext cx="237744" cy="237744"/>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56" name="Text 54"/>
          <p:cNvSpPr/>
          <p:nvPr/>
        </p:nvSpPr>
        <p:spPr>
          <a:xfrm>
            <a:off x="5047488" y="3511296"/>
            <a:ext cx="3813048"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Amaç: İngilizce — Türkçe ile paralel</a:t>
            </a:r>
            <a:endParaRPr lang="en-US" sz="950" dirty="0"/>
          </a:p>
        </p:txBody>
      </p:sp>
      <p:sp>
        <p:nvSpPr>
          <p:cNvPr id="57" name="Shape 55"/>
          <p:cNvSpPr/>
          <p:nvPr/>
        </p:nvSpPr>
        <p:spPr>
          <a:xfrm>
            <a:off x="4663440" y="3858768"/>
            <a:ext cx="4251960" cy="365760"/>
          </a:xfrm>
          <a:prstGeom prst="rect">
            <a:avLst/>
          </a:prstGeom>
          <a:solidFill>
            <a:srgbClr val="F0FFF4"/>
          </a:solidFill>
          <a:ln w="12700">
            <a:solidFill>
              <a:srgbClr val="CCEECC"/>
            </a:solidFill>
            <a:prstDash val="solid"/>
          </a:ln>
        </p:spPr>
        <p:txBody>
          <a:bodyPr/>
          <a:lstStyle/>
          <a:p>
            <a:endParaRPr lang="tr-TR"/>
          </a:p>
        </p:txBody>
      </p:sp>
      <p:sp>
        <p:nvSpPr>
          <p:cNvPr id="58" name="Shape 56"/>
          <p:cNvSpPr/>
          <p:nvPr/>
        </p:nvSpPr>
        <p:spPr>
          <a:xfrm>
            <a:off x="4736592" y="3922776"/>
            <a:ext cx="237744" cy="237744"/>
          </a:xfrm>
          <a:prstGeom prst="rect">
            <a:avLst/>
          </a:prstGeom>
          <a:solidFill>
            <a:srgbClr val="1E8C45"/>
          </a:solidFill>
          <a:ln w="12700">
            <a:solidFill>
              <a:srgbClr val="1E8C45"/>
            </a:solidFill>
            <a:prstDash val="solid"/>
          </a:ln>
        </p:spPr>
        <p:txBody>
          <a:bodyPr/>
          <a:lstStyle/>
          <a:p>
            <a:endParaRPr lang="tr-TR"/>
          </a:p>
        </p:txBody>
      </p:sp>
      <p:sp>
        <p:nvSpPr>
          <p:cNvPr id="59" name="Text 57"/>
          <p:cNvSpPr/>
          <p:nvPr/>
        </p:nvSpPr>
        <p:spPr>
          <a:xfrm>
            <a:off x="4736592" y="3922776"/>
            <a:ext cx="237744" cy="237744"/>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60" name="Text 58"/>
          <p:cNvSpPr/>
          <p:nvPr/>
        </p:nvSpPr>
        <p:spPr>
          <a:xfrm>
            <a:off x="5047488" y="3922776"/>
            <a:ext cx="3813048"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İçerik: Kısa ama kapsamlı (TR)</a:t>
            </a:r>
            <a:endParaRPr lang="en-US" sz="950" dirty="0"/>
          </a:p>
        </p:txBody>
      </p:sp>
      <p:sp>
        <p:nvSpPr>
          <p:cNvPr id="61" name="Shape 59"/>
          <p:cNvSpPr/>
          <p:nvPr/>
        </p:nvSpPr>
        <p:spPr>
          <a:xfrm>
            <a:off x="4663440" y="4270248"/>
            <a:ext cx="4251960" cy="365760"/>
          </a:xfrm>
          <a:prstGeom prst="rect">
            <a:avLst/>
          </a:prstGeom>
          <a:solidFill>
            <a:srgbClr val="FFFFFF"/>
          </a:solidFill>
          <a:ln w="12700">
            <a:solidFill>
              <a:srgbClr val="CCEECC"/>
            </a:solidFill>
            <a:prstDash val="solid"/>
          </a:ln>
        </p:spPr>
        <p:txBody>
          <a:bodyPr/>
          <a:lstStyle/>
          <a:p>
            <a:endParaRPr lang="tr-TR"/>
          </a:p>
        </p:txBody>
      </p:sp>
      <p:sp>
        <p:nvSpPr>
          <p:cNvPr id="62" name="Shape 60"/>
          <p:cNvSpPr/>
          <p:nvPr/>
        </p:nvSpPr>
        <p:spPr>
          <a:xfrm>
            <a:off x="4736592" y="4334256"/>
            <a:ext cx="237744" cy="237744"/>
          </a:xfrm>
          <a:prstGeom prst="rect">
            <a:avLst/>
          </a:prstGeom>
          <a:solidFill>
            <a:srgbClr val="1E8C45"/>
          </a:solidFill>
          <a:ln w="12700">
            <a:solidFill>
              <a:srgbClr val="1E8C45"/>
            </a:solidFill>
            <a:prstDash val="solid"/>
          </a:ln>
        </p:spPr>
        <p:txBody>
          <a:bodyPr/>
          <a:lstStyle/>
          <a:p>
            <a:endParaRPr lang="tr-TR"/>
          </a:p>
        </p:txBody>
      </p:sp>
      <p:sp>
        <p:nvSpPr>
          <p:cNvPr id="63" name="Text 61"/>
          <p:cNvSpPr/>
          <p:nvPr/>
        </p:nvSpPr>
        <p:spPr>
          <a:xfrm>
            <a:off x="4736592" y="4334256"/>
            <a:ext cx="237744" cy="237744"/>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64" name="Text 62"/>
          <p:cNvSpPr/>
          <p:nvPr/>
        </p:nvSpPr>
        <p:spPr>
          <a:xfrm>
            <a:off x="5047488" y="4334256"/>
            <a:ext cx="3813048"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İçerik: İngilizce çevirisi girildi</a:t>
            </a:r>
            <a:endParaRPr lang="en-US" sz="950" dirty="0"/>
          </a:p>
        </p:txBody>
      </p:sp>
      <p:sp>
        <p:nvSpPr>
          <p:cNvPr id="65" name="Shape 63"/>
          <p:cNvSpPr/>
          <p:nvPr/>
        </p:nvSpPr>
        <p:spPr>
          <a:xfrm>
            <a:off x="4663440" y="4681728"/>
            <a:ext cx="4251960" cy="365760"/>
          </a:xfrm>
          <a:prstGeom prst="rect">
            <a:avLst/>
          </a:prstGeom>
          <a:solidFill>
            <a:srgbClr val="F0FFF4"/>
          </a:solidFill>
          <a:ln w="12700">
            <a:solidFill>
              <a:srgbClr val="CCEECC"/>
            </a:solidFill>
            <a:prstDash val="solid"/>
          </a:ln>
        </p:spPr>
        <p:txBody>
          <a:bodyPr/>
          <a:lstStyle/>
          <a:p>
            <a:endParaRPr lang="tr-TR"/>
          </a:p>
        </p:txBody>
      </p:sp>
      <p:sp>
        <p:nvSpPr>
          <p:cNvPr id="66" name="Shape 64"/>
          <p:cNvSpPr/>
          <p:nvPr/>
        </p:nvSpPr>
        <p:spPr>
          <a:xfrm>
            <a:off x="4736592" y="4745736"/>
            <a:ext cx="237744" cy="237744"/>
          </a:xfrm>
          <a:prstGeom prst="rect">
            <a:avLst/>
          </a:prstGeom>
          <a:solidFill>
            <a:srgbClr val="1E8C45"/>
          </a:solidFill>
          <a:ln w="12700">
            <a:solidFill>
              <a:srgbClr val="1E8C45"/>
            </a:solidFill>
            <a:prstDash val="solid"/>
          </a:ln>
        </p:spPr>
        <p:txBody>
          <a:bodyPr/>
          <a:lstStyle/>
          <a:p>
            <a:endParaRPr lang="tr-TR"/>
          </a:p>
        </p:txBody>
      </p:sp>
      <p:sp>
        <p:nvSpPr>
          <p:cNvPr id="67" name="Text 65"/>
          <p:cNvSpPr/>
          <p:nvPr/>
        </p:nvSpPr>
        <p:spPr>
          <a:xfrm>
            <a:off x="4736592" y="4745736"/>
            <a:ext cx="237744" cy="237744"/>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68" name="Text 66"/>
          <p:cNvSpPr/>
          <p:nvPr/>
        </p:nvSpPr>
        <p:spPr>
          <a:xfrm>
            <a:off x="5047488" y="4745736"/>
            <a:ext cx="3813048"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'Değişiklikleri Kaydet' butonuna basıldı</a:t>
            </a:r>
            <a:endParaRPr lang="en-US" sz="950" dirty="0"/>
          </a:p>
        </p:txBody>
      </p:sp>
      <p:sp>
        <p:nvSpPr>
          <p:cNvPr id="69" name="Shape 67"/>
          <p:cNvSpPr/>
          <p:nvPr/>
        </p:nvSpPr>
        <p:spPr>
          <a:xfrm>
            <a:off x="228600" y="4818888"/>
            <a:ext cx="8686800" cy="237744"/>
          </a:xfrm>
          <a:prstGeom prst="rect">
            <a:avLst/>
          </a:prstGeom>
          <a:solidFill>
            <a:srgbClr val="FFF8E1"/>
          </a:solidFill>
          <a:ln w="12700">
            <a:solidFill>
              <a:srgbClr val="E67E22"/>
            </a:solidFill>
            <a:prstDash val="solid"/>
          </a:ln>
        </p:spPr>
        <p:txBody>
          <a:bodyPr/>
          <a:lstStyle/>
          <a:p>
            <a:endParaRPr lang="tr-TR"/>
          </a:p>
        </p:txBody>
      </p:sp>
      <p:sp>
        <p:nvSpPr>
          <p:cNvPr id="70" name="Text 68"/>
          <p:cNvSpPr/>
          <p:nvPr/>
        </p:nvSpPr>
        <p:spPr>
          <a:xfrm>
            <a:off x="320040" y="4818888"/>
            <a:ext cx="8503920" cy="237744"/>
          </a:xfrm>
          <a:prstGeom prst="rect">
            <a:avLst/>
          </a:prstGeom>
          <a:noFill/>
          <a:ln/>
        </p:spPr>
        <p:txBody>
          <a:bodyPr wrap="square" lIns="0" tIns="0" rIns="0" bIns="0" rtlCol="0" anchor="ctr"/>
          <a:lstStyle/>
          <a:p>
            <a:pPr marL="0" indent="0">
              <a:buNone/>
            </a:pPr>
            <a:r>
              <a:rPr lang="en-US" sz="900" dirty="0">
                <a:solidFill>
                  <a:srgbClr val="5C4000"/>
                </a:solidFill>
                <a:latin typeface="Calibri" pitchFamily="34" charset="0"/>
                <a:ea typeface="Calibri" pitchFamily="34" charset="-122"/>
                <a:cs typeface="Calibri" pitchFamily="34" charset="-120"/>
              </a:rPr>
              <a:t>💡  İpucu: Kaydettikten sonra sayfayı yenileyin (F5). Yazdığınız metinler hâlâ görünüyorsa kayıt başarılıdır.</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E84855"/>
          </a:solidFill>
          <a:ln w="12700">
            <a:solidFill>
              <a:srgbClr val="E84855"/>
            </a:solidFill>
            <a:prstDash val="solid"/>
          </a:ln>
        </p:spPr>
        <p:txBody>
          <a:bodyPr/>
          <a:lstStyle/>
          <a:p>
            <a:endParaRPr lang="tr-TR"/>
          </a:p>
        </p:txBody>
      </p:sp>
      <p:sp>
        <p:nvSpPr>
          <p:cNvPr id="3" name="Shape 1"/>
          <p:cNvSpPr/>
          <p:nvPr/>
        </p:nvSpPr>
        <p:spPr>
          <a:xfrm>
            <a:off x="365760" y="365760"/>
            <a:ext cx="2743200" cy="347472"/>
          </a:xfrm>
          <a:prstGeom prst="rect">
            <a:avLst/>
          </a:prstGeom>
          <a:solidFill>
            <a:srgbClr val="E84855"/>
          </a:solidFill>
          <a:ln w="12700">
            <a:solidFill>
              <a:srgbClr val="E84855"/>
            </a:solidFill>
            <a:prstDash val="solid"/>
          </a:ln>
        </p:spPr>
        <p:txBody>
          <a:bodyPr/>
          <a:lstStyle/>
          <a:p>
            <a:endParaRPr lang="tr-TR"/>
          </a:p>
        </p:txBody>
      </p:sp>
      <p:sp>
        <p:nvSpPr>
          <p:cNvPr id="4" name="Text 2"/>
          <p:cNvSpPr/>
          <p:nvPr/>
        </p:nvSpPr>
        <p:spPr>
          <a:xfrm>
            <a:off x="365760" y="365760"/>
            <a:ext cx="2743200"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SEKME 2 / </a:t>
            </a:r>
            <a:r>
              <a:rPr lang="tr-TR" sz="1100" b="1" dirty="0">
                <a:solidFill>
                  <a:srgbClr val="FFFFFF"/>
                </a:solidFill>
                <a:latin typeface="Calibri" pitchFamily="34" charset="0"/>
                <a:ea typeface="Calibri" pitchFamily="34" charset="-122"/>
                <a:cs typeface="Calibri" pitchFamily="34" charset="-120"/>
              </a:rPr>
              <a:t>8</a:t>
            </a:r>
          </a:p>
        </p:txBody>
      </p:sp>
      <p:sp>
        <p:nvSpPr>
          <p:cNvPr id="6" name="Text 4"/>
          <p:cNvSpPr/>
          <p:nvPr/>
        </p:nvSpPr>
        <p:spPr>
          <a:xfrm>
            <a:off x="365760" y="1874520"/>
            <a:ext cx="8229600" cy="777240"/>
          </a:xfrm>
          <a:prstGeom prst="rect">
            <a:avLst/>
          </a:prstGeom>
          <a:noFill/>
          <a:ln/>
        </p:spPr>
        <p:txBody>
          <a:bodyPr wrap="square" lIns="0" tIns="0" rIns="0" bIns="0" rtlCol="0" anchor="ctr"/>
          <a:lstStyle/>
          <a:p>
            <a:pPr marL="0" indent="0">
              <a:buNone/>
            </a:pPr>
            <a:r>
              <a:rPr lang="tr-TR" sz="5400" b="1" dirty="0">
                <a:solidFill>
                  <a:srgbClr val="E84855"/>
                </a:solidFill>
                <a:latin typeface="Calibri" pitchFamily="34" charset="0"/>
                <a:ea typeface="Calibri" pitchFamily="34" charset="-122"/>
                <a:cs typeface="Calibri" pitchFamily="34" charset="-120"/>
              </a:rPr>
              <a:t>Öğrenme </a:t>
            </a:r>
            <a:r>
              <a:rPr lang="en-US" sz="5400" b="1" dirty="0" err="1">
                <a:solidFill>
                  <a:srgbClr val="E84855"/>
                </a:solidFill>
                <a:latin typeface="Calibri" pitchFamily="34" charset="0"/>
                <a:ea typeface="Calibri" pitchFamily="34" charset="-122"/>
                <a:cs typeface="Calibri" pitchFamily="34" charset="-120"/>
              </a:rPr>
              <a:t>Çıktıları</a:t>
            </a:r>
            <a:endParaRPr lang="en-US" sz="5400" dirty="0"/>
          </a:p>
        </p:txBody>
      </p:sp>
      <p:sp>
        <p:nvSpPr>
          <p:cNvPr id="7" name="Text 5"/>
          <p:cNvSpPr/>
          <p:nvPr/>
        </p:nvSpPr>
        <p:spPr>
          <a:xfrm>
            <a:off x="365760" y="2834640"/>
            <a:ext cx="5669280" cy="1005840"/>
          </a:xfrm>
          <a:prstGeom prst="rect">
            <a:avLst/>
          </a:prstGeom>
          <a:noFill/>
          <a:ln/>
        </p:spPr>
        <p:txBody>
          <a:bodyPr wrap="square" lIns="0" tIns="0" rIns="0" bIns="0" rtlCol="0" anchor="ctr"/>
          <a:lstStyle/>
          <a:p>
            <a:pPr marL="0" indent="0">
              <a:buNone/>
            </a:pPr>
            <a:r>
              <a:rPr lang="en-US" sz="1500" dirty="0">
                <a:solidFill>
                  <a:srgbClr val="A8C8E8"/>
                </a:solidFill>
                <a:latin typeface="Calibri" pitchFamily="34" charset="0"/>
                <a:ea typeface="Calibri" pitchFamily="34" charset="-122"/>
                <a:cs typeface="Calibri" pitchFamily="34" charset="-120"/>
              </a:rPr>
              <a:t>"Bu dersi alan öğrenci ne yapabilecek?"</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sorusunun sistematik cevabıdır.</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Akreditasyonun kalbi burasıdır.</a:t>
            </a:r>
            <a:endParaRPr lang="en-US" sz="1500" dirty="0"/>
          </a:p>
        </p:txBody>
      </p:sp>
      <p:sp>
        <p:nvSpPr>
          <p:cNvPr id="8" name="Shape 6"/>
          <p:cNvSpPr/>
          <p:nvPr/>
        </p:nvSpPr>
        <p:spPr>
          <a:xfrm>
            <a:off x="6400800" y="822960"/>
            <a:ext cx="2514600" cy="3931920"/>
          </a:xfrm>
          <a:prstGeom prst="rect">
            <a:avLst/>
          </a:prstGeom>
          <a:solidFill>
            <a:srgbClr val="0D2545"/>
          </a:solidFill>
          <a:ln w="12700">
            <a:solidFill>
              <a:srgbClr val="E84855"/>
            </a:solidFill>
            <a:prstDash val="solid"/>
          </a:ln>
        </p:spPr>
        <p:txBody>
          <a:bodyPr/>
          <a:lstStyle/>
          <a:p>
            <a:endParaRPr lang="tr-TR"/>
          </a:p>
        </p:txBody>
      </p:sp>
      <p:sp>
        <p:nvSpPr>
          <p:cNvPr id="9" name="Text 7"/>
          <p:cNvSpPr/>
          <p:nvPr/>
        </p:nvSpPr>
        <p:spPr>
          <a:xfrm>
            <a:off x="6492240" y="960120"/>
            <a:ext cx="2331720" cy="256032"/>
          </a:xfrm>
          <a:prstGeom prst="rect">
            <a:avLst/>
          </a:prstGeom>
          <a:noFill/>
          <a:ln/>
        </p:spPr>
        <p:txBody>
          <a:bodyPr wrap="square" lIns="0" tIns="0" rIns="0" bIns="0" rtlCol="0" anchor="ctr"/>
          <a:lstStyle/>
          <a:p>
            <a:pPr marL="0" indent="0">
              <a:buNone/>
            </a:pPr>
            <a:r>
              <a:rPr lang="en-US" sz="1000" b="1" dirty="0">
                <a:solidFill>
                  <a:srgbClr val="E84855"/>
                </a:solidFill>
                <a:latin typeface="Calibri" pitchFamily="34" charset="0"/>
                <a:ea typeface="Calibri" pitchFamily="34" charset="-122"/>
                <a:cs typeface="Calibri" pitchFamily="34" charset="-120"/>
              </a:rPr>
              <a:t>Bu sunumda:</a:t>
            </a:r>
            <a:endParaRPr lang="en-US" sz="1000" dirty="0"/>
          </a:p>
        </p:txBody>
      </p:sp>
      <p:sp>
        <p:nvSpPr>
          <p:cNvPr id="10" name="Shape 8"/>
          <p:cNvSpPr/>
          <p:nvPr/>
        </p:nvSpPr>
        <p:spPr>
          <a:xfrm>
            <a:off x="6537960" y="1298448"/>
            <a:ext cx="201168" cy="201168"/>
          </a:xfrm>
          <a:prstGeom prst="ellipse">
            <a:avLst/>
          </a:prstGeom>
          <a:solidFill>
            <a:srgbClr val="E84855"/>
          </a:solidFill>
          <a:ln w="12700">
            <a:solidFill>
              <a:srgbClr val="E84855"/>
            </a:solidFill>
            <a:prstDash val="solid"/>
          </a:ln>
        </p:spPr>
        <p:txBody>
          <a:bodyPr/>
          <a:lstStyle/>
          <a:p>
            <a:endParaRPr lang="tr-TR"/>
          </a:p>
        </p:txBody>
      </p:sp>
      <p:sp>
        <p:nvSpPr>
          <p:cNvPr id="11" name="Text 9"/>
          <p:cNvSpPr/>
          <p:nvPr/>
        </p:nvSpPr>
        <p:spPr>
          <a:xfrm>
            <a:off x="6537960" y="129844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a:t>
            </a:r>
            <a:endParaRPr lang="en-US" sz="800" dirty="0"/>
          </a:p>
        </p:txBody>
      </p:sp>
      <p:sp>
        <p:nvSpPr>
          <p:cNvPr id="12" name="Text 10"/>
          <p:cNvSpPr/>
          <p:nvPr/>
        </p:nvSpPr>
        <p:spPr>
          <a:xfrm>
            <a:off x="6812280" y="129844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Öğrenme çıktısı nedir?</a:t>
            </a:r>
            <a:endParaRPr lang="en-US" sz="1000" dirty="0"/>
          </a:p>
        </p:txBody>
      </p:sp>
      <p:sp>
        <p:nvSpPr>
          <p:cNvPr id="13" name="Shape 11"/>
          <p:cNvSpPr/>
          <p:nvPr/>
        </p:nvSpPr>
        <p:spPr>
          <a:xfrm>
            <a:off x="6537960" y="1773936"/>
            <a:ext cx="201168" cy="201168"/>
          </a:xfrm>
          <a:prstGeom prst="ellipse">
            <a:avLst/>
          </a:prstGeom>
          <a:solidFill>
            <a:srgbClr val="E84855"/>
          </a:solidFill>
          <a:ln w="12700">
            <a:solidFill>
              <a:srgbClr val="E84855"/>
            </a:solidFill>
            <a:prstDash val="solid"/>
          </a:ln>
        </p:spPr>
        <p:txBody>
          <a:bodyPr/>
          <a:lstStyle/>
          <a:p>
            <a:endParaRPr lang="tr-TR"/>
          </a:p>
        </p:txBody>
      </p:sp>
      <p:sp>
        <p:nvSpPr>
          <p:cNvPr id="14" name="Text 12"/>
          <p:cNvSpPr/>
          <p:nvPr/>
        </p:nvSpPr>
        <p:spPr>
          <a:xfrm>
            <a:off x="6537960" y="1773936"/>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a:t>
            </a:r>
            <a:endParaRPr lang="en-US" sz="800" dirty="0"/>
          </a:p>
        </p:txBody>
      </p:sp>
      <p:sp>
        <p:nvSpPr>
          <p:cNvPr id="15" name="Text 13"/>
          <p:cNvSpPr/>
          <p:nvPr/>
        </p:nvSpPr>
        <p:spPr>
          <a:xfrm>
            <a:off x="6812280" y="1773936"/>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Neden bu kadar önemli?</a:t>
            </a:r>
            <a:endParaRPr lang="en-US" sz="1000" dirty="0"/>
          </a:p>
        </p:txBody>
      </p:sp>
      <p:sp>
        <p:nvSpPr>
          <p:cNvPr id="16" name="Shape 14"/>
          <p:cNvSpPr/>
          <p:nvPr/>
        </p:nvSpPr>
        <p:spPr>
          <a:xfrm>
            <a:off x="6537960" y="2249424"/>
            <a:ext cx="201168" cy="201168"/>
          </a:xfrm>
          <a:prstGeom prst="ellipse">
            <a:avLst/>
          </a:prstGeom>
          <a:solidFill>
            <a:srgbClr val="E84855"/>
          </a:solidFill>
          <a:ln w="12700">
            <a:solidFill>
              <a:srgbClr val="E84855"/>
            </a:solidFill>
            <a:prstDash val="solid"/>
          </a:ln>
        </p:spPr>
        <p:txBody>
          <a:bodyPr/>
          <a:lstStyle/>
          <a:p>
            <a:endParaRPr lang="tr-TR"/>
          </a:p>
        </p:txBody>
      </p:sp>
      <p:sp>
        <p:nvSpPr>
          <p:cNvPr id="17" name="Text 15"/>
          <p:cNvSpPr/>
          <p:nvPr/>
        </p:nvSpPr>
        <p:spPr>
          <a:xfrm>
            <a:off x="6537960" y="2249424"/>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a:t>
            </a:r>
            <a:endParaRPr lang="en-US" sz="800" dirty="0"/>
          </a:p>
        </p:txBody>
      </p:sp>
      <p:sp>
        <p:nvSpPr>
          <p:cNvPr id="18" name="Text 16"/>
          <p:cNvSpPr/>
          <p:nvPr/>
        </p:nvSpPr>
        <p:spPr>
          <a:xfrm>
            <a:off x="6812280" y="2249424"/>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Nasıl yazılır?</a:t>
            </a:r>
            <a:endParaRPr lang="en-US" sz="1000" dirty="0"/>
          </a:p>
        </p:txBody>
      </p:sp>
      <p:sp>
        <p:nvSpPr>
          <p:cNvPr id="19" name="Shape 17"/>
          <p:cNvSpPr/>
          <p:nvPr/>
        </p:nvSpPr>
        <p:spPr>
          <a:xfrm>
            <a:off x="6537960" y="2724912"/>
            <a:ext cx="201168" cy="201168"/>
          </a:xfrm>
          <a:prstGeom prst="ellipse">
            <a:avLst/>
          </a:prstGeom>
          <a:solidFill>
            <a:srgbClr val="E84855"/>
          </a:solidFill>
          <a:ln w="12700">
            <a:solidFill>
              <a:srgbClr val="E84855"/>
            </a:solidFill>
            <a:prstDash val="solid"/>
          </a:ln>
        </p:spPr>
        <p:txBody>
          <a:bodyPr/>
          <a:lstStyle/>
          <a:p>
            <a:endParaRPr lang="tr-TR"/>
          </a:p>
        </p:txBody>
      </p:sp>
      <p:sp>
        <p:nvSpPr>
          <p:cNvPr id="20" name="Text 18"/>
          <p:cNvSpPr/>
          <p:nvPr/>
        </p:nvSpPr>
        <p:spPr>
          <a:xfrm>
            <a:off x="6537960" y="2724912"/>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4</a:t>
            </a:r>
            <a:endParaRPr lang="en-US" sz="800" dirty="0"/>
          </a:p>
        </p:txBody>
      </p:sp>
      <p:sp>
        <p:nvSpPr>
          <p:cNvPr id="21" name="Text 19"/>
          <p:cNvSpPr/>
          <p:nvPr/>
        </p:nvSpPr>
        <p:spPr>
          <a:xfrm>
            <a:off x="6812280" y="2724912"/>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Doğru/yanlış örnekler</a:t>
            </a:r>
            <a:endParaRPr lang="en-US" sz="1000" dirty="0"/>
          </a:p>
        </p:txBody>
      </p:sp>
      <p:sp>
        <p:nvSpPr>
          <p:cNvPr id="22" name="Shape 20"/>
          <p:cNvSpPr/>
          <p:nvPr/>
        </p:nvSpPr>
        <p:spPr>
          <a:xfrm>
            <a:off x="6537960" y="3200400"/>
            <a:ext cx="201168" cy="201168"/>
          </a:xfrm>
          <a:prstGeom prst="ellipse">
            <a:avLst/>
          </a:prstGeom>
          <a:solidFill>
            <a:srgbClr val="E84855"/>
          </a:solidFill>
          <a:ln w="12700">
            <a:solidFill>
              <a:srgbClr val="E84855"/>
            </a:solidFill>
            <a:prstDash val="solid"/>
          </a:ln>
        </p:spPr>
        <p:txBody>
          <a:bodyPr/>
          <a:lstStyle/>
          <a:p>
            <a:endParaRPr lang="tr-TR"/>
          </a:p>
        </p:txBody>
      </p:sp>
      <p:sp>
        <p:nvSpPr>
          <p:cNvPr id="23" name="Text 21"/>
          <p:cNvSpPr/>
          <p:nvPr/>
        </p:nvSpPr>
        <p:spPr>
          <a:xfrm>
            <a:off x="6537960" y="3200400"/>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5</a:t>
            </a:r>
            <a:endParaRPr lang="en-US" sz="800" dirty="0"/>
          </a:p>
        </p:txBody>
      </p:sp>
      <p:sp>
        <p:nvSpPr>
          <p:cNvPr id="24" name="Text 22"/>
          <p:cNvSpPr/>
          <p:nvPr/>
        </p:nvSpPr>
        <p:spPr>
          <a:xfrm>
            <a:off x="6812280" y="3200400"/>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Sisteme nasıl girilir?</a:t>
            </a:r>
            <a:endParaRPr lang="en-US" sz="1000" dirty="0"/>
          </a:p>
        </p:txBody>
      </p:sp>
      <p:sp>
        <p:nvSpPr>
          <p:cNvPr id="25" name="Shape 23"/>
          <p:cNvSpPr/>
          <p:nvPr/>
        </p:nvSpPr>
        <p:spPr>
          <a:xfrm>
            <a:off x="6537960" y="3675888"/>
            <a:ext cx="201168" cy="201168"/>
          </a:xfrm>
          <a:prstGeom prst="ellipse">
            <a:avLst/>
          </a:prstGeom>
          <a:solidFill>
            <a:srgbClr val="E84855"/>
          </a:solidFill>
          <a:ln w="12700">
            <a:solidFill>
              <a:srgbClr val="E84855"/>
            </a:solidFill>
            <a:prstDash val="solid"/>
          </a:ln>
        </p:spPr>
        <p:txBody>
          <a:bodyPr/>
          <a:lstStyle/>
          <a:p>
            <a:endParaRPr lang="tr-TR"/>
          </a:p>
        </p:txBody>
      </p:sp>
      <p:sp>
        <p:nvSpPr>
          <p:cNvPr id="26" name="Text 24"/>
          <p:cNvSpPr/>
          <p:nvPr/>
        </p:nvSpPr>
        <p:spPr>
          <a:xfrm>
            <a:off x="6537960" y="367588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6</a:t>
            </a:r>
            <a:endParaRPr lang="en-US" sz="800" dirty="0"/>
          </a:p>
        </p:txBody>
      </p:sp>
      <p:sp>
        <p:nvSpPr>
          <p:cNvPr id="27" name="Text 25"/>
          <p:cNvSpPr/>
          <p:nvPr/>
        </p:nvSpPr>
        <p:spPr>
          <a:xfrm>
            <a:off x="6812280" y="367588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Sık yapılan hatalar</a:t>
            </a:r>
            <a:endParaRPr lang="en-US" sz="1000" dirty="0"/>
          </a:p>
        </p:txBody>
      </p:sp>
      <p:sp>
        <p:nvSpPr>
          <p:cNvPr id="28" name="Shape 26"/>
          <p:cNvSpPr/>
          <p:nvPr/>
        </p:nvSpPr>
        <p:spPr>
          <a:xfrm>
            <a:off x="0" y="4846320"/>
            <a:ext cx="9144000" cy="297180"/>
          </a:xfrm>
          <a:prstGeom prst="rect">
            <a:avLst/>
          </a:prstGeom>
          <a:solidFill>
            <a:srgbClr val="0D2040"/>
          </a:solidFill>
          <a:ln w="12700">
            <a:solidFill>
              <a:srgbClr val="0D2040"/>
            </a:solidFill>
            <a:prstDash val="solid"/>
          </a:ln>
        </p:spPr>
        <p:txBody>
          <a:bodyPr/>
          <a:lstStyle/>
          <a:p>
            <a:endParaRPr lang="tr-TR"/>
          </a:p>
        </p:txBody>
      </p:sp>
      <p:sp>
        <p:nvSpPr>
          <p:cNvPr id="29" name="Text 27"/>
          <p:cNvSpPr/>
          <p:nvPr/>
        </p:nvSpPr>
        <p:spPr>
          <a:xfrm>
            <a:off x="0" y="4846320"/>
            <a:ext cx="9144000" cy="297180"/>
          </a:xfrm>
          <a:prstGeom prst="rect">
            <a:avLst/>
          </a:prstGeom>
          <a:noFill/>
          <a:ln/>
        </p:spPr>
        <p:txBody>
          <a:bodyPr wrap="square" lIns="0" tIns="0" rIns="0" bIns="0" rtlCol="0" anchor="ctr"/>
          <a:lstStyle/>
          <a:p>
            <a:pPr marL="0" indent="0" algn="ctr">
              <a:buNone/>
            </a:pPr>
            <a:r>
              <a:rPr lang="en-US" sz="900" dirty="0">
                <a:solidFill>
                  <a:srgbClr val="718096"/>
                </a:solidFill>
                <a:latin typeface="Calibri" pitchFamily="34" charset="0"/>
                <a:ea typeface="Calibri" pitchFamily="34" charset="-122"/>
                <a:cs typeface="Calibri" pitchFamily="34" charset="-120"/>
              </a:rPr>
              <a:t>Iğdır Üniversitesi — Ders Bilgi Sistemi Eğitimi</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Öğrenme Çıktısı Nedir ve Neden Önemlidir?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Tanım, kapsam ve akreditasyondaki yeri</a:t>
            </a:r>
            <a:endParaRPr lang="en-US" sz="1200" dirty="0"/>
          </a:p>
        </p:txBody>
      </p:sp>
      <p:sp>
        <p:nvSpPr>
          <p:cNvPr id="5" name="Shape 3"/>
          <p:cNvSpPr/>
          <p:nvPr/>
        </p:nvSpPr>
        <p:spPr>
          <a:xfrm>
            <a:off x="228600" y="1051560"/>
            <a:ext cx="8686800" cy="749808"/>
          </a:xfrm>
          <a:prstGeom prst="rect">
            <a:avLst/>
          </a:prstGeom>
          <a:solidFill>
            <a:srgbClr val="EBF5FF"/>
          </a:solidFill>
          <a:ln w="12700">
            <a:solidFill>
              <a:srgbClr val="2E86AB"/>
            </a:solidFill>
            <a:prstDash val="solid"/>
          </a:ln>
        </p:spPr>
        <p:txBody>
          <a:bodyPr/>
          <a:lstStyle/>
          <a:p>
            <a:endParaRPr lang="tr-TR"/>
          </a:p>
        </p:txBody>
      </p:sp>
      <p:sp>
        <p:nvSpPr>
          <p:cNvPr id="6" name="Shape 4"/>
          <p:cNvSpPr/>
          <p:nvPr/>
        </p:nvSpPr>
        <p:spPr>
          <a:xfrm>
            <a:off x="228600" y="1051560"/>
            <a:ext cx="109728" cy="749808"/>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438912" y="1078992"/>
            <a:ext cx="1097280" cy="256032"/>
          </a:xfrm>
          <a:prstGeom prst="rect">
            <a:avLst/>
          </a:prstGeom>
          <a:noFill/>
          <a:ln/>
        </p:spPr>
        <p:txBody>
          <a:bodyPr wrap="square" lIns="0" tIns="0" rIns="0" bIns="0"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Tanım:</a:t>
            </a:r>
            <a:endParaRPr lang="en-US" sz="1100" dirty="0"/>
          </a:p>
        </p:txBody>
      </p:sp>
      <p:sp>
        <p:nvSpPr>
          <p:cNvPr id="8" name="Text 6"/>
          <p:cNvSpPr/>
          <p:nvPr/>
        </p:nvSpPr>
        <p:spPr>
          <a:xfrm>
            <a:off x="438912" y="1325880"/>
            <a:ext cx="8366760" cy="411480"/>
          </a:xfrm>
          <a:prstGeom prst="rect">
            <a:avLst/>
          </a:prstGeom>
          <a:noFill/>
          <a:ln/>
        </p:spPr>
        <p:txBody>
          <a:bodyPr wrap="square" lIns="0" tIns="0" rIns="0" bIns="0" rtlCol="0" anchor="ctr"/>
          <a:lstStyle/>
          <a:p>
            <a:pPr marL="0" indent="0">
              <a:buNone/>
            </a:pPr>
            <a:r>
              <a:rPr lang="en-US" sz="1100" dirty="0">
                <a:solidFill>
                  <a:srgbClr val="4A5568"/>
                </a:solidFill>
                <a:latin typeface="Calibri" pitchFamily="34" charset="0"/>
                <a:ea typeface="Calibri" pitchFamily="34" charset="-122"/>
                <a:cs typeface="Calibri" pitchFamily="34" charset="-120"/>
              </a:rPr>
              <a:t>Öğrenme çıktısı; dersi tamamlayan bir öğrencinin ne bileceğini, ne anlayacağını ve ne yapabileceğini ölçülebilir ve gözlemlenebilir biçimde ifade eden cümlelerdir.</a:t>
            </a:r>
            <a:endParaRPr lang="en-US" sz="1100" dirty="0"/>
          </a:p>
        </p:txBody>
      </p:sp>
      <p:sp>
        <p:nvSpPr>
          <p:cNvPr id="9" name="Shape 7"/>
          <p:cNvSpPr/>
          <p:nvPr/>
        </p:nvSpPr>
        <p:spPr>
          <a:xfrm>
            <a:off x="228600" y="1920240"/>
            <a:ext cx="4251960" cy="1463040"/>
          </a:xfrm>
          <a:prstGeom prst="rect">
            <a:avLst/>
          </a:prstGeom>
          <a:solidFill>
            <a:srgbClr val="F7F9FC"/>
          </a:solidFill>
          <a:ln w="12700">
            <a:solidFill>
              <a:srgbClr val="2E86AB"/>
            </a:solidFill>
            <a:prstDash val="solid"/>
          </a:ln>
        </p:spPr>
        <p:txBody>
          <a:bodyPr/>
          <a:lstStyle/>
          <a:p>
            <a:endParaRPr lang="tr-TR"/>
          </a:p>
        </p:txBody>
      </p:sp>
      <p:sp>
        <p:nvSpPr>
          <p:cNvPr id="10" name="Shape 8"/>
          <p:cNvSpPr/>
          <p:nvPr/>
        </p:nvSpPr>
        <p:spPr>
          <a:xfrm>
            <a:off x="228600" y="1920240"/>
            <a:ext cx="4251960" cy="347472"/>
          </a:xfrm>
          <a:prstGeom prst="rect">
            <a:avLst/>
          </a:prstGeom>
          <a:solidFill>
            <a:srgbClr val="2E86AB"/>
          </a:solidFill>
          <a:ln w="12700">
            <a:solidFill>
              <a:srgbClr val="2E86AB"/>
            </a:solidFill>
            <a:prstDash val="solid"/>
          </a:ln>
        </p:spPr>
        <p:txBody>
          <a:bodyPr/>
          <a:lstStyle/>
          <a:p>
            <a:endParaRPr lang="tr-TR"/>
          </a:p>
        </p:txBody>
      </p:sp>
      <p:sp>
        <p:nvSpPr>
          <p:cNvPr id="11" name="Text 9"/>
          <p:cNvSpPr/>
          <p:nvPr/>
        </p:nvSpPr>
        <p:spPr>
          <a:xfrm>
            <a:off x="320040" y="1920240"/>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Öğrenci Açısından</a:t>
            </a:r>
            <a:endParaRPr lang="en-US" sz="1150" dirty="0"/>
          </a:p>
        </p:txBody>
      </p:sp>
      <p:sp>
        <p:nvSpPr>
          <p:cNvPr id="12" name="Text 10"/>
          <p:cNvSpPr/>
          <p:nvPr/>
        </p:nvSpPr>
        <p:spPr>
          <a:xfrm>
            <a:off x="338328" y="2304288"/>
            <a:ext cx="4023360" cy="1024128"/>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Öğrenci dersin başında 'benden ne bekleniyor?' sorusunun cevabını bilir. Çalışmasını buna göre planlar. Sınav ve ödevlerde ne ölçüleceğini anlar.</a:t>
            </a:r>
            <a:endParaRPr lang="en-US" sz="980" dirty="0"/>
          </a:p>
        </p:txBody>
      </p:sp>
      <p:sp>
        <p:nvSpPr>
          <p:cNvPr id="13" name="Shape 11"/>
          <p:cNvSpPr/>
          <p:nvPr/>
        </p:nvSpPr>
        <p:spPr>
          <a:xfrm>
            <a:off x="4690872" y="1920240"/>
            <a:ext cx="4251960" cy="1463040"/>
          </a:xfrm>
          <a:prstGeom prst="rect">
            <a:avLst/>
          </a:prstGeom>
          <a:solidFill>
            <a:srgbClr val="F7F9FC"/>
          </a:solidFill>
          <a:ln w="12700">
            <a:solidFill>
              <a:srgbClr val="E67E22"/>
            </a:solidFill>
            <a:prstDash val="solid"/>
          </a:ln>
        </p:spPr>
        <p:txBody>
          <a:bodyPr/>
          <a:lstStyle/>
          <a:p>
            <a:endParaRPr lang="tr-TR"/>
          </a:p>
        </p:txBody>
      </p:sp>
      <p:sp>
        <p:nvSpPr>
          <p:cNvPr id="14" name="Shape 12"/>
          <p:cNvSpPr/>
          <p:nvPr/>
        </p:nvSpPr>
        <p:spPr>
          <a:xfrm>
            <a:off x="4690872" y="1920240"/>
            <a:ext cx="4251960" cy="347472"/>
          </a:xfrm>
          <a:prstGeom prst="rect">
            <a:avLst/>
          </a:prstGeom>
          <a:solidFill>
            <a:srgbClr val="E67E22"/>
          </a:solidFill>
          <a:ln w="12700">
            <a:solidFill>
              <a:srgbClr val="E67E22"/>
            </a:solidFill>
            <a:prstDash val="solid"/>
          </a:ln>
        </p:spPr>
        <p:txBody>
          <a:bodyPr/>
          <a:lstStyle/>
          <a:p>
            <a:endParaRPr lang="tr-TR"/>
          </a:p>
        </p:txBody>
      </p:sp>
      <p:sp>
        <p:nvSpPr>
          <p:cNvPr id="15" name="Text 13"/>
          <p:cNvSpPr/>
          <p:nvPr/>
        </p:nvSpPr>
        <p:spPr>
          <a:xfrm>
            <a:off x="4782312" y="1920240"/>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Öğretim Üyesi Açısından</a:t>
            </a:r>
            <a:endParaRPr lang="en-US" sz="1150" dirty="0"/>
          </a:p>
        </p:txBody>
      </p:sp>
      <p:sp>
        <p:nvSpPr>
          <p:cNvPr id="16" name="Text 14"/>
          <p:cNvSpPr/>
          <p:nvPr/>
        </p:nvSpPr>
        <p:spPr>
          <a:xfrm>
            <a:off x="4800600" y="2304288"/>
            <a:ext cx="4023360" cy="1024128"/>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Hangi konuya ne kadar zaman ayıracağını belirler. Sınavları ve ödevleri doğrudan çıktılara göre tasarlar. Dersin tutarlılığını garanti eder.</a:t>
            </a:r>
            <a:endParaRPr lang="en-US" sz="980" dirty="0"/>
          </a:p>
        </p:txBody>
      </p:sp>
      <p:sp>
        <p:nvSpPr>
          <p:cNvPr id="17" name="Shape 15"/>
          <p:cNvSpPr/>
          <p:nvPr/>
        </p:nvSpPr>
        <p:spPr>
          <a:xfrm>
            <a:off x="228600" y="3493008"/>
            <a:ext cx="4251960" cy="1463040"/>
          </a:xfrm>
          <a:prstGeom prst="rect">
            <a:avLst/>
          </a:prstGeom>
          <a:solidFill>
            <a:srgbClr val="F7F9FC"/>
          </a:solidFill>
          <a:ln w="12700">
            <a:solidFill>
              <a:srgbClr val="E84855"/>
            </a:solidFill>
            <a:prstDash val="solid"/>
          </a:ln>
        </p:spPr>
        <p:txBody>
          <a:bodyPr/>
          <a:lstStyle/>
          <a:p>
            <a:endParaRPr lang="tr-TR"/>
          </a:p>
        </p:txBody>
      </p:sp>
      <p:sp>
        <p:nvSpPr>
          <p:cNvPr id="18" name="Shape 16"/>
          <p:cNvSpPr/>
          <p:nvPr/>
        </p:nvSpPr>
        <p:spPr>
          <a:xfrm>
            <a:off x="228600" y="3493008"/>
            <a:ext cx="4251960" cy="347472"/>
          </a:xfrm>
          <a:prstGeom prst="rect">
            <a:avLst/>
          </a:prstGeom>
          <a:solidFill>
            <a:srgbClr val="E84855"/>
          </a:solidFill>
          <a:ln w="12700">
            <a:solidFill>
              <a:srgbClr val="E84855"/>
            </a:solidFill>
            <a:prstDash val="solid"/>
          </a:ln>
        </p:spPr>
        <p:txBody>
          <a:bodyPr/>
          <a:lstStyle/>
          <a:p>
            <a:endParaRPr lang="tr-TR"/>
          </a:p>
        </p:txBody>
      </p:sp>
      <p:sp>
        <p:nvSpPr>
          <p:cNvPr id="19" name="Text 17"/>
          <p:cNvSpPr/>
          <p:nvPr/>
        </p:nvSpPr>
        <p:spPr>
          <a:xfrm>
            <a:off x="320040" y="3493008"/>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Akreditasyon Açısından</a:t>
            </a:r>
            <a:endParaRPr lang="en-US" sz="1150" dirty="0"/>
          </a:p>
        </p:txBody>
      </p:sp>
      <p:sp>
        <p:nvSpPr>
          <p:cNvPr id="20" name="Text 18"/>
          <p:cNvSpPr/>
          <p:nvPr/>
        </p:nvSpPr>
        <p:spPr>
          <a:xfrm>
            <a:off x="338328" y="3877056"/>
            <a:ext cx="4023360" cy="1024128"/>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MÜDEK ve YÖK, her dersin ölçülebilir çıktı içermesini zorunlu tutar. Muğlak veya eksik çıktılar akreditasyon sürecini doğrudan etkiler. Denetimde ilk incelenen bölümdür.</a:t>
            </a:r>
            <a:endParaRPr lang="en-US" sz="980" dirty="0"/>
          </a:p>
        </p:txBody>
      </p:sp>
      <p:sp>
        <p:nvSpPr>
          <p:cNvPr id="21" name="Shape 19"/>
          <p:cNvSpPr/>
          <p:nvPr/>
        </p:nvSpPr>
        <p:spPr>
          <a:xfrm>
            <a:off x="4690872" y="3493008"/>
            <a:ext cx="4251960" cy="1463040"/>
          </a:xfrm>
          <a:prstGeom prst="rect">
            <a:avLst/>
          </a:prstGeom>
          <a:solidFill>
            <a:srgbClr val="F7F9FC"/>
          </a:solidFill>
          <a:ln w="12700">
            <a:solidFill>
              <a:srgbClr val="1E8C45"/>
            </a:solidFill>
            <a:prstDash val="solid"/>
          </a:ln>
        </p:spPr>
        <p:txBody>
          <a:bodyPr/>
          <a:lstStyle/>
          <a:p>
            <a:endParaRPr lang="tr-TR"/>
          </a:p>
        </p:txBody>
      </p:sp>
      <p:sp>
        <p:nvSpPr>
          <p:cNvPr id="22" name="Shape 20"/>
          <p:cNvSpPr/>
          <p:nvPr/>
        </p:nvSpPr>
        <p:spPr>
          <a:xfrm>
            <a:off x="4690872" y="3493008"/>
            <a:ext cx="4251960" cy="347472"/>
          </a:xfrm>
          <a:prstGeom prst="rect">
            <a:avLst/>
          </a:prstGeom>
          <a:solidFill>
            <a:srgbClr val="1E8C45"/>
          </a:solidFill>
          <a:ln w="12700">
            <a:solidFill>
              <a:srgbClr val="1E8C45"/>
            </a:solidFill>
            <a:prstDash val="solid"/>
          </a:ln>
        </p:spPr>
        <p:txBody>
          <a:bodyPr/>
          <a:lstStyle/>
          <a:p>
            <a:endParaRPr lang="tr-TR"/>
          </a:p>
        </p:txBody>
      </p:sp>
      <p:sp>
        <p:nvSpPr>
          <p:cNvPr id="23" name="Text 21"/>
          <p:cNvSpPr/>
          <p:nvPr/>
        </p:nvSpPr>
        <p:spPr>
          <a:xfrm>
            <a:off x="4782312" y="3493008"/>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Program Matrisi Açısından</a:t>
            </a:r>
            <a:endParaRPr lang="en-US" sz="1150" dirty="0"/>
          </a:p>
        </p:txBody>
      </p:sp>
      <p:sp>
        <p:nvSpPr>
          <p:cNvPr id="24" name="Text 22"/>
          <p:cNvSpPr/>
          <p:nvPr/>
        </p:nvSpPr>
        <p:spPr>
          <a:xfrm>
            <a:off x="4800600" y="3877056"/>
            <a:ext cx="4023360" cy="1024128"/>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Her öğrenme çıktısı, program çıktılarından en az biriyle ilişkilendirilmek zorundadır. Bu ilişki 6. sekmede kurulur. Çıktı yoksa matris boş kalır.</a:t>
            </a:r>
            <a:endParaRPr lang="en-US" sz="98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İyi Bir Öğrenme Çıktısı Nasıl Yazılır?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Bloom Taksonomisi — ölçülebilir fiiller kullanın</a:t>
            </a:r>
            <a:endParaRPr lang="en-US" sz="1200" dirty="0"/>
          </a:p>
        </p:txBody>
      </p:sp>
      <p:sp>
        <p:nvSpPr>
          <p:cNvPr id="5" name="Shape 3"/>
          <p:cNvSpPr/>
          <p:nvPr/>
        </p:nvSpPr>
        <p:spPr>
          <a:xfrm>
            <a:off x="228600" y="1024128"/>
            <a:ext cx="1371600" cy="292608"/>
          </a:xfrm>
          <a:prstGeom prst="rect">
            <a:avLst/>
          </a:prstGeom>
          <a:solidFill>
            <a:srgbClr val="1A3A6B"/>
          </a:solidFill>
          <a:ln w="12700">
            <a:solidFill>
              <a:srgbClr val="1A3A6B"/>
            </a:solidFill>
            <a:prstDash val="solid"/>
          </a:ln>
        </p:spPr>
        <p:txBody>
          <a:bodyPr/>
          <a:lstStyle/>
          <a:p>
            <a:endParaRPr lang="tr-TR"/>
          </a:p>
        </p:txBody>
      </p:sp>
      <p:sp>
        <p:nvSpPr>
          <p:cNvPr id="6" name="Shape 4"/>
          <p:cNvSpPr/>
          <p:nvPr/>
        </p:nvSpPr>
        <p:spPr>
          <a:xfrm>
            <a:off x="1627632" y="1024128"/>
            <a:ext cx="4297680" cy="292608"/>
          </a:xfrm>
          <a:prstGeom prst="rect">
            <a:avLst/>
          </a:prstGeom>
          <a:solidFill>
            <a:srgbClr val="1A3A6B"/>
          </a:solidFill>
          <a:ln w="12700">
            <a:solidFill>
              <a:srgbClr val="1A3A6B"/>
            </a:solidFill>
            <a:prstDash val="solid"/>
          </a:ln>
        </p:spPr>
        <p:txBody>
          <a:bodyPr/>
          <a:lstStyle/>
          <a:p>
            <a:endParaRPr lang="tr-TR"/>
          </a:p>
        </p:txBody>
      </p:sp>
      <p:sp>
        <p:nvSpPr>
          <p:cNvPr id="7" name="Shape 5"/>
          <p:cNvSpPr/>
          <p:nvPr/>
        </p:nvSpPr>
        <p:spPr>
          <a:xfrm>
            <a:off x="5952744" y="1024128"/>
            <a:ext cx="2962656" cy="292608"/>
          </a:xfrm>
          <a:prstGeom prst="rect">
            <a:avLst/>
          </a:prstGeom>
          <a:solidFill>
            <a:srgbClr val="1A3A6B"/>
          </a:solidFill>
          <a:ln w="12700">
            <a:solidFill>
              <a:srgbClr val="1A3A6B"/>
            </a:solidFill>
            <a:prstDash val="solid"/>
          </a:ln>
        </p:spPr>
        <p:txBody>
          <a:bodyPr/>
          <a:lstStyle/>
          <a:p>
            <a:endParaRPr lang="tr-TR"/>
          </a:p>
        </p:txBody>
      </p:sp>
      <p:sp>
        <p:nvSpPr>
          <p:cNvPr id="8" name="Text 6"/>
          <p:cNvSpPr/>
          <p:nvPr/>
        </p:nvSpPr>
        <p:spPr>
          <a:xfrm>
            <a:off x="228600" y="1024128"/>
            <a:ext cx="1371600" cy="29260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Seviye</a:t>
            </a:r>
            <a:endParaRPr lang="en-US" sz="900" dirty="0"/>
          </a:p>
        </p:txBody>
      </p:sp>
      <p:sp>
        <p:nvSpPr>
          <p:cNvPr id="9" name="Text 7"/>
          <p:cNvSpPr/>
          <p:nvPr/>
        </p:nvSpPr>
        <p:spPr>
          <a:xfrm>
            <a:off x="1627632" y="1024128"/>
            <a:ext cx="4297680" cy="292608"/>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Kullanılabilecek Fiiller</a:t>
            </a:r>
            <a:endParaRPr lang="en-US" sz="900" dirty="0"/>
          </a:p>
        </p:txBody>
      </p:sp>
      <p:sp>
        <p:nvSpPr>
          <p:cNvPr id="10" name="Text 8"/>
          <p:cNvSpPr/>
          <p:nvPr/>
        </p:nvSpPr>
        <p:spPr>
          <a:xfrm>
            <a:off x="5952744" y="1024128"/>
            <a:ext cx="2962656" cy="292608"/>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Örnek Çıktı</a:t>
            </a:r>
            <a:endParaRPr lang="en-US" sz="900" dirty="0"/>
          </a:p>
        </p:txBody>
      </p:sp>
      <p:sp>
        <p:nvSpPr>
          <p:cNvPr id="11" name="Shape 9"/>
          <p:cNvSpPr/>
          <p:nvPr/>
        </p:nvSpPr>
        <p:spPr>
          <a:xfrm>
            <a:off x="228600" y="1344168"/>
            <a:ext cx="1371600" cy="566928"/>
          </a:xfrm>
          <a:prstGeom prst="rect">
            <a:avLst/>
          </a:prstGeom>
          <a:solidFill>
            <a:srgbClr val="5B8DD9"/>
          </a:solidFill>
          <a:ln w="12700">
            <a:solidFill>
              <a:srgbClr val="5B8DD9"/>
            </a:solidFill>
            <a:prstDash val="solid"/>
          </a:ln>
        </p:spPr>
        <p:txBody>
          <a:bodyPr/>
          <a:lstStyle/>
          <a:p>
            <a:endParaRPr lang="tr-TR"/>
          </a:p>
        </p:txBody>
      </p:sp>
      <p:sp>
        <p:nvSpPr>
          <p:cNvPr id="12" name="Text 10"/>
          <p:cNvSpPr/>
          <p:nvPr/>
        </p:nvSpPr>
        <p:spPr>
          <a:xfrm>
            <a:off x="228600" y="1344168"/>
            <a:ext cx="1371600" cy="566928"/>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Hatırlama</a:t>
            </a:r>
            <a:endParaRPr lang="en-US" sz="950" dirty="0"/>
          </a:p>
        </p:txBody>
      </p:sp>
      <p:sp>
        <p:nvSpPr>
          <p:cNvPr id="13" name="Shape 11"/>
          <p:cNvSpPr/>
          <p:nvPr/>
        </p:nvSpPr>
        <p:spPr>
          <a:xfrm>
            <a:off x="1627632" y="1344168"/>
            <a:ext cx="4297680" cy="566928"/>
          </a:xfrm>
          <a:prstGeom prst="rect">
            <a:avLst/>
          </a:prstGeom>
          <a:solidFill>
            <a:srgbClr val="F7F9FC"/>
          </a:solidFill>
          <a:ln w="12700">
            <a:solidFill>
              <a:srgbClr val="DDEAF5"/>
            </a:solidFill>
            <a:prstDash val="solid"/>
          </a:ln>
        </p:spPr>
        <p:txBody>
          <a:bodyPr/>
          <a:lstStyle/>
          <a:p>
            <a:endParaRPr lang="tr-TR"/>
          </a:p>
        </p:txBody>
      </p:sp>
      <p:sp>
        <p:nvSpPr>
          <p:cNvPr id="14" name="Text 12"/>
          <p:cNvSpPr/>
          <p:nvPr/>
        </p:nvSpPr>
        <p:spPr>
          <a:xfrm>
            <a:off x="1719072" y="1408176"/>
            <a:ext cx="4114800" cy="43891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tanımlar, listeler, sayar, hatırlar, tekrar eder</a:t>
            </a:r>
            <a:endParaRPr lang="en-US" sz="900" dirty="0"/>
          </a:p>
        </p:txBody>
      </p:sp>
      <p:sp>
        <p:nvSpPr>
          <p:cNvPr id="15" name="Shape 13"/>
          <p:cNvSpPr/>
          <p:nvPr/>
        </p:nvSpPr>
        <p:spPr>
          <a:xfrm>
            <a:off x="5952744" y="1344168"/>
            <a:ext cx="2962656" cy="566928"/>
          </a:xfrm>
          <a:prstGeom prst="rect">
            <a:avLst/>
          </a:prstGeom>
          <a:solidFill>
            <a:srgbClr val="FFF8F0"/>
          </a:solidFill>
          <a:ln w="12700">
            <a:solidFill>
              <a:srgbClr val="DDEAF5"/>
            </a:solidFill>
            <a:prstDash val="solid"/>
          </a:ln>
        </p:spPr>
        <p:txBody>
          <a:bodyPr/>
          <a:lstStyle/>
          <a:p>
            <a:endParaRPr lang="tr-TR"/>
          </a:p>
        </p:txBody>
      </p:sp>
      <p:sp>
        <p:nvSpPr>
          <p:cNvPr id="16" name="Text 14"/>
          <p:cNvSpPr/>
          <p:nvPr/>
        </p:nvSpPr>
        <p:spPr>
          <a:xfrm>
            <a:off x="6035040" y="1408176"/>
            <a:ext cx="2816352" cy="438912"/>
          </a:xfrm>
          <a:prstGeom prst="rect">
            <a:avLst/>
          </a:prstGeom>
          <a:noFill/>
          <a:ln/>
        </p:spPr>
        <p:txBody>
          <a:bodyPr wrap="square" lIns="0" tIns="0" rIns="0" bIns="0" rtlCol="0" anchor="ctr"/>
          <a:lstStyle/>
          <a:p>
            <a:pPr marL="0" indent="0">
              <a:buNone/>
            </a:pPr>
            <a:r>
              <a:rPr lang="en-US" sz="880" i="1" dirty="0">
                <a:solidFill>
                  <a:srgbClr val="4A5568"/>
                </a:solidFill>
                <a:latin typeface="Calibri" pitchFamily="34" charset="0"/>
                <a:ea typeface="Calibri" pitchFamily="34" charset="-122"/>
                <a:cs typeface="Calibri" pitchFamily="34" charset="-120"/>
              </a:rPr>
              <a:t>İşletmenin temel kavramlarını tanımlar.</a:t>
            </a:r>
            <a:endParaRPr lang="en-US" sz="880" dirty="0"/>
          </a:p>
        </p:txBody>
      </p:sp>
      <p:sp>
        <p:nvSpPr>
          <p:cNvPr id="17" name="Shape 15"/>
          <p:cNvSpPr/>
          <p:nvPr/>
        </p:nvSpPr>
        <p:spPr>
          <a:xfrm>
            <a:off x="228600" y="1965960"/>
            <a:ext cx="1371600" cy="566928"/>
          </a:xfrm>
          <a:prstGeom prst="rect">
            <a:avLst/>
          </a:prstGeom>
          <a:solidFill>
            <a:srgbClr val="4CAF8A"/>
          </a:solidFill>
          <a:ln w="12700">
            <a:solidFill>
              <a:srgbClr val="4CAF8A"/>
            </a:solidFill>
            <a:prstDash val="solid"/>
          </a:ln>
        </p:spPr>
        <p:txBody>
          <a:bodyPr/>
          <a:lstStyle/>
          <a:p>
            <a:endParaRPr lang="tr-TR"/>
          </a:p>
        </p:txBody>
      </p:sp>
      <p:sp>
        <p:nvSpPr>
          <p:cNvPr id="18" name="Text 16"/>
          <p:cNvSpPr/>
          <p:nvPr/>
        </p:nvSpPr>
        <p:spPr>
          <a:xfrm>
            <a:off x="228600" y="1965960"/>
            <a:ext cx="1371600" cy="566928"/>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Anlama</a:t>
            </a:r>
            <a:endParaRPr lang="en-US" sz="950" dirty="0"/>
          </a:p>
        </p:txBody>
      </p:sp>
      <p:sp>
        <p:nvSpPr>
          <p:cNvPr id="19" name="Shape 17"/>
          <p:cNvSpPr/>
          <p:nvPr/>
        </p:nvSpPr>
        <p:spPr>
          <a:xfrm>
            <a:off x="1627632" y="1965960"/>
            <a:ext cx="4297680" cy="566928"/>
          </a:xfrm>
          <a:prstGeom prst="rect">
            <a:avLst/>
          </a:prstGeom>
          <a:solidFill>
            <a:srgbClr val="FFFFFF"/>
          </a:solidFill>
          <a:ln w="12700">
            <a:solidFill>
              <a:srgbClr val="DDEAF5"/>
            </a:solidFill>
            <a:prstDash val="solid"/>
          </a:ln>
        </p:spPr>
        <p:txBody>
          <a:bodyPr/>
          <a:lstStyle/>
          <a:p>
            <a:endParaRPr lang="tr-TR"/>
          </a:p>
        </p:txBody>
      </p:sp>
      <p:sp>
        <p:nvSpPr>
          <p:cNvPr id="20" name="Text 18"/>
          <p:cNvSpPr/>
          <p:nvPr/>
        </p:nvSpPr>
        <p:spPr>
          <a:xfrm>
            <a:off x="1719072" y="2029968"/>
            <a:ext cx="4114800" cy="43891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açıklar, özetler, yorumlar, sınıflandırır, karşılaştırır</a:t>
            </a:r>
            <a:endParaRPr lang="en-US" sz="900" dirty="0"/>
          </a:p>
        </p:txBody>
      </p:sp>
      <p:sp>
        <p:nvSpPr>
          <p:cNvPr id="21" name="Shape 19"/>
          <p:cNvSpPr/>
          <p:nvPr/>
        </p:nvSpPr>
        <p:spPr>
          <a:xfrm>
            <a:off x="5952744" y="1965960"/>
            <a:ext cx="2962656" cy="566928"/>
          </a:xfrm>
          <a:prstGeom prst="rect">
            <a:avLst/>
          </a:prstGeom>
          <a:solidFill>
            <a:srgbClr val="FFFDF8"/>
          </a:solidFill>
          <a:ln w="12700">
            <a:solidFill>
              <a:srgbClr val="DDEAF5"/>
            </a:solidFill>
            <a:prstDash val="solid"/>
          </a:ln>
        </p:spPr>
        <p:txBody>
          <a:bodyPr/>
          <a:lstStyle/>
          <a:p>
            <a:endParaRPr lang="tr-TR"/>
          </a:p>
        </p:txBody>
      </p:sp>
      <p:sp>
        <p:nvSpPr>
          <p:cNvPr id="22" name="Text 20"/>
          <p:cNvSpPr/>
          <p:nvPr/>
        </p:nvSpPr>
        <p:spPr>
          <a:xfrm>
            <a:off x="6035040" y="2029968"/>
            <a:ext cx="2816352" cy="438912"/>
          </a:xfrm>
          <a:prstGeom prst="rect">
            <a:avLst/>
          </a:prstGeom>
          <a:noFill/>
          <a:ln/>
        </p:spPr>
        <p:txBody>
          <a:bodyPr wrap="square" lIns="0" tIns="0" rIns="0" bIns="0" rtlCol="0" anchor="ctr"/>
          <a:lstStyle/>
          <a:p>
            <a:pPr marL="0" indent="0">
              <a:buNone/>
            </a:pPr>
            <a:r>
              <a:rPr lang="en-US" sz="880" i="1" dirty="0">
                <a:solidFill>
                  <a:srgbClr val="4A5568"/>
                </a:solidFill>
                <a:latin typeface="Calibri" pitchFamily="34" charset="0"/>
                <a:ea typeface="Calibri" pitchFamily="34" charset="-122"/>
                <a:cs typeface="Calibri" pitchFamily="34" charset="-120"/>
              </a:rPr>
              <a:t>İşletme türlerini sınıflandırır ve aralarındaki farkları açıklar.</a:t>
            </a:r>
            <a:endParaRPr lang="en-US" sz="880" dirty="0"/>
          </a:p>
        </p:txBody>
      </p:sp>
      <p:sp>
        <p:nvSpPr>
          <p:cNvPr id="23" name="Shape 21"/>
          <p:cNvSpPr/>
          <p:nvPr/>
        </p:nvSpPr>
        <p:spPr>
          <a:xfrm>
            <a:off x="228600" y="2587752"/>
            <a:ext cx="1371600" cy="566928"/>
          </a:xfrm>
          <a:prstGeom prst="rect">
            <a:avLst/>
          </a:prstGeom>
          <a:solidFill>
            <a:srgbClr val="E6A817"/>
          </a:solidFill>
          <a:ln w="12700">
            <a:solidFill>
              <a:srgbClr val="E6A817"/>
            </a:solidFill>
            <a:prstDash val="solid"/>
          </a:ln>
        </p:spPr>
        <p:txBody>
          <a:bodyPr/>
          <a:lstStyle/>
          <a:p>
            <a:endParaRPr lang="tr-TR"/>
          </a:p>
        </p:txBody>
      </p:sp>
      <p:sp>
        <p:nvSpPr>
          <p:cNvPr id="24" name="Text 22"/>
          <p:cNvSpPr/>
          <p:nvPr/>
        </p:nvSpPr>
        <p:spPr>
          <a:xfrm>
            <a:off x="228600" y="2587752"/>
            <a:ext cx="1371600" cy="566928"/>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Uygulama</a:t>
            </a:r>
            <a:endParaRPr lang="en-US" sz="950" dirty="0"/>
          </a:p>
        </p:txBody>
      </p:sp>
      <p:sp>
        <p:nvSpPr>
          <p:cNvPr id="25" name="Shape 23"/>
          <p:cNvSpPr/>
          <p:nvPr/>
        </p:nvSpPr>
        <p:spPr>
          <a:xfrm>
            <a:off x="1627632" y="2587752"/>
            <a:ext cx="4297680" cy="566928"/>
          </a:xfrm>
          <a:prstGeom prst="rect">
            <a:avLst/>
          </a:prstGeom>
          <a:solidFill>
            <a:srgbClr val="F7F9FC"/>
          </a:solidFill>
          <a:ln w="12700">
            <a:solidFill>
              <a:srgbClr val="DDEAF5"/>
            </a:solidFill>
            <a:prstDash val="solid"/>
          </a:ln>
        </p:spPr>
        <p:txBody>
          <a:bodyPr/>
          <a:lstStyle/>
          <a:p>
            <a:endParaRPr lang="tr-TR"/>
          </a:p>
        </p:txBody>
      </p:sp>
      <p:sp>
        <p:nvSpPr>
          <p:cNvPr id="26" name="Text 24"/>
          <p:cNvSpPr/>
          <p:nvPr/>
        </p:nvSpPr>
        <p:spPr>
          <a:xfrm>
            <a:off x="1719072" y="2651760"/>
            <a:ext cx="4114800" cy="43891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uygular, hesaplar, çözer, kullanır, gösterir</a:t>
            </a:r>
            <a:endParaRPr lang="en-US" sz="900" dirty="0"/>
          </a:p>
        </p:txBody>
      </p:sp>
      <p:sp>
        <p:nvSpPr>
          <p:cNvPr id="27" name="Shape 25"/>
          <p:cNvSpPr/>
          <p:nvPr/>
        </p:nvSpPr>
        <p:spPr>
          <a:xfrm>
            <a:off x="5952744" y="2587752"/>
            <a:ext cx="2962656" cy="566928"/>
          </a:xfrm>
          <a:prstGeom prst="rect">
            <a:avLst/>
          </a:prstGeom>
          <a:solidFill>
            <a:srgbClr val="FFF8F0"/>
          </a:solidFill>
          <a:ln w="12700">
            <a:solidFill>
              <a:srgbClr val="DDEAF5"/>
            </a:solidFill>
            <a:prstDash val="solid"/>
          </a:ln>
        </p:spPr>
        <p:txBody>
          <a:bodyPr/>
          <a:lstStyle/>
          <a:p>
            <a:endParaRPr lang="tr-TR"/>
          </a:p>
        </p:txBody>
      </p:sp>
      <p:sp>
        <p:nvSpPr>
          <p:cNvPr id="28" name="Text 26"/>
          <p:cNvSpPr/>
          <p:nvPr/>
        </p:nvSpPr>
        <p:spPr>
          <a:xfrm>
            <a:off x="6035040" y="2651760"/>
            <a:ext cx="2816352" cy="438912"/>
          </a:xfrm>
          <a:prstGeom prst="rect">
            <a:avLst/>
          </a:prstGeom>
          <a:noFill/>
          <a:ln/>
        </p:spPr>
        <p:txBody>
          <a:bodyPr wrap="square" lIns="0" tIns="0" rIns="0" bIns="0" rtlCol="0" anchor="ctr"/>
          <a:lstStyle/>
          <a:p>
            <a:pPr marL="0" indent="0">
              <a:buNone/>
            </a:pPr>
            <a:r>
              <a:rPr lang="en-US" sz="880" i="1" dirty="0">
                <a:solidFill>
                  <a:srgbClr val="4A5568"/>
                </a:solidFill>
                <a:latin typeface="Calibri" pitchFamily="34" charset="0"/>
                <a:ea typeface="Calibri" pitchFamily="34" charset="-122"/>
                <a:cs typeface="Calibri" pitchFamily="34" charset="-120"/>
              </a:rPr>
              <a:t>Pazar araştırması yöntemlerini gerçek bir vakaya uygular.</a:t>
            </a:r>
            <a:endParaRPr lang="en-US" sz="880" dirty="0"/>
          </a:p>
        </p:txBody>
      </p:sp>
      <p:sp>
        <p:nvSpPr>
          <p:cNvPr id="29" name="Shape 27"/>
          <p:cNvSpPr/>
          <p:nvPr/>
        </p:nvSpPr>
        <p:spPr>
          <a:xfrm>
            <a:off x="228600" y="3209544"/>
            <a:ext cx="1371600" cy="566928"/>
          </a:xfrm>
          <a:prstGeom prst="rect">
            <a:avLst/>
          </a:prstGeom>
          <a:solidFill>
            <a:srgbClr val="E67E22"/>
          </a:solidFill>
          <a:ln w="12700">
            <a:solidFill>
              <a:srgbClr val="E67E22"/>
            </a:solidFill>
            <a:prstDash val="solid"/>
          </a:ln>
        </p:spPr>
        <p:txBody>
          <a:bodyPr/>
          <a:lstStyle/>
          <a:p>
            <a:endParaRPr lang="tr-TR"/>
          </a:p>
        </p:txBody>
      </p:sp>
      <p:sp>
        <p:nvSpPr>
          <p:cNvPr id="30" name="Text 28"/>
          <p:cNvSpPr/>
          <p:nvPr/>
        </p:nvSpPr>
        <p:spPr>
          <a:xfrm>
            <a:off x="228600" y="3209544"/>
            <a:ext cx="1371600" cy="566928"/>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Analiz</a:t>
            </a:r>
            <a:endParaRPr lang="en-US" sz="950" dirty="0"/>
          </a:p>
        </p:txBody>
      </p:sp>
      <p:sp>
        <p:nvSpPr>
          <p:cNvPr id="31" name="Shape 29"/>
          <p:cNvSpPr/>
          <p:nvPr/>
        </p:nvSpPr>
        <p:spPr>
          <a:xfrm>
            <a:off x="1627632" y="3209544"/>
            <a:ext cx="4297680" cy="566928"/>
          </a:xfrm>
          <a:prstGeom prst="rect">
            <a:avLst/>
          </a:prstGeom>
          <a:solidFill>
            <a:srgbClr val="FFFFFF"/>
          </a:solidFill>
          <a:ln w="12700">
            <a:solidFill>
              <a:srgbClr val="DDEAF5"/>
            </a:solidFill>
            <a:prstDash val="solid"/>
          </a:ln>
        </p:spPr>
        <p:txBody>
          <a:bodyPr/>
          <a:lstStyle/>
          <a:p>
            <a:endParaRPr lang="tr-TR"/>
          </a:p>
        </p:txBody>
      </p:sp>
      <p:sp>
        <p:nvSpPr>
          <p:cNvPr id="32" name="Text 30"/>
          <p:cNvSpPr/>
          <p:nvPr/>
        </p:nvSpPr>
        <p:spPr>
          <a:xfrm>
            <a:off x="1719072" y="3273552"/>
            <a:ext cx="4114800" cy="43891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analiz eder, ayırt eder, inceler, sorgular, test eder</a:t>
            </a:r>
            <a:endParaRPr lang="en-US" sz="900" dirty="0"/>
          </a:p>
        </p:txBody>
      </p:sp>
      <p:sp>
        <p:nvSpPr>
          <p:cNvPr id="33" name="Shape 31"/>
          <p:cNvSpPr/>
          <p:nvPr/>
        </p:nvSpPr>
        <p:spPr>
          <a:xfrm>
            <a:off x="5952744" y="3209544"/>
            <a:ext cx="2962656" cy="566928"/>
          </a:xfrm>
          <a:prstGeom prst="rect">
            <a:avLst/>
          </a:prstGeom>
          <a:solidFill>
            <a:srgbClr val="FFFDF8"/>
          </a:solidFill>
          <a:ln w="12700">
            <a:solidFill>
              <a:srgbClr val="DDEAF5"/>
            </a:solidFill>
            <a:prstDash val="solid"/>
          </a:ln>
        </p:spPr>
        <p:txBody>
          <a:bodyPr/>
          <a:lstStyle/>
          <a:p>
            <a:endParaRPr lang="tr-TR"/>
          </a:p>
        </p:txBody>
      </p:sp>
      <p:sp>
        <p:nvSpPr>
          <p:cNvPr id="34" name="Text 32"/>
          <p:cNvSpPr/>
          <p:nvPr/>
        </p:nvSpPr>
        <p:spPr>
          <a:xfrm>
            <a:off x="6035040" y="3273552"/>
            <a:ext cx="2816352" cy="438912"/>
          </a:xfrm>
          <a:prstGeom prst="rect">
            <a:avLst/>
          </a:prstGeom>
          <a:noFill/>
          <a:ln/>
        </p:spPr>
        <p:txBody>
          <a:bodyPr wrap="square" lIns="0" tIns="0" rIns="0" bIns="0" rtlCol="0" anchor="ctr"/>
          <a:lstStyle/>
          <a:p>
            <a:pPr marL="0" indent="0">
              <a:buNone/>
            </a:pPr>
            <a:r>
              <a:rPr lang="en-US" sz="880" i="1" dirty="0">
                <a:solidFill>
                  <a:srgbClr val="4A5568"/>
                </a:solidFill>
                <a:latin typeface="Calibri" pitchFamily="34" charset="0"/>
                <a:ea typeface="Calibri" pitchFamily="34" charset="-122"/>
                <a:cs typeface="Calibri" pitchFamily="34" charset="-120"/>
              </a:rPr>
              <a:t>İşletmenin temel fonksiyonlarını analiz eder.</a:t>
            </a:r>
            <a:endParaRPr lang="en-US" sz="880" dirty="0"/>
          </a:p>
        </p:txBody>
      </p:sp>
      <p:sp>
        <p:nvSpPr>
          <p:cNvPr id="35" name="Shape 33"/>
          <p:cNvSpPr/>
          <p:nvPr/>
        </p:nvSpPr>
        <p:spPr>
          <a:xfrm>
            <a:off x="228600" y="3831336"/>
            <a:ext cx="1371600" cy="566928"/>
          </a:xfrm>
          <a:prstGeom prst="rect">
            <a:avLst/>
          </a:prstGeom>
          <a:solidFill>
            <a:srgbClr val="E84855"/>
          </a:solidFill>
          <a:ln w="12700">
            <a:solidFill>
              <a:srgbClr val="E84855"/>
            </a:solidFill>
            <a:prstDash val="solid"/>
          </a:ln>
        </p:spPr>
        <p:txBody>
          <a:bodyPr/>
          <a:lstStyle/>
          <a:p>
            <a:endParaRPr lang="tr-TR"/>
          </a:p>
        </p:txBody>
      </p:sp>
      <p:sp>
        <p:nvSpPr>
          <p:cNvPr id="36" name="Text 34"/>
          <p:cNvSpPr/>
          <p:nvPr/>
        </p:nvSpPr>
        <p:spPr>
          <a:xfrm>
            <a:off x="228600" y="3831336"/>
            <a:ext cx="1371600" cy="566928"/>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Değerlendirme</a:t>
            </a:r>
            <a:endParaRPr lang="en-US" sz="950" dirty="0"/>
          </a:p>
        </p:txBody>
      </p:sp>
      <p:sp>
        <p:nvSpPr>
          <p:cNvPr id="37" name="Shape 35"/>
          <p:cNvSpPr/>
          <p:nvPr/>
        </p:nvSpPr>
        <p:spPr>
          <a:xfrm>
            <a:off x="1627632" y="3831336"/>
            <a:ext cx="4297680" cy="566928"/>
          </a:xfrm>
          <a:prstGeom prst="rect">
            <a:avLst/>
          </a:prstGeom>
          <a:solidFill>
            <a:srgbClr val="F7F9FC"/>
          </a:solidFill>
          <a:ln w="12700">
            <a:solidFill>
              <a:srgbClr val="DDEAF5"/>
            </a:solidFill>
            <a:prstDash val="solid"/>
          </a:ln>
        </p:spPr>
        <p:txBody>
          <a:bodyPr/>
          <a:lstStyle/>
          <a:p>
            <a:endParaRPr lang="tr-TR"/>
          </a:p>
        </p:txBody>
      </p:sp>
      <p:sp>
        <p:nvSpPr>
          <p:cNvPr id="38" name="Text 36"/>
          <p:cNvSpPr/>
          <p:nvPr/>
        </p:nvSpPr>
        <p:spPr>
          <a:xfrm>
            <a:off x="1719072" y="3895344"/>
            <a:ext cx="4114800" cy="43891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değerlendirir, yargılar, savunur, eleştirir, yorumlar</a:t>
            </a:r>
            <a:endParaRPr lang="en-US" sz="900" dirty="0"/>
          </a:p>
        </p:txBody>
      </p:sp>
      <p:sp>
        <p:nvSpPr>
          <p:cNvPr id="39" name="Shape 37"/>
          <p:cNvSpPr/>
          <p:nvPr/>
        </p:nvSpPr>
        <p:spPr>
          <a:xfrm>
            <a:off x="5952744" y="3831336"/>
            <a:ext cx="2962656" cy="566928"/>
          </a:xfrm>
          <a:prstGeom prst="rect">
            <a:avLst/>
          </a:prstGeom>
          <a:solidFill>
            <a:srgbClr val="FFF8F0"/>
          </a:solidFill>
          <a:ln w="12700">
            <a:solidFill>
              <a:srgbClr val="DDEAF5"/>
            </a:solidFill>
            <a:prstDash val="solid"/>
          </a:ln>
        </p:spPr>
        <p:txBody>
          <a:bodyPr/>
          <a:lstStyle/>
          <a:p>
            <a:endParaRPr lang="tr-TR"/>
          </a:p>
        </p:txBody>
      </p:sp>
      <p:sp>
        <p:nvSpPr>
          <p:cNvPr id="40" name="Text 38"/>
          <p:cNvSpPr/>
          <p:nvPr/>
        </p:nvSpPr>
        <p:spPr>
          <a:xfrm>
            <a:off x="6035040" y="3895344"/>
            <a:ext cx="2816352" cy="438912"/>
          </a:xfrm>
          <a:prstGeom prst="rect">
            <a:avLst/>
          </a:prstGeom>
          <a:noFill/>
          <a:ln/>
        </p:spPr>
        <p:txBody>
          <a:bodyPr wrap="square" lIns="0" tIns="0" rIns="0" bIns="0" rtlCol="0" anchor="ctr"/>
          <a:lstStyle/>
          <a:p>
            <a:pPr marL="0" indent="0">
              <a:buNone/>
            </a:pPr>
            <a:r>
              <a:rPr lang="en-US" sz="880" i="1" dirty="0">
                <a:solidFill>
                  <a:srgbClr val="4A5568"/>
                </a:solidFill>
                <a:latin typeface="Calibri" pitchFamily="34" charset="0"/>
                <a:ea typeface="Calibri" pitchFamily="34" charset="-122"/>
                <a:cs typeface="Calibri" pitchFamily="34" charset="-120"/>
              </a:rPr>
              <a:t>İşletmelerin çevreye karşı sorumluluklarını değerlendirir.</a:t>
            </a:r>
            <a:endParaRPr lang="en-US" sz="880" dirty="0"/>
          </a:p>
        </p:txBody>
      </p:sp>
      <p:sp>
        <p:nvSpPr>
          <p:cNvPr id="41" name="Shape 39"/>
          <p:cNvSpPr/>
          <p:nvPr/>
        </p:nvSpPr>
        <p:spPr>
          <a:xfrm>
            <a:off x="228600" y="4453128"/>
            <a:ext cx="1371600" cy="566928"/>
          </a:xfrm>
          <a:prstGeom prst="rect">
            <a:avLst/>
          </a:prstGeom>
          <a:solidFill>
            <a:srgbClr val="7B2D8B"/>
          </a:solidFill>
          <a:ln w="12700">
            <a:solidFill>
              <a:srgbClr val="7B2D8B"/>
            </a:solidFill>
            <a:prstDash val="solid"/>
          </a:ln>
        </p:spPr>
        <p:txBody>
          <a:bodyPr/>
          <a:lstStyle/>
          <a:p>
            <a:endParaRPr lang="tr-TR"/>
          </a:p>
        </p:txBody>
      </p:sp>
      <p:sp>
        <p:nvSpPr>
          <p:cNvPr id="42" name="Text 40"/>
          <p:cNvSpPr/>
          <p:nvPr/>
        </p:nvSpPr>
        <p:spPr>
          <a:xfrm>
            <a:off x="228600" y="4453128"/>
            <a:ext cx="1371600" cy="566928"/>
          </a:xfrm>
          <a:prstGeom prst="rect">
            <a:avLst/>
          </a:prstGeom>
          <a:noFill/>
          <a:ln/>
        </p:spPr>
        <p:txBody>
          <a:bodyPr wrap="square" lIns="0" tIns="0" rIns="0" bIns="0" rtlCol="0" anchor="ctr"/>
          <a:lstStyle/>
          <a:p>
            <a:pPr marL="0" indent="0" algn="ctr">
              <a:buNone/>
            </a:pPr>
            <a:r>
              <a:rPr lang="en-US" sz="950" b="1" dirty="0">
                <a:solidFill>
                  <a:srgbClr val="FFFFFF"/>
                </a:solidFill>
                <a:latin typeface="Calibri" pitchFamily="34" charset="0"/>
                <a:ea typeface="Calibri" pitchFamily="34" charset="-122"/>
                <a:cs typeface="Calibri" pitchFamily="34" charset="-120"/>
              </a:rPr>
              <a:t>Yaratma</a:t>
            </a:r>
            <a:endParaRPr lang="en-US" sz="950" dirty="0"/>
          </a:p>
        </p:txBody>
      </p:sp>
      <p:sp>
        <p:nvSpPr>
          <p:cNvPr id="43" name="Shape 41"/>
          <p:cNvSpPr/>
          <p:nvPr/>
        </p:nvSpPr>
        <p:spPr>
          <a:xfrm>
            <a:off x="1627632" y="4453128"/>
            <a:ext cx="4297680" cy="566928"/>
          </a:xfrm>
          <a:prstGeom prst="rect">
            <a:avLst/>
          </a:prstGeom>
          <a:solidFill>
            <a:srgbClr val="FFFFFF"/>
          </a:solidFill>
          <a:ln w="12700">
            <a:solidFill>
              <a:srgbClr val="DDEAF5"/>
            </a:solidFill>
            <a:prstDash val="solid"/>
          </a:ln>
        </p:spPr>
        <p:txBody>
          <a:bodyPr/>
          <a:lstStyle/>
          <a:p>
            <a:endParaRPr lang="tr-TR"/>
          </a:p>
        </p:txBody>
      </p:sp>
      <p:sp>
        <p:nvSpPr>
          <p:cNvPr id="44" name="Text 42"/>
          <p:cNvSpPr/>
          <p:nvPr/>
        </p:nvSpPr>
        <p:spPr>
          <a:xfrm>
            <a:off x="1719072" y="4517136"/>
            <a:ext cx="4114800" cy="43891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tasarlar, planlar, geliştirir, üretir, oluşturur</a:t>
            </a:r>
            <a:endParaRPr lang="en-US" sz="900" dirty="0"/>
          </a:p>
        </p:txBody>
      </p:sp>
      <p:sp>
        <p:nvSpPr>
          <p:cNvPr id="45" name="Shape 43"/>
          <p:cNvSpPr/>
          <p:nvPr/>
        </p:nvSpPr>
        <p:spPr>
          <a:xfrm>
            <a:off x="5952744" y="4453128"/>
            <a:ext cx="2962656" cy="566928"/>
          </a:xfrm>
          <a:prstGeom prst="rect">
            <a:avLst/>
          </a:prstGeom>
          <a:solidFill>
            <a:srgbClr val="FFFDF8"/>
          </a:solidFill>
          <a:ln w="12700">
            <a:solidFill>
              <a:srgbClr val="DDEAF5"/>
            </a:solidFill>
            <a:prstDash val="solid"/>
          </a:ln>
        </p:spPr>
        <p:txBody>
          <a:bodyPr/>
          <a:lstStyle/>
          <a:p>
            <a:endParaRPr lang="tr-TR"/>
          </a:p>
        </p:txBody>
      </p:sp>
      <p:sp>
        <p:nvSpPr>
          <p:cNvPr id="46" name="Text 44"/>
          <p:cNvSpPr/>
          <p:nvPr/>
        </p:nvSpPr>
        <p:spPr>
          <a:xfrm>
            <a:off x="6035040" y="4517136"/>
            <a:ext cx="2816352" cy="438912"/>
          </a:xfrm>
          <a:prstGeom prst="rect">
            <a:avLst/>
          </a:prstGeom>
          <a:noFill/>
          <a:ln/>
        </p:spPr>
        <p:txBody>
          <a:bodyPr wrap="square" lIns="0" tIns="0" rIns="0" bIns="0" rtlCol="0" anchor="ctr"/>
          <a:lstStyle/>
          <a:p>
            <a:pPr marL="0" indent="0">
              <a:buNone/>
            </a:pPr>
            <a:r>
              <a:rPr lang="en-US" sz="880" i="1" dirty="0">
                <a:solidFill>
                  <a:srgbClr val="4A5568"/>
                </a:solidFill>
                <a:latin typeface="Calibri" pitchFamily="34" charset="0"/>
                <a:ea typeface="Calibri" pitchFamily="34" charset="-122"/>
                <a:cs typeface="Calibri" pitchFamily="34" charset="-120"/>
              </a:rPr>
              <a:t>Yeni bir işletme için iş planı geliştirir.</a:t>
            </a:r>
            <a:endParaRPr lang="en-US" sz="880" dirty="0"/>
          </a:p>
        </p:txBody>
      </p:sp>
      <p:sp>
        <p:nvSpPr>
          <p:cNvPr id="47" name="Shape 45"/>
          <p:cNvSpPr/>
          <p:nvPr/>
        </p:nvSpPr>
        <p:spPr>
          <a:xfrm>
            <a:off x="228600" y="4818888"/>
            <a:ext cx="8686800" cy="237744"/>
          </a:xfrm>
          <a:prstGeom prst="rect">
            <a:avLst/>
          </a:prstGeom>
          <a:solidFill>
            <a:srgbClr val="FFF8E1"/>
          </a:solidFill>
          <a:ln w="12700">
            <a:solidFill>
              <a:srgbClr val="E67E22"/>
            </a:solidFill>
            <a:prstDash val="solid"/>
          </a:ln>
        </p:spPr>
        <p:txBody>
          <a:bodyPr/>
          <a:lstStyle/>
          <a:p>
            <a:endParaRPr lang="tr-TR"/>
          </a:p>
        </p:txBody>
      </p:sp>
      <p:sp>
        <p:nvSpPr>
          <p:cNvPr id="48" name="Text 46"/>
          <p:cNvSpPr/>
          <p:nvPr/>
        </p:nvSpPr>
        <p:spPr>
          <a:xfrm>
            <a:off x="320040" y="4818888"/>
            <a:ext cx="8503920" cy="237744"/>
          </a:xfrm>
          <a:prstGeom prst="rect">
            <a:avLst/>
          </a:prstGeom>
          <a:noFill/>
          <a:ln/>
        </p:spPr>
        <p:txBody>
          <a:bodyPr wrap="square" lIns="0" tIns="0" rIns="0" bIns="0" rtlCol="0" anchor="ctr"/>
          <a:lstStyle/>
          <a:p>
            <a:pPr marL="0" indent="0">
              <a:buNone/>
            </a:pPr>
            <a:r>
              <a:rPr lang="en-US" sz="900" dirty="0">
                <a:solidFill>
                  <a:srgbClr val="5C4000"/>
                </a:solidFill>
                <a:latin typeface="Calibri" pitchFamily="34" charset="0"/>
                <a:ea typeface="Calibri" pitchFamily="34" charset="-122"/>
                <a:cs typeface="Calibri" pitchFamily="34" charset="-120"/>
              </a:rPr>
              <a:t>💡  Kural: Her çıktı mutlaka bir fiille bitmelidir ve bu fiil ölçülebilir olmalıdır. 'Bilir, anlar, kavrar' gibi belirsiz fiiller kullanmayın.</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Doğru ve Yanlış Öğrenme Çıktısı Örnekleri</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Gerçek örnekler üzerinden doğru yazım biçimini görün</a:t>
            </a:r>
            <a:endParaRPr lang="en-US" sz="1200" dirty="0"/>
          </a:p>
        </p:txBody>
      </p:sp>
      <p:sp>
        <p:nvSpPr>
          <p:cNvPr id="5" name="Shape 3"/>
          <p:cNvSpPr/>
          <p:nvPr/>
        </p:nvSpPr>
        <p:spPr>
          <a:xfrm>
            <a:off x="228600" y="1024128"/>
            <a:ext cx="4251960" cy="320040"/>
          </a:xfrm>
          <a:prstGeom prst="rect">
            <a:avLst/>
          </a:prstGeom>
          <a:solidFill>
            <a:srgbClr val="E84855"/>
          </a:solidFill>
          <a:ln w="12700">
            <a:solidFill>
              <a:srgbClr val="E84855"/>
            </a:solidFill>
            <a:prstDash val="solid"/>
          </a:ln>
        </p:spPr>
        <p:txBody>
          <a:bodyPr/>
          <a:lstStyle/>
          <a:p>
            <a:endParaRPr lang="tr-TR"/>
          </a:p>
        </p:txBody>
      </p:sp>
      <p:sp>
        <p:nvSpPr>
          <p:cNvPr id="6" name="Text 4"/>
          <p:cNvSpPr/>
          <p:nvPr/>
        </p:nvSpPr>
        <p:spPr>
          <a:xfrm>
            <a:off x="320040" y="1024128"/>
            <a:ext cx="4069080" cy="320040"/>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YANLIŞ — Bu şekilde yazmayın</a:t>
            </a:r>
            <a:endParaRPr lang="en-US" sz="1150" dirty="0"/>
          </a:p>
        </p:txBody>
      </p:sp>
      <p:sp>
        <p:nvSpPr>
          <p:cNvPr id="7" name="Shape 5"/>
          <p:cNvSpPr/>
          <p:nvPr/>
        </p:nvSpPr>
        <p:spPr>
          <a:xfrm>
            <a:off x="228600" y="1399032"/>
            <a:ext cx="4251960" cy="822960"/>
          </a:xfrm>
          <a:prstGeom prst="rect">
            <a:avLst/>
          </a:prstGeom>
          <a:solidFill>
            <a:srgbClr val="FFF5F5"/>
          </a:solidFill>
          <a:ln w="12700">
            <a:solidFill>
              <a:srgbClr val="FFCCCC"/>
            </a:solidFill>
            <a:prstDash val="solid"/>
          </a:ln>
        </p:spPr>
        <p:txBody>
          <a:bodyPr/>
          <a:lstStyle/>
          <a:p>
            <a:endParaRPr lang="tr-TR"/>
          </a:p>
        </p:txBody>
      </p:sp>
      <p:sp>
        <p:nvSpPr>
          <p:cNvPr id="8" name="Shape 6"/>
          <p:cNvSpPr/>
          <p:nvPr/>
        </p:nvSpPr>
        <p:spPr>
          <a:xfrm>
            <a:off x="228600" y="1399032"/>
            <a:ext cx="91440" cy="822960"/>
          </a:xfrm>
          <a:prstGeom prst="rect">
            <a:avLst/>
          </a:prstGeom>
          <a:solidFill>
            <a:srgbClr val="E84855"/>
          </a:solidFill>
          <a:ln w="12700">
            <a:solidFill>
              <a:srgbClr val="E84855"/>
            </a:solidFill>
            <a:prstDash val="solid"/>
          </a:ln>
        </p:spPr>
        <p:txBody>
          <a:bodyPr/>
          <a:lstStyle/>
          <a:p>
            <a:endParaRPr lang="tr-TR"/>
          </a:p>
        </p:txBody>
      </p:sp>
      <p:sp>
        <p:nvSpPr>
          <p:cNvPr id="9" name="Text 7"/>
          <p:cNvSpPr/>
          <p:nvPr/>
        </p:nvSpPr>
        <p:spPr>
          <a:xfrm>
            <a:off x="411480" y="1453896"/>
            <a:ext cx="3931920" cy="256032"/>
          </a:xfrm>
          <a:prstGeom prst="rect">
            <a:avLst/>
          </a:prstGeom>
          <a:noFill/>
          <a:ln/>
        </p:spPr>
        <p:txBody>
          <a:bodyPr wrap="square" lIns="0" tIns="0" rIns="0" bIns="0" rtlCol="0" anchor="ctr"/>
          <a:lstStyle/>
          <a:p>
            <a:pPr marL="0" indent="0">
              <a:buNone/>
            </a:pPr>
            <a:r>
              <a:rPr lang="en-US" sz="1050" b="1" i="1" dirty="0">
                <a:solidFill>
                  <a:srgbClr val="333333"/>
                </a:solidFill>
                <a:latin typeface="Calibri" pitchFamily="34" charset="0"/>
                <a:ea typeface="Calibri" pitchFamily="34" charset="-122"/>
                <a:cs typeface="Calibri" pitchFamily="34" charset="-120"/>
              </a:rPr>
              <a:t>"İşletmeyi bilir."</a:t>
            </a:r>
            <a:endParaRPr lang="en-US" sz="1050" dirty="0"/>
          </a:p>
        </p:txBody>
      </p:sp>
      <p:sp>
        <p:nvSpPr>
          <p:cNvPr id="10" name="Text 8"/>
          <p:cNvSpPr/>
          <p:nvPr/>
        </p:nvSpPr>
        <p:spPr>
          <a:xfrm>
            <a:off x="411480" y="1783080"/>
            <a:ext cx="3931920" cy="347472"/>
          </a:xfrm>
          <a:prstGeom prst="rect">
            <a:avLst/>
          </a:prstGeom>
          <a:noFill/>
          <a:ln/>
        </p:spPr>
        <p:txBody>
          <a:bodyPr wrap="square" lIns="0" tIns="0" rIns="0" bIns="0" rtlCol="0" anchor="ctr"/>
          <a:lstStyle/>
          <a:p>
            <a:pPr marL="0" indent="0">
              <a:buNone/>
            </a:pPr>
            <a:r>
              <a:rPr lang="en-US" sz="920" dirty="0">
                <a:solidFill>
                  <a:srgbClr val="AA3333"/>
                </a:solidFill>
                <a:latin typeface="Calibri" pitchFamily="34" charset="0"/>
                <a:ea typeface="Calibri" pitchFamily="34" charset="-122"/>
                <a:cs typeface="Calibri" pitchFamily="34" charset="-120"/>
              </a:rPr>
              <a:t>→ 'Bilir' fiili ölçülemez. Sınavda bunu nasıl test edersiniz? Ne kadar bilmesi gerekiyor?</a:t>
            </a:r>
            <a:endParaRPr lang="en-US" sz="920" dirty="0"/>
          </a:p>
        </p:txBody>
      </p:sp>
      <p:sp>
        <p:nvSpPr>
          <p:cNvPr id="11" name="Shape 9"/>
          <p:cNvSpPr/>
          <p:nvPr/>
        </p:nvSpPr>
        <p:spPr>
          <a:xfrm>
            <a:off x="228600" y="2313432"/>
            <a:ext cx="4251960" cy="822960"/>
          </a:xfrm>
          <a:prstGeom prst="rect">
            <a:avLst/>
          </a:prstGeom>
          <a:solidFill>
            <a:srgbClr val="FFF5F5"/>
          </a:solidFill>
          <a:ln w="12700">
            <a:solidFill>
              <a:srgbClr val="FFCCCC"/>
            </a:solidFill>
            <a:prstDash val="solid"/>
          </a:ln>
        </p:spPr>
        <p:txBody>
          <a:bodyPr/>
          <a:lstStyle/>
          <a:p>
            <a:endParaRPr lang="tr-TR"/>
          </a:p>
        </p:txBody>
      </p:sp>
      <p:sp>
        <p:nvSpPr>
          <p:cNvPr id="12" name="Shape 10"/>
          <p:cNvSpPr/>
          <p:nvPr/>
        </p:nvSpPr>
        <p:spPr>
          <a:xfrm>
            <a:off x="228600" y="2313432"/>
            <a:ext cx="91440" cy="822960"/>
          </a:xfrm>
          <a:prstGeom prst="rect">
            <a:avLst/>
          </a:prstGeom>
          <a:solidFill>
            <a:srgbClr val="E84855"/>
          </a:solidFill>
          <a:ln w="12700">
            <a:solidFill>
              <a:srgbClr val="E84855"/>
            </a:solidFill>
            <a:prstDash val="solid"/>
          </a:ln>
        </p:spPr>
        <p:txBody>
          <a:bodyPr/>
          <a:lstStyle/>
          <a:p>
            <a:endParaRPr lang="tr-TR"/>
          </a:p>
        </p:txBody>
      </p:sp>
      <p:sp>
        <p:nvSpPr>
          <p:cNvPr id="13" name="Text 11"/>
          <p:cNvSpPr/>
          <p:nvPr/>
        </p:nvSpPr>
        <p:spPr>
          <a:xfrm>
            <a:off x="411480" y="2368296"/>
            <a:ext cx="3931920" cy="256032"/>
          </a:xfrm>
          <a:prstGeom prst="rect">
            <a:avLst/>
          </a:prstGeom>
          <a:noFill/>
          <a:ln/>
        </p:spPr>
        <p:txBody>
          <a:bodyPr wrap="square" lIns="0" tIns="0" rIns="0" bIns="0" rtlCol="0" anchor="ctr"/>
          <a:lstStyle/>
          <a:p>
            <a:pPr marL="0" indent="0">
              <a:buNone/>
            </a:pPr>
            <a:r>
              <a:rPr lang="en-US" sz="1050" b="1" i="1" dirty="0">
                <a:solidFill>
                  <a:srgbClr val="333333"/>
                </a:solidFill>
                <a:latin typeface="Calibri" pitchFamily="34" charset="0"/>
                <a:ea typeface="Calibri" pitchFamily="34" charset="-122"/>
                <a:cs typeface="Calibri" pitchFamily="34" charset="-120"/>
              </a:rPr>
              <a:t>"İşletme hakkında bilgi sahibi olur."</a:t>
            </a:r>
            <a:endParaRPr lang="en-US" sz="1050" dirty="0"/>
          </a:p>
        </p:txBody>
      </p:sp>
      <p:sp>
        <p:nvSpPr>
          <p:cNvPr id="14" name="Text 12"/>
          <p:cNvSpPr/>
          <p:nvPr/>
        </p:nvSpPr>
        <p:spPr>
          <a:xfrm>
            <a:off x="411480" y="2697480"/>
            <a:ext cx="3931920" cy="347472"/>
          </a:xfrm>
          <a:prstGeom prst="rect">
            <a:avLst/>
          </a:prstGeom>
          <a:noFill/>
          <a:ln/>
        </p:spPr>
        <p:txBody>
          <a:bodyPr wrap="square" lIns="0" tIns="0" rIns="0" bIns="0" rtlCol="0" anchor="ctr"/>
          <a:lstStyle/>
          <a:p>
            <a:pPr marL="0" indent="0">
              <a:buNone/>
            </a:pPr>
            <a:r>
              <a:rPr lang="en-US" sz="920" dirty="0">
                <a:solidFill>
                  <a:srgbClr val="AA3333"/>
                </a:solidFill>
                <a:latin typeface="Calibri" pitchFamily="34" charset="0"/>
                <a:ea typeface="Calibri" pitchFamily="34" charset="-122"/>
                <a:cs typeface="Calibri" pitchFamily="34" charset="-120"/>
              </a:rPr>
              <a:t>→ 'Bilgi sahibi olmak' somut değil. Hangi bilgi? Hangi düzeyde? Gözlemlenemez.</a:t>
            </a:r>
            <a:endParaRPr lang="en-US" sz="920" dirty="0"/>
          </a:p>
        </p:txBody>
      </p:sp>
      <p:sp>
        <p:nvSpPr>
          <p:cNvPr id="15" name="Shape 13"/>
          <p:cNvSpPr/>
          <p:nvPr/>
        </p:nvSpPr>
        <p:spPr>
          <a:xfrm>
            <a:off x="228600" y="3227832"/>
            <a:ext cx="4251960" cy="822960"/>
          </a:xfrm>
          <a:prstGeom prst="rect">
            <a:avLst/>
          </a:prstGeom>
          <a:solidFill>
            <a:srgbClr val="FFF5F5"/>
          </a:solidFill>
          <a:ln w="12700">
            <a:solidFill>
              <a:srgbClr val="FFCCCC"/>
            </a:solidFill>
            <a:prstDash val="solid"/>
          </a:ln>
        </p:spPr>
        <p:txBody>
          <a:bodyPr/>
          <a:lstStyle/>
          <a:p>
            <a:endParaRPr lang="tr-TR"/>
          </a:p>
        </p:txBody>
      </p:sp>
      <p:sp>
        <p:nvSpPr>
          <p:cNvPr id="16" name="Shape 14"/>
          <p:cNvSpPr/>
          <p:nvPr/>
        </p:nvSpPr>
        <p:spPr>
          <a:xfrm>
            <a:off x="228600" y="3227832"/>
            <a:ext cx="91440" cy="822960"/>
          </a:xfrm>
          <a:prstGeom prst="rect">
            <a:avLst/>
          </a:prstGeom>
          <a:solidFill>
            <a:srgbClr val="E84855"/>
          </a:solidFill>
          <a:ln w="12700">
            <a:solidFill>
              <a:srgbClr val="E84855"/>
            </a:solidFill>
            <a:prstDash val="solid"/>
          </a:ln>
        </p:spPr>
        <p:txBody>
          <a:bodyPr/>
          <a:lstStyle/>
          <a:p>
            <a:endParaRPr lang="tr-TR"/>
          </a:p>
        </p:txBody>
      </p:sp>
      <p:sp>
        <p:nvSpPr>
          <p:cNvPr id="17" name="Text 15"/>
          <p:cNvSpPr/>
          <p:nvPr/>
        </p:nvSpPr>
        <p:spPr>
          <a:xfrm>
            <a:off x="411480" y="3282696"/>
            <a:ext cx="3931920" cy="256032"/>
          </a:xfrm>
          <a:prstGeom prst="rect">
            <a:avLst/>
          </a:prstGeom>
          <a:noFill/>
          <a:ln/>
        </p:spPr>
        <p:txBody>
          <a:bodyPr wrap="square" lIns="0" tIns="0" rIns="0" bIns="0" rtlCol="0" anchor="ctr"/>
          <a:lstStyle/>
          <a:p>
            <a:pPr marL="0" indent="0">
              <a:buNone/>
            </a:pPr>
            <a:r>
              <a:rPr lang="en-US" sz="1050" b="1" i="1" dirty="0">
                <a:solidFill>
                  <a:srgbClr val="333333"/>
                </a:solidFill>
                <a:latin typeface="Calibri" pitchFamily="34" charset="0"/>
                <a:ea typeface="Calibri" pitchFamily="34" charset="-122"/>
                <a:cs typeface="Calibri" pitchFamily="34" charset="-120"/>
              </a:rPr>
              <a:t>"Muhasebe kavramlarını anlar."</a:t>
            </a:r>
            <a:endParaRPr lang="en-US" sz="1050" dirty="0"/>
          </a:p>
        </p:txBody>
      </p:sp>
      <p:sp>
        <p:nvSpPr>
          <p:cNvPr id="18" name="Text 16"/>
          <p:cNvSpPr/>
          <p:nvPr/>
        </p:nvSpPr>
        <p:spPr>
          <a:xfrm>
            <a:off x="411480" y="3611880"/>
            <a:ext cx="3931920" cy="347472"/>
          </a:xfrm>
          <a:prstGeom prst="rect">
            <a:avLst/>
          </a:prstGeom>
          <a:noFill/>
          <a:ln/>
        </p:spPr>
        <p:txBody>
          <a:bodyPr wrap="square" lIns="0" tIns="0" rIns="0" bIns="0" rtlCol="0" anchor="ctr"/>
          <a:lstStyle/>
          <a:p>
            <a:pPr marL="0" indent="0">
              <a:buNone/>
            </a:pPr>
            <a:r>
              <a:rPr lang="en-US" sz="920" dirty="0">
                <a:solidFill>
                  <a:srgbClr val="AA3333"/>
                </a:solidFill>
                <a:latin typeface="Calibri" pitchFamily="34" charset="0"/>
                <a:ea typeface="Calibri" pitchFamily="34" charset="-122"/>
                <a:cs typeface="Calibri" pitchFamily="34" charset="-120"/>
              </a:rPr>
              <a:t>→ 'Anlar' ölçülemez. Anlayıp anlamamasını nasıl kanıtlarsınız?</a:t>
            </a:r>
            <a:endParaRPr lang="en-US" sz="920" dirty="0"/>
          </a:p>
        </p:txBody>
      </p:sp>
      <p:sp>
        <p:nvSpPr>
          <p:cNvPr id="19" name="Shape 17"/>
          <p:cNvSpPr/>
          <p:nvPr/>
        </p:nvSpPr>
        <p:spPr>
          <a:xfrm>
            <a:off x="228600" y="4142232"/>
            <a:ext cx="4251960" cy="822960"/>
          </a:xfrm>
          <a:prstGeom prst="rect">
            <a:avLst/>
          </a:prstGeom>
          <a:solidFill>
            <a:srgbClr val="FFF5F5"/>
          </a:solidFill>
          <a:ln w="12700">
            <a:solidFill>
              <a:srgbClr val="FFCCCC"/>
            </a:solidFill>
            <a:prstDash val="solid"/>
          </a:ln>
        </p:spPr>
        <p:txBody>
          <a:bodyPr/>
          <a:lstStyle/>
          <a:p>
            <a:endParaRPr lang="tr-TR"/>
          </a:p>
        </p:txBody>
      </p:sp>
      <p:sp>
        <p:nvSpPr>
          <p:cNvPr id="20" name="Shape 18"/>
          <p:cNvSpPr/>
          <p:nvPr/>
        </p:nvSpPr>
        <p:spPr>
          <a:xfrm>
            <a:off x="228600" y="4142232"/>
            <a:ext cx="91440" cy="822960"/>
          </a:xfrm>
          <a:prstGeom prst="rect">
            <a:avLst/>
          </a:prstGeom>
          <a:solidFill>
            <a:srgbClr val="E84855"/>
          </a:solidFill>
          <a:ln w="12700">
            <a:solidFill>
              <a:srgbClr val="E84855"/>
            </a:solidFill>
            <a:prstDash val="solid"/>
          </a:ln>
        </p:spPr>
        <p:txBody>
          <a:bodyPr/>
          <a:lstStyle/>
          <a:p>
            <a:endParaRPr lang="tr-TR"/>
          </a:p>
        </p:txBody>
      </p:sp>
      <p:sp>
        <p:nvSpPr>
          <p:cNvPr id="21" name="Text 19"/>
          <p:cNvSpPr/>
          <p:nvPr/>
        </p:nvSpPr>
        <p:spPr>
          <a:xfrm>
            <a:off x="411480" y="4197096"/>
            <a:ext cx="3931920" cy="256032"/>
          </a:xfrm>
          <a:prstGeom prst="rect">
            <a:avLst/>
          </a:prstGeom>
          <a:noFill/>
          <a:ln/>
        </p:spPr>
        <p:txBody>
          <a:bodyPr wrap="square" lIns="0" tIns="0" rIns="0" bIns="0" rtlCol="0" anchor="ctr"/>
          <a:lstStyle/>
          <a:p>
            <a:pPr marL="0" indent="0">
              <a:buNone/>
            </a:pPr>
            <a:r>
              <a:rPr lang="en-US" sz="1050" b="1" i="1" dirty="0">
                <a:solidFill>
                  <a:srgbClr val="333333"/>
                </a:solidFill>
                <a:latin typeface="Calibri" pitchFamily="34" charset="0"/>
                <a:ea typeface="Calibri" pitchFamily="34" charset="-122"/>
                <a:cs typeface="Calibri" pitchFamily="34" charset="-120"/>
              </a:rPr>
              <a:t>"Finansal tablolara aşina olur."</a:t>
            </a:r>
            <a:endParaRPr lang="en-US" sz="1050" dirty="0"/>
          </a:p>
        </p:txBody>
      </p:sp>
      <p:sp>
        <p:nvSpPr>
          <p:cNvPr id="22" name="Text 20"/>
          <p:cNvSpPr/>
          <p:nvPr/>
        </p:nvSpPr>
        <p:spPr>
          <a:xfrm>
            <a:off x="411480" y="4526280"/>
            <a:ext cx="3931920" cy="347472"/>
          </a:xfrm>
          <a:prstGeom prst="rect">
            <a:avLst/>
          </a:prstGeom>
          <a:noFill/>
          <a:ln/>
        </p:spPr>
        <p:txBody>
          <a:bodyPr wrap="square" lIns="0" tIns="0" rIns="0" bIns="0" rtlCol="0" anchor="ctr"/>
          <a:lstStyle/>
          <a:p>
            <a:pPr marL="0" indent="0">
              <a:buNone/>
            </a:pPr>
            <a:r>
              <a:rPr lang="en-US" sz="920" dirty="0">
                <a:solidFill>
                  <a:srgbClr val="AA3333"/>
                </a:solidFill>
                <a:latin typeface="Calibri" pitchFamily="34" charset="0"/>
                <a:ea typeface="Calibri" pitchFamily="34" charset="-122"/>
                <a:cs typeface="Calibri" pitchFamily="34" charset="-120"/>
              </a:rPr>
              <a:t>→ 'Aşina olmak' muğlak ve pasif. Aktif, somut bir eylem fiili kullanılmalı.</a:t>
            </a:r>
            <a:endParaRPr lang="en-US" sz="920" dirty="0"/>
          </a:p>
        </p:txBody>
      </p:sp>
      <p:sp>
        <p:nvSpPr>
          <p:cNvPr id="23" name="Shape 21"/>
          <p:cNvSpPr/>
          <p:nvPr/>
        </p:nvSpPr>
        <p:spPr>
          <a:xfrm>
            <a:off x="4663440" y="1024128"/>
            <a:ext cx="4251960" cy="320040"/>
          </a:xfrm>
          <a:prstGeom prst="rect">
            <a:avLst/>
          </a:prstGeom>
          <a:solidFill>
            <a:srgbClr val="1E8C45"/>
          </a:solidFill>
          <a:ln w="12700">
            <a:solidFill>
              <a:srgbClr val="1E8C45"/>
            </a:solidFill>
            <a:prstDash val="solid"/>
          </a:ln>
        </p:spPr>
        <p:txBody>
          <a:bodyPr/>
          <a:lstStyle/>
          <a:p>
            <a:endParaRPr lang="tr-TR"/>
          </a:p>
        </p:txBody>
      </p:sp>
      <p:sp>
        <p:nvSpPr>
          <p:cNvPr id="24" name="Text 22"/>
          <p:cNvSpPr/>
          <p:nvPr/>
        </p:nvSpPr>
        <p:spPr>
          <a:xfrm>
            <a:off x="4754880" y="1024128"/>
            <a:ext cx="4069080" cy="320040"/>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DOĞRU — Bu şekilde yazın</a:t>
            </a:r>
            <a:endParaRPr lang="en-US" sz="1150" dirty="0"/>
          </a:p>
        </p:txBody>
      </p:sp>
      <p:sp>
        <p:nvSpPr>
          <p:cNvPr id="25" name="Shape 23"/>
          <p:cNvSpPr/>
          <p:nvPr/>
        </p:nvSpPr>
        <p:spPr>
          <a:xfrm>
            <a:off x="4663440" y="1399032"/>
            <a:ext cx="4251960" cy="822960"/>
          </a:xfrm>
          <a:prstGeom prst="rect">
            <a:avLst/>
          </a:prstGeom>
          <a:solidFill>
            <a:srgbClr val="F0FFF4"/>
          </a:solidFill>
          <a:ln w="12700">
            <a:solidFill>
              <a:srgbClr val="A8D8B9"/>
            </a:solidFill>
            <a:prstDash val="solid"/>
          </a:ln>
        </p:spPr>
        <p:txBody>
          <a:bodyPr/>
          <a:lstStyle/>
          <a:p>
            <a:endParaRPr lang="tr-TR"/>
          </a:p>
        </p:txBody>
      </p:sp>
      <p:sp>
        <p:nvSpPr>
          <p:cNvPr id="26" name="Shape 24"/>
          <p:cNvSpPr/>
          <p:nvPr/>
        </p:nvSpPr>
        <p:spPr>
          <a:xfrm>
            <a:off x="4663440" y="1399032"/>
            <a:ext cx="91440" cy="822960"/>
          </a:xfrm>
          <a:prstGeom prst="rect">
            <a:avLst/>
          </a:prstGeom>
          <a:solidFill>
            <a:srgbClr val="1E8C45"/>
          </a:solidFill>
          <a:ln w="12700">
            <a:solidFill>
              <a:srgbClr val="1E8C45"/>
            </a:solidFill>
            <a:prstDash val="solid"/>
          </a:ln>
        </p:spPr>
        <p:txBody>
          <a:bodyPr/>
          <a:lstStyle/>
          <a:p>
            <a:endParaRPr lang="tr-TR"/>
          </a:p>
        </p:txBody>
      </p:sp>
      <p:sp>
        <p:nvSpPr>
          <p:cNvPr id="27" name="Text 25"/>
          <p:cNvSpPr/>
          <p:nvPr/>
        </p:nvSpPr>
        <p:spPr>
          <a:xfrm>
            <a:off x="4846320" y="1453896"/>
            <a:ext cx="3931920" cy="256032"/>
          </a:xfrm>
          <a:prstGeom prst="rect">
            <a:avLst/>
          </a:prstGeom>
          <a:noFill/>
          <a:ln/>
        </p:spPr>
        <p:txBody>
          <a:bodyPr wrap="square" lIns="0" tIns="0" rIns="0" bIns="0" rtlCol="0" anchor="ctr"/>
          <a:lstStyle/>
          <a:p>
            <a:pPr marL="0" indent="0">
              <a:buNone/>
            </a:pPr>
            <a:r>
              <a:rPr lang="en-US" sz="1050" b="1" i="1" dirty="0">
                <a:solidFill>
                  <a:srgbClr val="1A3A1A"/>
                </a:solidFill>
                <a:latin typeface="Calibri" pitchFamily="34" charset="0"/>
                <a:ea typeface="Calibri" pitchFamily="34" charset="-122"/>
                <a:cs typeface="Calibri" pitchFamily="34" charset="-120"/>
              </a:rPr>
              <a:t>"İşletmenin temel kavramlarını tanımlar."</a:t>
            </a:r>
            <a:endParaRPr lang="en-US" sz="1050" dirty="0"/>
          </a:p>
        </p:txBody>
      </p:sp>
      <p:sp>
        <p:nvSpPr>
          <p:cNvPr id="28" name="Text 26"/>
          <p:cNvSpPr/>
          <p:nvPr/>
        </p:nvSpPr>
        <p:spPr>
          <a:xfrm>
            <a:off x="4846320" y="1783080"/>
            <a:ext cx="3931920" cy="347472"/>
          </a:xfrm>
          <a:prstGeom prst="rect">
            <a:avLst/>
          </a:prstGeom>
          <a:noFill/>
          <a:ln/>
        </p:spPr>
        <p:txBody>
          <a:bodyPr wrap="square" lIns="0" tIns="0" rIns="0" bIns="0" rtlCol="0" anchor="ctr"/>
          <a:lstStyle/>
          <a:p>
            <a:pPr marL="0" indent="0">
              <a:buNone/>
            </a:pPr>
            <a:r>
              <a:rPr lang="en-US" sz="920" dirty="0">
                <a:solidFill>
                  <a:srgbClr val="1E6B3A"/>
                </a:solidFill>
                <a:latin typeface="Calibri" pitchFamily="34" charset="0"/>
                <a:ea typeface="Calibri" pitchFamily="34" charset="-122"/>
                <a:cs typeface="Calibri" pitchFamily="34" charset="-120"/>
              </a:rPr>
              <a:t>→ 'Tanımlar' ölçülebilir. Sınavda tanım sorusu sorabilirsiniz.</a:t>
            </a:r>
            <a:endParaRPr lang="en-US" sz="920" dirty="0"/>
          </a:p>
        </p:txBody>
      </p:sp>
      <p:sp>
        <p:nvSpPr>
          <p:cNvPr id="29" name="Shape 27"/>
          <p:cNvSpPr/>
          <p:nvPr/>
        </p:nvSpPr>
        <p:spPr>
          <a:xfrm>
            <a:off x="4663440" y="2313432"/>
            <a:ext cx="4251960" cy="822960"/>
          </a:xfrm>
          <a:prstGeom prst="rect">
            <a:avLst/>
          </a:prstGeom>
          <a:solidFill>
            <a:srgbClr val="F0FFF4"/>
          </a:solidFill>
          <a:ln w="12700">
            <a:solidFill>
              <a:srgbClr val="A8D8B9"/>
            </a:solidFill>
            <a:prstDash val="solid"/>
          </a:ln>
        </p:spPr>
        <p:txBody>
          <a:bodyPr/>
          <a:lstStyle/>
          <a:p>
            <a:endParaRPr lang="tr-TR"/>
          </a:p>
        </p:txBody>
      </p:sp>
      <p:sp>
        <p:nvSpPr>
          <p:cNvPr id="30" name="Shape 28"/>
          <p:cNvSpPr/>
          <p:nvPr/>
        </p:nvSpPr>
        <p:spPr>
          <a:xfrm>
            <a:off x="4663440" y="2313432"/>
            <a:ext cx="91440" cy="822960"/>
          </a:xfrm>
          <a:prstGeom prst="rect">
            <a:avLst/>
          </a:prstGeom>
          <a:solidFill>
            <a:srgbClr val="1E8C45"/>
          </a:solidFill>
          <a:ln w="12700">
            <a:solidFill>
              <a:srgbClr val="1E8C45"/>
            </a:solidFill>
            <a:prstDash val="solid"/>
          </a:ln>
        </p:spPr>
        <p:txBody>
          <a:bodyPr/>
          <a:lstStyle/>
          <a:p>
            <a:endParaRPr lang="tr-TR"/>
          </a:p>
        </p:txBody>
      </p:sp>
      <p:sp>
        <p:nvSpPr>
          <p:cNvPr id="31" name="Text 29"/>
          <p:cNvSpPr/>
          <p:nvPr/>
        </p:nvSpPr>
        <p:spPr>
          <a:xfrm>
            <a:off x="4846320" y="2368296"/>
            <a:ext cx="3931920" cy="256032"/>
          </a:xfrm>
          <a:prstGeom prst="rect">
            <a:avLst/>
          </a:prstGeom>
          <a:noFill/>
          <a:ln/>
        </p:spPr>
        <p:txBody>
          <a:bodyPr wrap="square" lIns="0" tIns="0" rIns="0" bIns="0" rtlCol="0" anchor="ctr"/>
          <a:lstStyle/>
          <a:p>
            <a:pPr marL="0" indent="0">
              <a:buNone/>
            </a:pPr>
            <a:r>
              <a:rPr lang="en-US" sz="1050" b="1" i="1" dirty="0">
                <a:solidFill>
                  <a:srgbClr val="1A3A1A"/>
                </a:solidFill>
                <a:latin typeface="Calibri" pitchFamily="34" charset="0"/>
                <a:ea typeface="Calibri" pitchFamily="34" charset="-122"/>
                <a:cs typeface="Calibri" pitchFamily="34" charset="-120"/>
              </a:rPr>
              <a:t>"İşletmelerin çevreye karşı sorumluluklarını değerlendirir."</a:t>
            </a:r>
            <a:endParaRPr lang="en-US" sz="1050" dirty="0"/>
          </a:p>
        </p:txBody>
      </p:sp>
      <p:sp>
        <p:nvSpPr>
          <p:cNvPr id="32" name="Text 30"/>
          <p:cNvSpPr/>
          <p:nvPr/>
        </p:nvSpPr>
        <p:spPr>
          <a:xfrm>
            <a:off x="4846320" y="2697480"/>
            <a:ext cx="3931920" cy="347472"/>
          </a:xfrm>
          <a:prstGeom prst="rect">
            <a:avLst/>
          </a:prstGeom>
          <a:noFill/>
          <a:ln/>
        </p:spPr>
        <p:txBody>
          <a:bodyPr wrap="square" lIns="0" tIns="0" rIns="0" bIns="0" rtlCol="0" anchor="ctr"/>
          <a:lstStyle/>
          <a:p>
            <a:pPr marL="0" indent="0">
              <a:buNone/>
            </a:pPr>
            <a:r>
              <a:rPr lang="en-US" sz="920" dirty="0">
                <a:solidFill>
                  <a:srgbClr val="1E6B3A"/>
                </a:solidFill>
                <a:latin typeface="Calibri" pitchFamily="34" charset="0"/>
                <a:ea typeface="Calibri" pitchFamily="34" charset="-122"/>
                <a:cs typeface="Calibri" pitchFamily="34" charset="-120"/>
              </a:rPr>
              <a:t>→ 'Değerlendirir' = üst düzey düşünme. Ödev veya tartışmayla ölçülür.</a:t>
            </a:r>
            <a:endParaRPr lang="en-US" sz="920" dirty="0"/>
          </a:p>
        </p:txBody>
      </p:sp>
      <p:sp>
        <p:nvSpPr>
          <p:cNvPr id="33" name="Shape 31"/>
          <p:cNvSpPr/>
          <p:nvPr/>
        </p:nvSpPr>
        <p:spPr>
          <a:xfrm>
            <a:off x="4663440" y="3227832"/>
            <a:ext cx="4251960" cy="822960"/>
          </a:xfrm>
          <a:prstGeom prst="rect">
            <a:avLst/>
          </a:prstGeom>
          <a:solidFill>
            <a:srgbClr val="F0FFF4"/>
          </a:solidFill>
          <a:ln w="12700">
            <a:solidFill>
              <a:srgbClr val="A8D8B9"/>
            </a:solidFill>
            <a:prstDash val="solid"/>
          </a:ln>
        </p:spPr>
        <p:txBody>
          <a:bodyPr/>
          <a:lstStyle/>
          <a:p>
            <a:endParaRPr lang="tr-TR"/>
          </a:p>
        </p:txBody>
      </p:sp>
      <p:sp>
        <p:nvSpPr>
          <p:cNvPr id="34" name="Shape 32"/>
          <p:cNvSpPr/>
          <p:nvPr/>
        </p:nvSpPr>
        <p:spPr>
          <a:xfrm>
            <a:off x="4663440" y="3227832"/>
            <a:ext cx="91440" cy="822960"/>
          </a:xfrm>
          <a:prstGeom prst="rect">
            <a:avLst/>
          </a:prstGeom>
          <a:solidFill>
            <a:srgbClr val="1E8C45"/>
          </a:solidFill>
          <a:ln w="12700">
            <a:solidFill>
              <a:srgbClr val="1E8C45"/>
            </a:solidFill>
            <a:prstDash val="solid"/>
          </a:ln>
        </p:spPr>
        <p:txBody>
          <a:bodyPr/>
          <a:lstStyle/>
          <a:p>
            <a:endParaRPr lang="tr-TR"/>
          </a:p>
        </p:txBody>
      </p:sp>
      <p:sp>
        <p:nvSpPr>
          <p:cNvPr id="35" name="Text 33"/>
          <p:cNvSpPr/>
          <p:nvPr/>
        </p:nvSpPr>
        <p:spPr>
          <a:xfrm>
            <a:off x="4846320" y="3282696"/>
            <a:ext cx="3931920" cy="256032"/>
          </a:xfrm>
          <a:prstGeom prst="rect">
            <a:avLst/>
          </a:prstGeom>
          <a:noFill/>
          <a:ln/>
        </p:spPr>
        <p:txBody>
          <a:bodyPr wrap="square" lIns="0" tIns="0" rIns="0" bIns="0" rtlCol="0" anchor="ctr"/>
          <a:lstStyle/>
          <a:p>
            <a:pPr marL="0" indent="0">
              <a:buNone/>
            </a:pPr>
            <a:r>
              <a:rPr lang="en-US" sz="1050" b="1" i="1" dirty="0">
                <a:solidFill>
                  <a:srgbClr val="1A3A1A"/>
                </a:solidFill>
                <a:latin typeface="Calibri" pitchFamily="34" charset="0"/>
                <a:ea typeface="Calibri" pitchFamily="34" charset="-122"/>
                <a:cs typeface="Calibri" pitchFamily="34" charset="-120"/>
              </a:rPr>
              <a:t>"İşletmenin temel fonksiyonlarını analiz eder."</a:t>
            </a:r>
            <a:endParaRPr lang="en-US" sz="1050" dirty="0"/>
          </a:p>
        </p:txBody>
      </p:sp>
      <p:sp>
        <p:nvSpPr>
          <p:cNvPr id="36" name="Text 34"/>
          <p:cNvSpPr/>
          <p:nvPr/>
        </p:nvSpPr>
        <p:spPr>
          <a:xfrm>
            <a:off x="4846320" y="3611880"/>
            <a:ext cx="3931920" cy="347472"/>
          </a:xfrm>
          <a:prstGeom prst="rect">
            <a:avLst/>
          </a:prstGeom>
          <a:noFill/>
          <a:ln/>
        </p:spPr>
        <p:txBody>
          <a:bodyPr wrap="square" lIns="0" tIns="0" rIns="0" bIns="0" rtlCol="0" anchor="ctr"/>
          <a:lstStyle/>
          <a:p>
            <a:pPr marL="0" indent="0">
              <a:buNone/>
            </a:pPr>
            <a:r>
              <a:rPr lang="en-US" sz="920" dirty="0">
                <a:solidFill>
                  <a:srgbClr val="1E6B3A"/>
                </a:solidFill>
                <a:latin typeface="Calibri" pitchFamily="34" charset="0"/>
                <a:ea typeface="Calibri" pitchFamily="34" charset="-122"/>
                <a:cs typeface="Calibri" pitchFamily="34" charset="-120"/>
              </a:rPr>
              <a:t>→ 'Analiz eder' somut, gözlemlenebilir ve sınav sorusuyla test edilebilir.</a:t>
            </a:r>
            <a:endParaRPr lang="en-US" sz="920" dirty="0"/>
          </a:p>
        </p:txBody>
      </p:sp>
      <p:sp>
        <p:nvSpPr>
          <p:cNvPr id="37" name="Shape 35"/>
          <p:cNvSpPr/>
          <p:nvPr/>
        </p:nvSpPr>
        <p:spPr>
          <a:xfrm>
            <a:off x="4663440" y="4142232"/>
            <a:ext cx="4251960" cy="822960"/>
          </a:xfrm>
          <a:prstGeom prst="rect">
            <a:avLst/>
          </a:prstGeom>
          <a:solidFill>
            <a:srgbClr val="F0FFF4"/>
          </a:solidFill>
          <a:ln w="12700">
            <a:solidFill>
              <a:srgbClr val="A8D8B9"/>
            </a:solidFill>
            <a:prstDash val="solid"/>
          </a:ln>
        </p:spPr>
        <p:txBody>
          <a:bodyPr/>
          <a:lstStyle/>
          <a:p>
            <a:endParaRPr lang="tr-TR"/>
          </a:p>
        </p:txBody>
      </p:sp>
      <p:sp>
        <p:nvSpPr>
          <p:cNvPr id="38" name="Shape 36"/>
          <p:cNvSpPr/>
          <p:nvPr/>
        </p:nvSpPr>
        <p:spPr>
          <a:xfrm>
            <a:off x="4663440" y="4142232"/>
            <a:ext cx="91440" cy="822960"/>
          </a:xfrm>
          <a:prstGeom prst="rect">
            <a:avLst/>
          </a:prstGeom>
          <a:solidFill>
            <a:srgbClr val="1E8C45"/>
          </a:solidFill>
          <a:ln w="12700">
            <a:solidFill>
              <a:srgbClr val="1E8C45"/>
            </a:solidFill>
            <a:prstDash val="solid"/>
          </a:ln>
        </p:spPr>
        <p:txBody>
          <a:bodyPr/>
          <a:lstStyle/>
          <a:p>
            <a:endParaRPr lang="tr-TR"/>
          </a:p>
        </p:txBody>
      </p:sp>
      <p:sp>
        <p:nvSpPr>
          <p:cNvPr id="39" name="Text 37"/>
          <p:cNvSpPr/>
          <p:nvPr/>
        </p:nvSpPr>
        <p:spPr>
          <a:xfrm>
            <a:off x="4846320" y="4197096"/>
            <a:ext cx="3931920" cy="256032"/>
          </a:xfrm>
          <a:prstGeom prst="rect">
            <a:avLst/>
          </a:prstGeom>
          <a:noFill/>
          <a:ln/>
        </p:spPr>
        <p:txBody>
          <a:bodyPr wrap="square" lIns="0" tIns="0" rIns="0" bIns="0" rtlCol="0" anchor="ctr"/>
          <a:lstStyle/>
          <a:p>
            <a:pPr marL="0" indent="0">
              <a:buNone/>
            </a:pPr>
            <a:r>
              <a:rPr lang="en-US" sz="1050" b="1" i="1" dirty="0">
                <a:solidFill>
                  <a:srgbClr val="1A3A1A"/>
                </a:solidFill>
                <a:latin typeface="Calibri" pitchFamily="34" charset="0"/>
                <a:ea typeface="Calibri" pitchFamily="34" charset="-122"/>
                <a:cs typeface="Calibri" pitchFamily="34" charset="-120"/>
              </a:rPr>
              <a:t>"Örgüt yapıları ve türlerini karşılaştırır."</a:t>
            </a:r>
            <a:endParaRPr lang="en-US" sz="1050" dirty="0"/>
          </a:p>
        </p:txBody>
      </p:sp>
      <p:sp>
        <p:nvSpPr>
          <p:cNvPr id="40" name="Text 38"/>
          <p:cNvSpPr/>
          <p:nvPr/>
        </p:nvSpPr>
        <p:spPr>
          <a:xfrm>
            <a:off x="4846320" y="4526280"/>
            <a:ext cx="3931920" cy="347472"/>
          </a:xfrm>
          <a:prstGeom prst="rect">
            <a:avLst/>
          </a:prstGeom>
          <a:noFill/>
          <a:ln/>
        </p:spPr>
        <p:txBody>
          <a:bodyPr wrap="square" lIns="0" tIns="0" rIns="0" bIns="0" rtlCol="0" anchor="ctr"/>
          <a:lstStyle/>
          <a:p>
            <a:pPr marL="0" indent="0">
              <a:buNone/>
            </a:pPr>
            <a:r>
              <a:rPr lang="en-US" sz="920" dirty="0">
                <a:solidFill>
                  <a:srgbClr val="1E6B3A"/>
                </a:solidFill>
                <a:latin typeface="Calibri" pitchFamily="34" charset="0"/>
                <a:ea typeface="Calibri" pitchFamily="34" charset="-122"/>
                <a:cs typeface="Calibri" pitchFamily="34" charset="-120"/>
              </a:rPr>
              <a:t>→ 'Karşılaştırır' = iki şey arasındaki ilişkiyi kurmak. Net ve ölçülebilir.</a:t>
            </a:r>
            <a:endParaRPr lang="en-US" sz="92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Sisteme Nasıl Girilir?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Öğrenme Çıktıları sekmesindeki butonlar ve işlemler</a:t>
            </a:r>
            <a:endParaRPr lang="en-US" sz="1200" dirty="0"/>
          </a:p>
        </p:txBody>
      </p:sp>
      <p:sp>
        <p:nvSpPr>
          <p:cNvPr id="5" name="Shape 3"/>
          <p:cNvSpPr/>
          <p:nvPr/>
        </p:nvSpPr>
        <p:spPr>
          <a:xfrm>
            <a:off x="228600" y="1024128"/>
            <a:ext cx="4251960" cy="310896"/>
          </a:xfrm>
          <a:prstGeom prst="rect">
            <a:avLst/>
          </a:prstGeom>
          <a:solidFill>
            <a:srgbClr val="1E8C45"/>
          </a:solidFill>
          <a:ln w="12700">
            <a:solidFill>
              <a:srgbClr val="1E8C45"/>
            </a:solidFill>
            <a:prstDash val="solid"/>
          </a:ln>
        </p:spPr>
        <p:txBody>
          <a:bodyPr/>
          <a:lstStyle/>
          <a:p>
            <a:endParaRPr lang="tr-TR"/>
          </a:p>
        </p:txBody>
      </p:sp>
      <p:sp>
        <p:nvSpPr>
          <p:cNvPr id="6" name="Text 4"/>
          <p:cNvSpPr/>
          <p:nvPr/>
        </p:nvSpPr>
        <p:spPr>
          <a:xfrm>
            <a:off x="320040" y="1024128"/>
            <a:ext cx="406908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Yeni Çıktı Ekleme</a:t>
            </a:r>
            <a:endParaRPr lang="en-US" sz="1200" dirty="0"/>
          </a:p>
        </p:txBody>
      </p:sp>
      <p:sp>
        <p:nvSpPr>
          <p:cNvPr id="7" name="Shape 5"/>
          <p:cNvSpPr/>
          <p:nvPr/>
        </p:nvSpPr>
        <p:spPr>
          <a:xfrm>
            <a:off x="228600" y="1389888"/>
            <a:ext cx="4251960" cy="594360"/>
          </a:xfrm>
          <a:prstGeom prst="rect">
            <a:avLst/>
          </a:prstGeom>
          <a:solidFill>
            <a:srgbClr val="F7F9FC"/>
          </a:solidFill>
          <a:ln w="12700">
            <a:solidFill>
              <a:srgbClr val="DDEAF5"/>
            </a:solidFill>
            <a:prstDash val="solid"/>
          </a:ln>
        </p:spPr>
        <p:txBody>
          <a:bodyPr/>
          <a:lstStyle/>
          <a:p>
            <a:endParaRPr lang="tr-TR"/>
          </a:p>
        </p:txBody>
      </p:sp>
      <p:sp>
        <p:nvSpPr>
          <p:cNvPr id="8" name="Shape 6"/>
          <p:cNvSpPr/>
          <p:nvPr/>
        </p:nvSpPr>
        <p:spPr>
          <a:xfrm>
            <a:off x="292608" y="1554480"/>
            <a:ext cx="256032" cy="256032"/>
          </a:xfrm>
          <a:prstGeom prst="ellipse">
            <a:avLst/>
          </a:prstGeom>
          <a:solidFill>
            <a:srgbClr val="1E8C45"/>
          </a:solidFill>
          <a:ln w="12700">
            <a:solidFill>
              <a:srgbClr val="1E8C45"/>
            </a:solidFill>
            <a:prstDash val="solid"/>
          </a:ln>
        </p:spPr>
        <p:txBody>
          <a:bodyPr/>
          <a:lstStyle/>
          <a:p>
            <a:endParaRPr lang="tr-TR"/>
          </a:p>
        </p:txBody>
      </p:sp>
      <p:sp>
        <p:nvSpPr>
          <p:cNvPr id="9" name="Text 7"/>
          <p:cNvSpPr/>
          <p:nvPr/>
        </p:nvSpPr>
        <p:spPr>
          <a:xfrm>
            <a:off x="292608" y="1554480"/>
            <a:ext cx="256032" cy="25603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1</a:t>
            </a:r>
            <a:endParaRPr lang="en-US" sz="900" dirty="0"/>
          </a:p>
        </p:txBody>
      </p:sp>
      <p:sp>
        <p:nvSpPr>
          <p:cNvPr id="10" name="Text 8"/>
          <p:cNvSpPr/>
          <p:nvPr/>
        </p:nvSpPr>
        <p:spPr>
          <a:xfrm>
            <a:off x="640080" y="1453896"/>
            <a:ext cx="3776472" cy="4572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'Yeni' butonuna tıklayın (sekme başındaki mavi buton)</a:t>
            </a:r>
            <a:endParaRPr lang="en-US" sz="950" dirty="0"/>
          </a:p>
        </p:txBody>
      </p:sp>
      <p:sp>
        <p:nvSpPr>
          <p:cNvPr id="11" name="Shape 9"/>
          <p:cNvSpPr/>
          <p:nvPr/>
        </p:nvSpPr>
        <p:spPr>
          <a:xfrm>
            <a:off x="228600" y="2048256"/>
            <a:ext cx="4251960" cy="594360"/>
          </a:xfrm>
          <a:prstGeom prst="rect">
            <a:avLst/>
          </a:prstGeom>
          <a:solidFill>
            <a:srgbClr val="FFFFFF"/>
          </a:solidFill>
          <a:ln w="12700">
            <a:solidFill>
              <a:srgbClr val="DDEAF5"/>
            </a:solidFill>
            <a:prstDash val="solid"/>
          </a:ln>
        </p:spPr>
        <p:txBody>
          <a:bodyPr/>
          <a:lstStyle/>
          <a:p>
            <a:endParaRPr lang="tr-TR"/>
          </a:p>
        </p:txBody>
      </p:sp>
      <p:sp>
        <p:nvSpPr>
          <p:cNvPr id="12" name="Shape 10"/>
          <p:cNvSpPr/>
          <p:nvPr/>
        </p:nvSpPr>
        <p:spPr>
          <a:xfrm>
            <a:off x="292608" y="2212848"/>
            <a:ext cx="256032" cy="256032"/>
          </a:xfrm>
          <a:prstGeom prst="ellipse">
            <a:avLst/>
          </a:prstGeom>
          <a:solidFill>
            <a:srgbClr val="1E8C45"/>
          </a:solidFill>
          <a:ln w="12700">
            <a:solidFill>
              <a:srgbClr val="1E8C45"/>
            </a:solidFill>
            <a:prstDash val="solid"/>
          </a:ln>
        </p:spPr>
        <p:txBody>
          <a:bodyPr/>
          <a:lstStyle/>
          <a:p>
            <a:endParaRPr lang="tr-TR"/>
          </a:p>
        </p:txBody>
      </p:sp>
      <p:sp>
        <p:nvSpPr>
          <p:cNvPr id="13" name="Text 11"/>
          <p:cNvSpPr/>
          <p:nvPr/>
        </p:nvSpPr>
        <p:spPr>
          <a:xfrm>
            <a:off x="292608" y="2212848"/>
            <a:ext cx="256032" cy="25603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a:t>
            </a:r>
            <a:endParaRPr lang="en-US" sz="900" dirty="0"/>
          </a:p>
        </p:txBody>
      </p:sp>
      <p:sp>
        <p:nvSpPr>
          <p:cNvPr id="14" name="Text 12"/>
          <p:cNvSpPr/>
          <p:nvPr/>
        </p:nvSpPr>
        <p:spPr>
          <a:xfrm>
            <a:off x="640080" y="2112264"/>
            <a:ext cx="3776472" cy="4572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Açılan formda SOL KUTU'ya Türkçe çıktıyı yazın</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Örn: 'İşletmenin temel fonksiyonlarını analiz eder.'</a:t>
            </a:r>
            <a:endParaRPr lang="en-US" sz="950" dirty="0"/>
          </a:p>
        </p:txBody>
      </p:sp>
      <p:sp>
        <p:nvSpPr>
          <p:cNvPr id="15" name="Shape 13"/>
          <p:cNvSpPr/>
          <p:nvPr/>
        </p:nvSpPr>
        <p:spPr>
          <a:xfrm>
            <a:off x="228600" y="2706624"/>
            <a:ext cx="4251960" cy="594360"/>
          </a:xfrm>
          <a:prstGeom prst="rect">
            <a:avLst/>
          </a:prstGeom>
          <a:solidFill>
            <a:srgbClr val="F7F9FC"/>
          </a:solidFill>
          <a:ln w="12700">
            <a:solidFill>
              <a:srgbClr val="DDEAF5"/>
            </a:solidFill>
            <a:prstDash val="solid"/>
          </a:ln>
        </p:spPr>
        <p:txBody>
          <a:bodyPr/>
          <a:lstStyle/>
          <a:p>
            <a:endParaRPr lang="tr-TR"/>
          </a:p>
        </p:txBody>
      </p:sp>
      <p:sp>
        <p:nvSpPr>
          <p:cNvPr id="16" name="Shape 14"/>
          <p:cNvSpPr/>
          <p:nvPr/>
        </p:nvSpPr>
        <p:spPr>
          <a:xfrm>
            <a:off x="292608" y="2871216"/>
            <a:ext cx="256032" cy="256032"/>
          </a:xfrm>
          <a:prstGeom prst="ellipse">
            <a:avLst/>
          </a:prstGeom>
          <a:solidFill>
            <a:srgbClr val="1E8C45"/>
          </a:solidFill>
          <a:ln w="12700">
            <a:solidFill>
              <a:srgbClr val="1E8C45"/>
            </a:solidFill>
            <a:prstDash val="solid"/>
          </a:ln>
        </p:spPr>
        <p:txBody>
          <a:bodyPr/>
          <a:lstStyle/>
          <a:p>
            <a:endParaRPr lang="tr-TR"/>
          </a:p>
        </p:txBody>
      </p:sp>
      <p:sp>
        <p:nvSpPr>
          <p:cNvPr id="17" name="Text 15"/>
          <p:cNvSpPr/>
          <p:nvPr/>
        </p:nvSpPr>
        <p:spPr>
          <a:xfrm>
            <a:off x="292608" y="2871216"/>
            <a:ext cx="256032" cy="25603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3</a:t>
            </a:r>
            <a:endParaRPr lang="en-US" sz="900" dirty="0"/>
          </a:p>
        </p:txBody>
      </p:sp>
      <p:sp>
        <p:nvSpPr>
          <p:cNvPr id="18" name="Text 16"/>
          <p:cNvSpPr/>
          <p:nvPr/>
        </p:nvSpPr>
        <p:spPr>
          <a:xfrm>
            <a:off x="640080" y="2770632"/>
            <a:ext cx="3776472" cy="4572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SAĞ KUTU'ya aynı çıktının İngilizce çevirisini yazın</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Örn: 'Analyzes the basic functions of a business.'</a:t>
            </a:r>
            <a:endParaRPr lang="en-US" sz="950" dirty="0"/>
          </a:p>
        </p:txBody>
      </p:sp>
      <p:sp>
        <p:nvSpPr>
          <p:cNvPr id="19" name="Shape 17"/>
          <p:cNvSpPr/>
          <p:nvPr/>
        </p:nvSpPr>
        <p:spPr>
          <a:xfrm>
            <a:off x="228600" y="3364992"/>
            <a:ext cx="4251960" cy="594360"/>
          </a:xfrm>
          <a:prstGeom prst="rect">
            <a:avLst/>
          </a:prstGeom>
          <a:solidFill>
            <a:srgbClr val="FFFFFF"/>
          </a:solidFill>
          <a:ln w="12700">
            <a:solidFill>
              <a:srgbClr val="DDEAF5"/>
            </a:solidFill>
            <a:prstDash val="solid"/>
          </a:ln>
        </p:spPr>
        <p:txBody>
          <a:bodyPr/>
          <a:lstStyle/>
          <a:p>
            <a:endParaRPr lang="tr-TR"/>
          </a:p>
        </p:txBody>
      </p:sp>
      <p:sp>
        <p:nvSpPr>
          <p:cNvPr id="20" name="Shape 18"/>
          <p:cNvSpPr/>
          <p:nvPr/>
        </p:nvSpPr>
        <p:spPr>
          <a:xfrm>
            <a:off x="292608" y="3529584"/>
            <a:ext cx="256032" cy="256032"/>
          </a:xfrm>
          <a:prstGeom prst="ellipse">
            <a:avLst/>
          </a:prstGeom>
          <a:solidFill>
            <a:srgbClr val="1E8C45"/>
          </a:solidFill>
          <a:ln w="12700">
            <a:solidFill>
              <a:srgbClr val="1E8C45"/>
            </a:solidFill>
            <a:prstDash val="solid"/>
          </a:ln>
        </p:spPr>
        <p:txBody>
          <a:bodyPr/>
          <a:lstStyle/>
          <a:p>
            <a:endParaRPr lang="tr-TR"/>
          </a:p>
        </p:txBody>
      </p:sp>
      <p:sp>
        <p:nvSpPr>
          <p:cNvPr id="21" name="Text 19"/>
          <p:cNvSpPr/>
          <p:nvPr/>
        </p:nvSpPr>
        <p:spPr>
          <a:xfrm>
            <a:off x="292608" y="3529584"/>
            <a:ext cx="256032" cy="25603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4</a:t>
            </a:r>
            <a:endParaRPr lang="en-US" sz="900" dirty="0"/>
          </a:p>
        </p:txBody>
      </p:sp>
      <p:sp>
        <p:nvSpPr>
          <p:cNvPr id="22" name="Text 20"/>
          <p:cNvSpPr/>
          <p:nvPr/>
        </p:nvSpPr>
        <p:spPr>
          <a:xfrm>
            <a:off x="640080" y="3429000"/>
            <a:ext cx="3776472" cy="4572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'Kaydet' butonuna basın — çıktı listeye eklenir</a:t>
            </a:r>
            <a:endParaRPr lang="en-US" sz="950" dirty="0"/>
          </a:p>
        </p:txBody>
      </p:sp>
      <p:sp>
        <p:nvSpPr>
          <p:cNvPr id="23" name="Shape 21"/>
          <p:cNvSpPr/>
          <p:nvPr/>
        </p:nvSpPr>
        <p:spPr>
          <a:xfrm>
            <a:off x="228600" y="4023360"/>
            <a:ext cx="4251960" cy="594360"/>
          </a:xfrm>
          <a:prstGeom prst="rect">
            <a:avLst/>
          </a:prstGeom>
          <a:solidFill>
            <a:srgbClr val="F7F9FC"/>
          </a:solidFill>
          <a:ln w="12700">
            <a:solidFill>
              <a:srgbClr val="DDEAF5"/>
            </a:solidFill>
            <a:prstDash val="solid"/>
          </a:ln>
        </p:spPr>
        <p:txBody>
          <a:bodyPr/>
          <a:lstStyle/>
          <a:p>
            <a:endParaRPr lang="tr-TR"/>
          </a:p>
        </p:txBody>
      </p:sp>
      <p:sp>
        <p:nvSpPr>
          <p:cNvPr id="24" name="Shape 22"/>
          <p:cNvSpPr/>
          <p:nvPr/>
        </p:nvSpPr>
        <p:spPr>
          <a:xfrm>
            <a:off x="292608" y="4187952"/>
            <a:ext cx="256032" cy="256032"/>
          </a:xfrm>
          <a:prstGeom prst="ellipse">
            <a:avLst/>
          </a:prstGeom>
          <a:solidFill>
            <a:srgbClr val="1E8C45"/>
          </a:solidFill>
          <a:ln w="12700">
            <a:solidFill>
              <a:srgbClr val="1E8C45"/>
            </a:solidFill>
            <a:prstDash val="solid"/>
          </a:ln>
        </p:spPr>
        <p:txBody>
          <a:bodyPr/>
          <a:lstStyle/>
          <a:p>
            <a:endParaRPr lang="tr-TR"/>
          </a:p>
        </p:txBody>
      </p:sp>
      <p:sp>
        <p:nvSpPr>
          <p:cNvPr id="25" name="Text 23"/>
          <p:cNvSpPr/>
          <p:nvPr/>
        </p:nvSpPr>
        <p:spPr>
          <a:xfrm>
            <a:off x="292608" y="4187952"/>
            <a:ext cx="256032" cy="25603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5</a:t>
            </a:r>
            <a:endParaRPr lang="en-US" sz="900" dirty="0"/>
          </a:p>
        </p:txBody>
      </p:sp>
      <p:sp>
        <p:nvSpPr>
          <p:cNvPr id="26" name="Text 24"/>
          <p:cNvSpPr/>
          <p:nvPr/>
        </p:nvSpPr>
        <p:spPr>
          <a:xfrm>
            <a:off x="640080" y="4087368"/>
            <a:ext cx="3776472" cy="4572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Aynı adımları diğer çıktılar için tekrarlayın (genellikle 5-8 çıktı olur)</a:t>
            </a:r>
            <a:endParaRPr lang="en-US" sz="950" dirty="0"/>
          </a:p>
        </p:txBody>
      </p:sp>
      <p:sp>
        <p:nvSpPr>
          <p:cNvPr id="27" name="Shape 25"/>
          <p:cNvSpPr/>
          <p:nvPr/>
        </p:nvSpPr>
        <p:spPr>
          <a:xfrm>
            <a:off x="4663440" y="1024128"/>
            <a:ext cx="4251960" cy="310896"/>
          </a:xfrm>
          <a:prstGeom prst="rect">
            <a:avLst/>
          </a:prstGeom>
          <a:solidFill>
            <a:srgbClr val="2E86AB"/>
          </a:solidFill>
          <a:ln w="12700">
            <a:solidFill>
              <a:srgbClr val="2E86AB"/>
            </a:solidFill>
            <a:prstDash val="solid"/>
          </a:ln>
        </p:spPr>
        <p:txBody>
          <a:bodyPr/>
          <a:lstStyle/>
          <a:p>
            <a:endParaRPr lang="tr-TR"/>
          </a:p>
        </p:txBody>
      </p:sp>
      <p:sp>
        <p:nvSpPr>
          <p:cNvPr id="28" name="Text 26"/>
          <p:cNvSpPr/>
          <p:nvPr/>
        </p:nvSpPr>
        <p:spPr>
          <a:xfrm>
            <a:off x="4754880" y="1024128"/>
            <a:ext cx="406908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Mevcut Çıktıları Düzenleme</a:t>
            </a:r>
            <a:endParaRPr lang="en-US" sz="1200" dirty="0"/>
          </a:p>
        </p:txBody>
      </p:sp>
      <p:sp>
        <p:nvSpPr>
          <p:cNvPr id="29" name="Shape 27"/>
          <p:cNvSpPr/>
          <p:nvPr/>
        </p:nvSpPr>
        <p:spPr>
          <a:xfrm>
            <a:off x="4663440" y="1389888"/>
            <a:ext cx="4251960" cy="804672"/>
          </a:xfrm>
          <a:prstGeom prst="rect">
            <a:avLst/>
          </a:prstGeom>
          <a:solidFill>
            <a:srgbClr val="F7F9FC"/>
          </a:solidFill>
          <a:ln w="12700">
            <a:solidFill>
              <a:srgbClr val="DDEAF5"/>
            </a:solidFill>
            <a:prstDash val="solid"/>
          </a:ln>
        </p:spPr>
        <p:txBody>
          <a:bodyPr/>
          <a:lstStyle/>
          <a:p>
            <a:endParaRPr lang="tr-TR"/>
          </a:p>
        </p:txBody>
      </p:sp>
      <p:sp>
        <p:nvSpPr>
          <p:cNvPr id="30" name="Shape 28"/>
          <p:cNvSpPr/>
          <p:nvPr/>
        </p:nvSpPr>
        <p:spPr>
          <a:xfrm>
            <a:off x="4709160" y="1508760"/>
            <a:ext cx="1005840" cy="292608"/>
          </a:xfrm>
          <a:prstGeom prst="rect">
            <a:avLst/>
          </a:prstGeom>
          <a:solidFill>
            <a:srgbClr val="607D8B"/>
          </a:solidFill>
          <a:ln w="12700">
            <a:solidFill>
              <a:srgbClr val="607D8B"/>
            </a:solidFill>
            <a:prstDash val="solid"/>
          </a:ln>
        </p:spPr>
        <p:txBody>
          <a:bodyPr/>
          <a:lstStyle/>
          <a:p>
            <a:endParaRPr lang="tr-TR"/>
          </a:p>
        </p:txBody>
      </p:sp>
      <p:sp>
        <p:nvSpPr>
          <p:cNvPr id="31" name="Text 29"/>
          <p:cNvSpPr/>
          <p:nvPr/>
        </p:nvSpPr>
        <p:spPr>
          <a:xfrm>
            <a:off x="4709160" y="1508760"/>
            <a:ext cx="1005840"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YUKARIkı TASI</a:t>
            </a:r>
            <a:endParaRPr lang="en-US" sz="750" dirty="0"/>
          </a:p>
        </p:txBody>
      </p:sp>
      <p:sp>
        <p:nvSpPr>
          <p:cNvPr id="32" name="Text 30"/>
          <p:cNvSpPr/>
          <p:nvPr/>
        </p:nvSpPr>
        <p:spPr>
          <a:xfrm>
            <a:off x="5806440" y="1463040"/>
            <a:ext cx="3035808" cy="658368"/>
          </a:xfrm>
          <a:prstGeom prst="rect">
            <a:avLst/>
          </a:prstGeom>
          <a:noFill/>
          <a:ln/>
        </p:spPr>
        <p:txBody>
          <a:bodyPr wrap="square" lIns="0" tIns="0" rIns="0" bIns="0" rtlCol="0" anchor="ctr"/>
          <a:lstStyle/>
          <a:p>
            <a:pPr marL="0" indent="0">
              <a:buNone/>
            </a:pPr>
            <a:r>
              <a:rPr lang="en-US" sz="920" dirty="0">
                <a:solidFill>
                  <a:srgbClr val="4A5568"/>
                </a:solidFill>
                <a:latin typeface="Calibri" pitchFamily="34" charset="0"/>
                <a:ea typeface="Calibri" pitchFamily="34" charset="-122"/>
                <a:cs typeface="Calibri" pitchFamily="34" charset="-120"/>
              </a:rPr>
              <a:t>Çıktıyı listede bir üst sıraya taşır. Daha önemli çıktıları üste alın — program matrisiyle eşleşme sıralamasını etkiler.</a:t>
            </a:r>
            <a:endParaRPr lang="en-US" sz="920" dirty="0"/>
          </a:p>
        </p:txBody>
      </p:sp>
      <p:sp>
        <p:nvSpPr>
          <p:cNvPr id="33" name="Shape 31"/>
          <p:cNvSpPr/>
          <p:nvPr/>
        </p:nvSpPr>
        <p:spPr>
          <a:xfrm>
            <a:off x="4663440" y="2295144"/>
            <a:ext cx="4251960" cy="804672"/>
          </a:xfrm>
          <a:prstGeom prst="rect">
            <a:avLst/>
          </a:prstGeom>
          <a:solidFill>
            <a:srgbClr val="FFFFFF"/>
          </a:solidFill>
          <a:ln w="12700">
            <a:solidFill>
              <a:srgbClr val="DDEAF5"/>
            </a:solidFill>
            <a:prstDash val="solid"/>
          </a:ln>
        </p:spPr>
        <p:txBody>
          <a:bodyPr/>
          <a:lstStyle/>
          <a:p>
            <a:endParaRPr lang="tr-TR"/>
          </a:p>
        </p:txBody>
      </p:sp>
      <p:sp>
        <p:nvSpPr>
          <p:cNvPr id="34" name="Shape 32"/>
          <p:cNvSpPr/>
          <p:nvPr/>
        </p:nvSpPr>
        <p:spPr>
          <a:xfrm>
            <a:off x="4709160" y="2414016"/>
            <a:ext cx="1005840" cy="292608"/>
          </a:xfrm>
          <a:prstGeom prst="rect">
            <a:avLst/>
          </a:prstGeom>
          <a:solidFill>
            <a:srgbClr val="607D8B"/>
          </a:solidFill>
          <a:ln w="12700">
            <a:solidFill>
              <a:srgbClr val="607D8B"/>
            </a:solidFill>
            <a:prstDash val="solid"/>
          </a:ln>
        </p:spPr>
        <p:txBody>
          <a:bodyPr/>
          <a:lstStyle/>
          <a:p>
            <a:endParaRPr lang="tr-TR"/>
          </a:p>
        </p:txBody>
      </p:sp>
      <p:sp>
        <p:nvSpPr>
          <p:cNvPr id="35" name="Text 33"/>
          <p:cNvSpPr/>
          <p:nvPr/>
        </p:nvSpPr>
        <p:spPr>
          <a:xfrm>
            <a:off x="4709160" y="2414016"/>
            <a:ext cx="1005840"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AŞAĞI TASI</a:t>
            </a:r>
            <a:endParaRPr lang="en-US" sz="750" dirty="0"/>
          </a:p>
        </p:txBody>
      </p:sp>
      <p:sp>
        <p:nvSpPr>
          <p:cNvPr id="36" name="Text 34"/>
          <p:cNvSpPr/>
          <p:nvPr/>
        </p:nvSpPr>
        <p:spPr>
          <a:xfrm>
            <a:off x="5806440" y="2368296"/>
            <a:ext cx="3035808" cy="658368"/>
          </a:xfrm>
          <a:prstGeom prst="rect">
            <a:avLst/>
          </a:prstGeom>
          <a:noFill/>
          <a:ln/>
        </p:spPr>
        <p:txBody>
          <a:bodyPr wrap="square" lIns="0" tIns="0" rIns="0" bIns="0" rtlCol="0" anchor="ctr"/>
          <a:lstStyle/>
          <a:p>
            <a:pPr marL="0" indent="0">
              <a:buNone/>
            </a:pPr>
            <a:r>
              <a:rPr lang="en-US" sz="920" dirty="0">
                <a:solidFill>
                  <a:srgbClr val="4A5568"/>
                </a:solidFill>
                <a:latin typeface="Calibri" pitchFamily="34" charset="0"/>
                <a:ea typeface="Calibri" pitchFamily="34" charset="-122"/>
                <a:cs typeface="Calibri" pitchFamily="34" charset="-120"/>
              </a:rPr>
              <a:t>Çıktıyı listede bir alt sıraya taşır. Çıktıların mantıksal sırasını (basitten karmaşığa) bu butonla düzenleyin.</a:t>
            </a:r>
            <a:endParaRPr lang="en-US" sz="920" dirty="0"/>
          </a:p>
        </p:txBody>
      </p:sp>
      <p:sp>
        <p:nvSpPr>
          <p:cNvPr id="37" name="Shape 35"/>
          <p:cNvSpPr/>
          <p:nvPr/>
        </p:nvSpPr>
        <p:spPr>
          <a:xfrm>
            <a:off x="4663440" y="3200400"/>
            <a:ext cx="4251960" cy="804672"/>
          </a:xfrm>
          <a:prstGeom prst="rect">
            <a:avLst/>
          </a:prstGeom>
          <a:solidFill>
            <a:srgbClr val="F7F9FC"/>
          </a:solidFill>
          <a:ln w="12700">
            <a:solidFill>
              <a:srgbClr val="DDEAF5"/>
            </a:solidFill>
            <a:prstDash val="solid"/>
          </a:ln>
        </p:spPr>
        <p:txBody>
          <a:bodyPr/>
          <a:lstStyle/>
          <a:p>
            <a:endParaRPr lang="tr-TR"/>
          </a:p>
        </p:txBody>
      </p:sp>
      <p:sp>
        <p:nvSpPr>
          <p:cNvPr id="38" name="Shape 36"/>
          <p:cNvSpPr/>
          <p:nvPr/>
        </p:nvSpPr>
        <p:spPr>
          <a:xfrm>
            <a:off x="4709160" y="3319272"/>
            <a:ext cx="1005840" cy="292608"/>
          </a:xfrm>
          <a:prstGeom prst="rect">
            <a:avLst/>
          </a:prstGeom>
          <a:solidFill>
            <a:srgbClr val="2E86AB"/>
          </a:solidFill>
          <a:ln w="12700">
            <a:solidFill>
              <a:srgbClr val="2E86AB"/>
            </a:solidFill>
            <a:prstDash val="solid"/>
          </a:ln>
        </p:spPr>
        <p:txBody>
          <a:bodyPr/>
          <a:lstStyle/>
          <a:p>
            <a:endParaRPr lang="tr-TR"/>
          </a:p>
        </p:txBody>
      </p:sp>
      <p:sp>
        <p:nvSpPr>
          <p:cNvPr id="39" name="Text 37"/>
          <p:cNvSpPr/>
          <p:nvPr/>
        </p:nvSpPr>
        <p:spPr>
          <a:xfrm>
            <a:off x="4709160" y="3319272"/>
            <a:ext cx="1005840"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DÜZENLE</a:t>
            </a:r>
            <a:endParaRPr lang="en-US" sz="750" dirty="0"/>
          </a:p>
        </p:txBody>
      </p:sp>
      <p:sp>
        <p:nvSpPr>
          <p:cNvPr id="40" name="Text 38"/>
          <p:cNvSpPr/>
          <p:nvPr/>
        </p:nvSpPr>
        <p:spPr>
          <a:xfrm>
            <a:off x="5806440" y="3273552"/>
            <a:ext cx="3035808" cy="658368"/>
          </a:xfrm>
          <a:prstGeom prst="rect">
            <a:avLst/>
          </a:prstGeom>
          <a:noFill/>
          <a:ln/>
        </p:spPr>
        <p:txBody>
          <a:bodyPr wrap="square" lIns="0" tIns="0" rIns="0" bIns="0" rtlCol="0" anchor="ctr"/>
          <a:lstStyle/>
          <a:p>
            <a:pPr marL="0" indent="0">
              <a:buNone/>
            </a:pPr>
            <a:r>
              <a:rPr lang="en-US" sz="920" dirty="0">
                <a:solidFill>
                  <a:srgbClr val="4A5568"/>
                </a:solidFill>
                <a:latin typeface="Calibri" pitchFamily="34" charset="0"/>
                <a:ea typeface="Calibri" pitchFamily="34" charset="-122"/>
                <a:cs typeface="Calibri" pitchFamily="34" charset="-120"/>
              </a:rPr>
              <a:t>Var olan bir çıktının metnini değiştirmenizi sağlar. Hem Türkçe hem İngilizce kutular açılır, düzeltip kaydedin.</a:t>
            </a:r>
            <a:endParaRPr lang="en-US" sz="920" dirty="0"/>
          </a:p>
        </p:txBody>
      </p:sp>
      <p:sp>
        <p:nvSpPr>
          <p:cNvPr id="41" name="Shape 39"/>
          <p:cNvSpPr/>
          <p:nvPr/>
        </p:nvSpPr>
        <p:spPr>
          <a:xfrm>
            <a:off x="4663440" y="4105656"/>
            <a:ext cx="4251960" cy="804672"/>
          </a:xfrm>
          <a:prstGeom prst="rect">
            <a:avLst/>
          </a:prstGeom>
          <a:solidFill>
            <a:srgbClr val="FFFFFF"/>
          </a:solidFill>
          <a:ln w="12700">
            <a:solidFill>
              <a:srgbClr val="DDEAF5"/>
            </a:solidFill>
            <a:prstDash val="solid"/>
          </a:ln>
        </p:spPr>
        <p:txBody>
          <a:bodyPr/>
          <a:lstStyle/>
          <a:p>
            <a:endParaRPr lang="tr-TR"/>
          </a:p>
        </p:txBody>
      </p:sp>
      <p:sp>
        <p:nvSpPr>
          <p:cNvPr id="42" name="Shape 40"/>
          <p:cNvSpPr/>
          <p:nvPr/>
        </p:nvSpPr>
        <p:spPr>
          <a:xfrm>
            <a:off x="4709160" y="4224528"/>
            <a:ext cx="1005840" cy="292608"/>
          </a:xfrm>
          <a:prstGeom prst="rect">
            <a:avLst/>
          </a:prstGeom>
          <a:solidFill>
            <a:srgbClr val="E84855"/>
          </a:solidFill>
          <a:ln w="12700">
            <a:solidFill>
              <a:srgbClr val="E84855"/>
            </a:solidFill>
            <a:prstDash val="solid"/>
          </a:ln>
        </p:spPr>
        <p:txBody>
          <a:bodyPr/>
          <a:lstStyle/>
          <a:p>
            <a:endParaRPr lang="tr-TR"/>
          </a:p>
        </p:txBody>
      </p:sp>
      <p:sp>
        <p:nvSpPr>
          <p:cNvPr id="43" name="Text 41"/>
          <p:cNvSpPr/>
          <p:nvPr/>
        </p:nvSpPr>
        <p:spPr>
          <a:xfrm>
            <a:off x="4709160" y="4224528"/>
            <a:ext cx="1005840"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SİL</a:t>
            </a:r>
            <a:endParaRPr lang="en-US" sz="750" dirty="0"/>
          </a:p>
        </p:txBody>
      </p:sp>
      <p:sp>
        <p:nvSpPr>
          <p:cNvPr id="44" name="Text 42"/>
          <p:cNvSpPr/>
          <p:nvPr/>
        </p:nvSpPr>
        <p:spPr>
          <a:xfrm>
            <a:off x="5806440" y="4178808"/>
            <a:ext cx="3035808" cy="658368"/>
          </a:xfrm>
          <a:prstGeom prst="rect">
            <a:avLst/>
          </a:prstGeom>
          <a:noFill/>
          <a:ln/>
        </p:spPr>
        <p:txBody>
          <a:bodyPr wrap="square" lIns="0" tIns="0" rIns="0" bIns="0" rtlCol="0" anchor="ctr"/>
          <a:lstStyle/>
          <a:p>
            <a:pPr marL="0" indent="0">
              <a:buNone/>
            </a:pPr>
            <a:r>
              <a:rPr lang="en-US" sz="920" dirty="0">
                <a:solidFill>
                  <a:srgbClr val="4A5568"/>
                </a:solidFill>
                <a:latin typeface="Calibri" pitchFamily="34" charset="0"/>
                <a:ea typeface="Calibri" pitchFamily="34" charset="-122"/>
                <a:cs typeface="Calibri" pitchFamily="34" charset="-120"/>
              </a:rPr>
              <a:t>Çıktıyı listeden siler. DİKKAT: Silinen çıktı program matrisindeki ilişkileri de siler. Silmeden önce düşünün!</a:t>
            </a:r>
            <a:endParaRPr lang="en-US" sz="920" dirty="0"/>
          </a:p>
        </p:txBody>
      </p:sp>
      <p:sp>
        <p:nvSpPr>
          <p:cNvPr id="45" name="Shape 43"/>
          <p:cNvSpPr/>
          <p:nvPr/>
        </p:nvSpPr>
        <p:spPr>
          <a:xfrm>
            <a:off x="228600" y="4818888"/>
            <a:ext cx="8686800" cy="237744"/>
          </a:xfrm>
          <a:prstGeom prst="rect">
            <a:avLst/>
          </a:prstGeom>
          <a:solidFill>
            <a:srgbClr val="FFF8E1"/>
          </a:solidFill>
          <a:ln w="12700">
            <a:solidFill>
              <a:srgbClr val="E67E22"/>
            </a:solidFill>
            <a:prstDash val="solid"/>
          </a:ln>
        </p:spPr>
        <p:txBody>
          <a:bodyPr/>
          <a:lstStyle/>
          <a:p>
            <a:endParaRPr lang="tr-TR"/>
          </a:p>
        </p:txBody>
      </p:sp>
      <p:sp>
        <p:nvSpPr>
          <p:cNvPr id="46" name="Text 44"/>
          <p:cNvSpPr/>
          <p:nvPr/>
        </p:nvSpPr>
        <p:spPr>
          <a:xfrm>
            <a:off x="320040" y="4818888"/>
            <a:ext cx="8503920" cy="237744"/>
          </a:xfrm>
          <a:prstGeom prst="rect">
            <a:avLst/>
          </a:prstGeom>
          <a:noFill/>
          <a:ln/>
        </p:spPr>
        <p:txBody>
          <a:bodyPr wrap="square" lIns="0" tIns="0" rIns="0" bIns="0" rtlCol="0" anchor="ctr"/>
          <a:lstStyle/>
          <a:p>
            <a:pPr marL="0" indent="0">
              <a:buNone/>
            </a:pPr>
            <a:r>
              <a:rPr lang="en-US" sz="900" dirty="0">
                <a:solidFill>
                  <a:srgbClr val="5C4000"/>
                </a:solidFill>
                <a:latin typeface="Calibri" pitchFamily="34" charset="0"/>
                <a:ea typeface="Calibri" pitchFamily="34" charset="-122"/>
                <a:cs typeface="Calibri" pitchFamily="34" charset="-120"/>
              </a:rPr>
              <a:t>💡  Her çıktı için ayrı ayrı kaydet işlemi yapmanız gerekmez — bazı sistemlerde toplu kayıt vardır. 'SİL' butonuna basmadan önce iki kez düşünün!</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Kaç Çıktı Olmalı? + Sık Hatalar + Kontrol Listesi</a:t>
            </a:r>
            <a:endParaRPr lang="en-US" sz="22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Doğru sayı, yaygın hatalar ve son kontrol</a:t>
            </a:r>
            <a:endParaRPr lang="en-US" sz="1200" dirty="0"/>
          </a:p>
        </p:txBody>
      </p:sp>
      <p:sp>
        <p:nvSpPr>
          <p:cNvPr id="5" name="Shape 3"/>
          <p:cNvSpPr/>
          <p:nvPr/>
        </p:nvSpPr>
        <p:spPr>
          <a:xfrm>
            <a:off x="228600" y="1024128"/>
            <a:ext cx="2743200" cy="2377440"/>
          </a:xfrm>
          <a:prstGeom prst="rect">
            <a:avLst/>
          </a:prstGeom>
          <a:solidFill>
            <a:srgbClr val="EBF5FF"/>
          </a:solidFill>
          <a:ln w="12700">
            <a:solidFill>
              <a:srgbClr val="2E86AB"/>
            </a:solidFill>
            <a:prstDash val="solid"/>
          </a:ln>
        </p:spPr>
        <p:txBody>
          <a:bodyPr/>
          <a:lstStyle/>
          <a:p>
            <a:endParaRPr lang="tr-TR"/>
          </a:p>
        </p:txBody>
      </p:sp>
      <p:sp>
        <p:nvSpPr>
          <p:cNvPr id="6" name="Shape 4"/>
          <p:cNvSpPr/>
          <p:nvPr/>
        </p:nvSpPr>
        <p:spPr>
          <a:xfrm>
            <a:off x="228600" y="1024128"/>
            <a:ext cx="2743200" cy="329184"/>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320040" y="1024128"/>
            <a:ext cx="2560320" cy="329184"/>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Kaç Çıktı Olmalı?</a:t>
            </a:r>
            <a:endParaRPr lang="en-US" sz="1100" dirty="0"/>
          </a:p>
        </p:txBody>
      </p:sp>
      <p:sp>
        <p:nvSpPr>
          <p:cNvPr id="8" name="Text 6"/>
          <p:cNvSpPr/>
          <p:nvPr/>
        </p:nvSpPr>
        <p:spPr>
          <a:xfrm>
            <a:off x="320040" y="1408176"/>
            <a:ext cx="2560320" cy="256032"/>
          </a:xfrm>
          <a:prstGeom prst="rect">
            <a:avLst/>
          </a:prstGeom>
          <a:noFill/>
          <a:ln/>
        </p:spPr>
        <p:txBody>
          <a:bodyPr wrap="square" lIns="0" tIns="0" rIns="0" bIns="0"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Tavsiye edilen:</a:t>
            </a:r>
            <a:endParaRPr lang="en-US" sz="1000" dirty="0"/>
          </a:p>
        </p:txBody>
      </p:sp>
      <p:sp>
        <p:nvSpPr>
          <p:cNvPr id="9" name="Text 7"/>
          <p:cNvSpPr/>
          <p:nvPr/>
        </p:nvSpPr>
        <p:spPr>
          <a:xfrm>
            <a:off x="320040" y="1664208"/>
            <a:ext cx="2560320" cy="502920"/>
          </a:xfrm>
          <a:prstGeom prst="rect">
            <a:avLst/>
          </a:prstGeom>
          <a:noFill/>
          <a:ln/>
        </p:spPr>
        <p:txBody>
          <a:bodyPr wrap="square" lIns="0" tIns="0" rIns="0" bIns="0" rtlCol="0" anchor="ctr"/>
          <a:lstStyle/>
          <a:p>
            <a:pPr marL="0" indent="0">
              <a:buNone/>
            </a:pPr>
            <a:r>
              <a:rPr lang="en-US" sz="2800" b="1" dirty="0">
                <a:solidFill>
                  <a:srgbClr val="2E86AB"/>
                </a:solidFill>
                <a:latin typeface="Calibri" pitchFamily="34" charset="0"/>
                <a:ea typeface="Calibri" pitchFamily="34" charset="-122"/>
                <a:cs typeface="Calibri" pitchFamily="34" charset="-120"/>
              </a:rPr>
              <a:t>5 – 8 çıktı</a:t>
            </a:r>
            <a:endParaRPr lang="en-US" sz="2800" dirty="0"/>
          </a:p>
        </p:txBody>
      </p:sp>
      <p:sp>
        <p:nvSpPr>
          <p:cNvPr id="10" name="Text 8"/>
          <p:cNvSpPr/>
          <p:nvPr/>
        </p:nvSpPr>
        <p:spPr>
          <a:xfrm>
            <a:off x="320040" y="2176272"/>
            <a:ext cx="2560320" cy="1133856"/>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 4'ten az: Ders yetersiz görünür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10'dan fazla: Odak kaybolur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Her biri farklı Bloom seviyesinden</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olmalıdır (sadece 'tanımlar' değil!)</a:t>
            </a:r>
            <a:endParaRPr lang="en-US" sz="950" dirty="0"/>
          </a:p>
        </p:txBody>
      </p:sp>
      <p:sp>
        <p:nvSpPr>
          <p:cNvPr id="11" name="Shape 9"/>
          <p:cNvSpPr/>
          <p:nvPr/>
        </p:nvSpPr>
        <p:spPr>
          <a:xfrm>
            <a:off x="3154680" y="1024128"/>
            <a:ext cx="2834640" cy="2377440"/>
          </a:xfrm>
          <a:prstGeom prst="rect">
            <a:avLst/>
          </a:prstGeom>
          <a:solidFill>
            <a:srgbClr val="FFF5F5"/>
          </a:solidFill>
          <a:ln w="12700">
            <a:solidFill>
              <a:srgbClr val="E84855"/>
            </a:solidFill>
            <a:prstDash val="solid"/>
          </a:ln>
        </p:spPr>
        <p:txBody>
          <a:bodyPr/>
          <a:lstStyle/>
          <a:p>
            <a:endParaRPr lang="tr-TR"/>
          </a:p>
        </p:txBody>
      </p:sp>
      <p:sp>
        <p:nvSpPr>
          <p:cNvPr id="12" name="Shape 10"/>
          <p:cNvSpPr/>
          <p:nvPr/>
        </p:nvSpPr>
        <p:spPr>
          <a:xfrm>
            <a:off x="3154680" y="1024128"/>
            <a:ext cx="2834640" cy="329184"/>
          </a:xfrm>
          <a:prstGeom prst="rect">
            <a:avLst/>
          </a:prstGeom>
          <a:solidFill>
            <a:srgbClr val="E84855"/>
          </a:solidFill>
          <a:ln w="12700">
            <a:solidFill>
              <a:srgbClr val="E84855"/>
            </a:solidFill>
            <a:prstDash val="solid"/>
          </a:ln>
        </p:spPr>
        <p:txBody>
          <a:bodyPr/>
          <a:lstStyle/>
          <a:p>
            <a:endParaRPr lang="tr-TR"/>
          </a:p>
        </p:txBody>
      </p:sp>
      <p:sp>
        <p:nvSpPr>
          <p:cNvPr id="13" name="Text 11"/>
          <p:cNvSpPr/>
          <p:nvPr/>
        </p:nvSpPr>
        <p:spPr>
          <a:xfrm>
            <a:off x="3246120" y="1024128"/>
            <a:ext cx="2651760" cy="329184"/>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Sık Yapılan Hatalar</a:t>
            </a:r>
            <a:endParaRPr lang="en-US" sz="1100" dirty="0"/>
          </a:p>
        </p:txBody>
      </p:sp>
      <p:sp>
        <p:nvSpPr>
          <p:cNvPr id="14" name="Shape 12"/>
          <p:cNvSpPr/>
          <p:nvPr/>
        </p:nvSpPr>
        <p:spPr>
          <a:xfrm>
            <a:off x="3218688" y="1417320"/>
            <a:ext cx="2706624" cy="338328"/>
          </a:xfrm>
          <a:prstGeom prst="rect">
            <a:avLst/>
          </a:prstGeom>
          <a:solidFill>
            <a:srgbClr val="FFF0F0"/>
          </a:solidFill>
          <a:ln w="12700">
            <a:solidFill>
              <a:srgbClr val="FFDDDD"/>
            </a:solidFill>
            <a:prstDash val="solid"/>
          </a:ln>
        </p:spPr>
        <p:txBody>
          <a:bodyPr/>
          <a:lstStyle/>
          <a:p>
            <a:endParaRPr lang="tr-TR"/>
          </a:p>
        </p:txBody>
      </p:sp>
      <p:sp>
        <p:nvSpPr>
          <p:cNvPr id="15" name="Shape 13"/>
          <p:cNvSpPr/>
          <p:nvPr/>
        </p:nvSpPr>
        <p:spPr>
          <a:xfrm>
            <a:off x="3264408" y="1481328"/>
            <a:ext cx="182880" cy="182880"/>
          </a:xfrm>
          <a:prstGeom prst="ellipse">
            <a:avLst/>
          </a:prstGeom>
          <a:solidFill>
            <a:srgbClr val="E84855"/>
          </a:solidFill>
          <a:ln w="12700">
            <a:solidFill>
              <a:srgbClr val="E84855"/>
            </a:solidFill>
            <a:prstDash val="solid"/>
          </a:ln>
        </p:spPr>
        <p:txBody>
          <a:bodyPr/>
          <a:lstStyle/>
          <a:p>
            <a:endParaRPr lang="tr-TR"/>
          </a:p>
        </p:txBody>
      </p:sp>
      <p:sp>
        <p:nvSpPr>
          <p:cNvPr id="16" name="Text 14"/>
          <p:cNvSpPr/>
          <p:nvPr/>
        </p:nvSpPr>
        <p:spPr>
          <a:xfrm>
            <a:off x="3520440" y="1417320"/>
            <a:ext cx="2359152" cy="338328"/>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Tüm çıktılar aynı Bloom seviyesinde</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('tanımlar, tanımlar, tanımlar…')</a:t>
            </a:r>
            <a:endParaRPr lang="en-US" sz="850" dirty="0"/>
          </a:p>
        </p:txBody>
      </p:sp>
      <p:sp>
        <p:nvSpPr>
          <p:cNvPr id="17" name="Shape 15"/>
          <p:cNvSpPr/>
          <p:nvPr/>
        </p:nvSpPr>
        <p:spPr>
          <a:xfrm>
            <a:off x="3218688" y="1801368"/>
            <a:ext cx="2706624" cy="338328"/>
          </a:xfrm>
          <a:prstGeom prst="rect">
            <a:avLst/>
          </a:prstGeom>
          <a:solidFill>
            <a:srgbClr val="FFFFFF"/>
          </a:solidFill>
          <a:ln w="12700">
            <a:solidFill>
              <a:srgbClr val="FFDDDD"/>
            </a:solidFill>
            <a:prstDash val="solid"/>
          </a:ln>
        </p:spPr>
        <p:txBody>
          <a:bodyPr/>
          <a:lstStyle/>
          <a:p>
            <a:endParaRPr lang="tr-TR"/>
          </a:p>
        </p:txBody>
      </p:sp>
      <p:sp>
        <p:nvSpPr>
          <p:cNvPr id="18" name="Shape 16"/>
          <p:cNvSpPr/>
          <p:nvPr/>
        </p:nvSpPr>
        <p:spPr>
          <a:xfrm>
            <a:off x="3264408" y="1865376"/>
            <a:ext cx="182880" cy="182880"/>
          </a:xfrm>
          <a:prstGeom prst="ellipse">
            <a:avLst/>
          </a:prstGeom>
          <a:solidFill>
            <a:srgbClr val="E84855"/>
          </a:solidFill>
          <a:ln w="12700">
            <a:solidFill>
              <a:srgbClr val="E84855"/>
            </a:solidFill>
            <a:prstDash val="solid"/>
          </a:ln>
        </p:spPr>
        <p:txBody>
          <a:bodyPr/>
          <a:lstStyle/>
          <a:p>
            <a:endParaRPr lang="tr-TR"/>
          </a:p>
        </p:txBody>
      </p:sp>
      <p:sp>
        <p:nvSpPr>
          <p:cNvPr id="19" name="Text 17"/>
          <p:cNvSpPr/>
          <p:nvPr/>
        </p:nvSpPr>
        <p:spPr>
          <a:xfrm>
            <a:off x="3520440" y="1801368"/>
            <a:ext cx="2359152" cy="338328"/>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Çıktıyı konu başlığı gibi yazmak</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('Muhasebe' yerine fiil yok)</a:t>
            </a:r>
            <a:endParaRPr lang="en-US" sz="850" dirty="0"/>
          </a:p>
        </p:txBody>
      </p:sp>
      <p:sp>
        <p:nvSpPr>
          <p:cNvPr id="20" name="Shape 18"/>
          <p:cNvSpPr/>
          <p:nvPr/>
        </p:nvSpPr>
        <p:spPr>
          <a:xfrm>
            <a:off x="3218688" y="2185416"/>
            <a:ext cx="2706624" cy="338328"/>
          </a:xfrm>
          <a:prstGeom prst="rect">
            <a:avLst/>
          </a:prstGeom>
          <a:solidFill>
            <a:srgbClr val="FFF0F0"/>
          </a:solidFill>
          <a:ln w="12700">
            <a:solidFill>
              <a:srgbClr val="FFDDDD"/>
            </a:solidFill>
            <a:prstDash val="solid"/>
          </a:ln>
        </p:spPr>
        <p:txBody>
          <a:bodyPr/>
          <a:lstStyle/>
          <a:p>
            <a:endParaRPr lang="tr-TR"/>
          </a:p>
        </p:txBody>
      </p:sp>
      <p:sp>
        <p:nvSpPr>
          <p:cNvPr id="21" name="Shape 19"/>
          <p:cNvSpPr/>
          <p:nvPr/>
        </p:nvSpPr>
        <p:spPr>
          <a:xfrm>
            <a:off x="3264408" y="2249424"/>
            <a:ext cx="182880" cy="182880"/>
          </a:xfrm>
          <a:prstGeom prst="ellipse">
            <a:avLst/>
          </a:prstGeom>
          <a:solidFill>
            <a:srgbClr val="E84855"/>
          </a:solidFill>
          <a:ln w="12700">
            <a:solidFill>
              <a:srgbClr val="E84855"/>
            </a:solidFill>
            <a:prstDash val="solid"/>
          </a:ln>
        </p:spPr>
        <p:txBody>
          <a:bodyPr/>
          <a:lstStyle/>
          <a:p>
            <a:endParaRPr lang="tr-TR"/>
          </a:p>
        </p:txBody>
      </p:sp>
      <p:sp>
        <p:nvSpPr>
          <p:cNvPr id="22" name="Text 20"/>
          <p:cNvSpPr/>
          <p:nvPr/>
        </p:nvSpPr>
        <p:spPr>
          <a:xfrm>
            <a:off x="3520440" y="2185416"/>
            <a:ext cx="2359152" cy="338328"/>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Türkçe ile İngilizce farklı çıktı</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yazmak — paralel olmalı</a:t>
            </a:r>
            <a:endParaRPr lang="en-US" sz="850" dirty="0"/>
          </a:p>
        </p:txBody>
      </p:sp>
      <p:sp>
        <p:nvSpPr>
          <p:cNvPr id="23" name="Shape 21"/>
          <p:cNvSpPr/>
          <p:nvPr/>
        </p:nvSpPr>
        <p:spPr>
          <a:xfrm>
            <a:off x="3218688" y="2569464"/>
            <a:ext cx="2706624" cy="338328"/>
          </a:xfrm>
          <a:prstGeom prst="rect">
            <a:avLst/>
          </a:prstGeom>
          <a:solidFill>
            <a:srgbClr val="FFFFFF"/>
          </a:solidFill>
          <a:ln w="12700">
            <a:solidFill>
              <a:srgbClr val="FFDDDD"/>
            </a:solidFill>
            <a:prstDash val="solid"/>
          </a:ln>
        </p:spPr>
        <p:txBody>
          <a:bodyPr/>
          <a:lstStyle/>
          <a:p>
            <a:endParaRPr lang="tr-TR"/>
          </a:p>
        </p:txBody>
      </p:sp>
      <p:sp>
        <p:nvSpPr>
          <p:cNvPr id="24" name="Shape 22"/>
          <p:cNvSpPr/>
          <p:nvPr/>
        </p:nvSpPr>
        <p:spPr>
          <a:xfrm>
            <a:off x="3264408" y="2633472"/>
            <a:ext cx="182880" cy="182880"/>
          </a:xfrm>
          <a:prstGeom prst="ellipse">
            <a:avLst/>
          </a:prstGeom>
          <a:solidFill>
            <a:srgbClr val="E84855"/>
          </a:solidFill>
          <a:ln w="12700">
            <a:solidFill>
              <a:srgbClr val="E84855"/>
            </a:solidFill>
            <a:prstDash val="solid"/>
          </a:ln>
        </p:spPr>
        <p:txBody>
          <a:bodyPr/>
          <a:lstStyle/>
          <a:p>
            <a:endParaRPr lang="tr-TR"/>
          </a:p>
        </p:txBody>
      </p:sp>
      <p:sp>
        <p:nvSpPr>
          <p:cNvPr id="25" name="Text 23"/>
          <p:cNvSpPr/>
          <p:nvPr/>
        </p:nvSpPr>
        <p:spPr>
          <a:xfrm>
            <a:off x="3520440" y="2569464"/>
            <a:ext cx="2359152" cy="338328"/>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Hiç çıktı girmeden formu</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kaydetmeye çalışmak</a:t>
            </a:r>
            <a:endParaRPr lang="en-US" sz="850" dirty="0"/>
          </a:p>
        </p:txBody>
      </p:sp>
      <p:sp>
        <p:nvSpPr>
          <p:cNvPr id="26" name="Shape 24"/>
          <p:cNvSpPr/>
          <p:nvPr/>
        </p:nvSpPr>
        <p:spPr>
          <a:xfrm>
            <a:off x="3218688" y="2953512"/>
            <a:ext cx="2706624" cy="338328"/>
          </a:xfrm>
          <a:prstGeom prst="rect">
            <a:avLst/>
          </a:prstGeom>
          <a:solidFill>
            <a:srgbClr val="FFF0F0"/>
          </a:solidFill>
          <a:ln w="12700">
            <a:solidFill>
              <a:srgbClr val="FFDDDD"/>
            </a:solidFill>
            <a:prstDash val="solid"/>
          </a:ln>
        </p:spPr>
        <p:txBody>
          <a:bodyPr/>
          <a:lstStyle/>
          <a:p>
            <a:endParaRPr lang="tr-TR"/>
          </a:p>
        </p:txBody>
      </p:sp>
      <p:sp>
        <p:nvSpPr>
          <p:cNvPr id="27" name="Shape 25"/>
          <p:cNvSpPr/>
          <p:nvPr/>
        </p:nvSpPr>
        <p:spPr>
          <a:xfrm>
            <a:off x="3264408" y="3017520"/>
            <a:ext cx="182880" cy="182880"/>
          </a:xfrm>
          <a:prstGeom prst="ellipse">
            <a:avLst/>
          </a:prstGeom>
          <a:solidFill>
            <a:srgbClr val="E84855"/>
          </a:solidFill>
          <a:ln w="12700">
            <a:solidFill>
              <a:srgbClr val="E84855"/>
            </a:solidFill>
            <a:prstDash val="solid"/>
          </a:ln>
        </p:spPr>
        <p:txBody>
          <a:bodyPr/>
          <a:lstStyle/>
          <a:p>
            <a:endParaRPr lang="tr-TR"/>
          </a:p>
        </p:txBody>
      </p:sp>
      <p:sp>
        <p:nvSpPr>
          <p:cNvPr id="28" name="Text 26"/>
          <p:cNvSpPr/>
          <p:nvPr/>
        </p:nvSpPr>
        <p:spPr>
          <a:xfrm>
            <a:off x="3520440" y="2953512"/>
            <a:ext cx="2359152" cy="338328"/>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Program matrisiyle ilişkilendirmeden</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bırakmak (6. sekme boş kalır)</a:t>
            </a:r>
            <a:endParaRPr lang="en-US" sz="850" dirty="0"/>
          </a:p>
        </p:txBody>
      </p:sp>
      <p:sp>
        <p:nvSpPr>
          <p:cNvPr id="29" name="Shape 27"/>
          <p:cNvSpPr/>
          <p:nvPr/>
        </p:nvSpPr>
        <p:spPr>
          <a:xfrm>
            <a:off x="6172200" y="1024128"/>
            <a:ext cx="2743200" cy="2377440"/>
          </a:xfrm>
          <a:prstGeom prst="rect">
            <a:avLst/>
          </a:prstGeom>
          <a:solidFill>
            <a:srgbClr val="F0FFF4"/>
          </a:solidFill>
          <a:ln w="12700">
            <a:solidFill>
              <a:srgbClr val="1E8C45"/>
            </a:solidFill>
            <a:prstDash val="solid"/>
          </a:ln>
        </p:spPr>
        <p:txBody>
          <a:bodyPr/>
          <a:lstStyle/>
          <a:p>
            <a:endParaRPr lang="tr-TR"/>
          </a:p>
        </p:txBody>
      </p:sp>
      <p:sp>
        <p:nvSpPr>
          <p:cNvPr id="30" name="Shape 28"/>
          <p:cNvSpPr/>
          <p:nvPr/>
        </p:nvSpPr>
        <p:spPr>
          <a:xfrm>
            <a:off x="6172200" y="1024128"/>
            <a:ext cx="2743200" cy="329184"/>
          </a:xfrm>
          <a:prstGeom prst="rect">
            <a:avLst/>
          </a:prstGeom>
          <a:solidFill>
            <a:srgbClr val="1E8C45"/>
          </a:solidFill>
          <a:ln w="12700">
            <a:solidFill>
              <a:srgbClr val="1E8C45"/>
            </a:solidFill>
            <a:prstDash val="solid"/>
          </a:ln>
        </p:spPr>
        <p:txBody>
          <a:bodyPr/>
          <a:lstStyle/>
          <a:p>
            <a:endParaRPr lang="tr-TR"/>
          </a:p>
        </p:txBody>
      </p:sp>
      <p:sp>
        <p:nvSpPr>
          <p:cNvPr id="31" name="Text 29"/>
          <p:cNvSpPr/>
          <p:nvPr/>
        </p:nvSpPr>
        <p:spPr>
          <a:xfrm>
            <a:off x="6263640" y="1024128"/>
            <a:ext cx="2560320" cy="329184"/>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Son Kontrol</a:t>
            </a:r>
            <a:endParaRPr lang="en-US" sz="1100" dirty="0"/>
          </a:p>
        </p:txBody>
      </p:sp>
      <p:sp>
        <p:nvSpPr>
          <p:cNvPr id="32" name="Shape 30"/>
          <p:cNvSpPr/>
          <p:nvPr/>
        </p:nvSpPr>
        <p:spPr>
          <a:xfrm>
            <a:off x="6236208" y="1417320"/>
            <a:ext cx="2615184" cy="338328"/>
          </a:xfrm>
          <a:prstGeom prst="rect">
            <a:avLst/>
          </a:prstGeom>
          <a:solidFill>
            <a:srgbClr val="E8F5E9"/>
          </a:solidFill>
          <a:ln w="12700">
            <a:solidFill>
              <a:srgbClr val="C8E6C9"/>
            </a:solidFill>
            <a:prstDash val="solid"/>
          </a:ln>
        </p:spPr>
        <p:txBody>
          <a:bodyPr/>
          <a:lstStyle/>
          <a:p>
            <a:endParaRPr lang="tr-TR"/>
          </a:p>
        </p:txBody>
      </p:sp>
      <p:sp>
        <p:nvSpPr>
          <p:cNvPr id="33" name="Shape 31"/>
          <p:cNvSpPr/>
          <p:nvPr/>
        </p:nvSpPr>
        <p:spPr>
          <a:xfrm>
            <a:off x="6291072" y="1490472"/>
            <a:ext cx="201168" cy="201168"/>
          </a:xfrm>
          <a:prstGeom prst="rect">
            <a:avLst/>
          </a:prstGeom>
          <a:solidFill>
            <a:srgbClr val="1E8C45"/>
          </a:solidFill>
          <a:ln w="12700">
            <a:solidFill>
              <a:srgbClr val="1E8C45"/>
            </a:solidFill>
            <a:prstDash val="solid"/>
          </a:ln>
        </p:spPr>
        <p:txBody>
          <a:bodyPr/>
          <a:lstStyle/>
          <a:p>
            <a:endParaRPr lang="tr-TR"/>
          </a:p>
        </p:txBody>
      </p:sp>
      <p:sp>
        <p:nvSpPr>
          <p:cNvPr id="34" name="Text 32"/>
          <p:cNvSpPr/>
          <p:nvPr/>
        </p:nvSpPr>
        <p:spPr>
          <a:xfrm>
            <a:off x="6291072" y="1490472"/>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35" name="Text 33"/>
          <p:cNvSpPr/>
          <p:nvPr/>
        </p:nvSpPr>
        <p:spPr>
          <a:xfrm>
            <a:off x="6565392" y="1463040"/>
            <a:ext cx="2286000"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En az 5 çıktı girildi</a:t>
            </a:r>
            <a:endParaRPr lang="en-US" sz="950" dirty="0"/>
          </a:p>
        </p:txBody>
      </p:sp>
      <p:sp>
        <p:nvSpPr>
          <p:cNvPr id="36" name="Shape 34"/>
          <p:cNvSpPr/>
          <p:nvPr/>
        </p:nvSpPr>
        <p:spPr>
          <a:xfrm>
            <a:off x="6236208" y="1801368"/>
            <a:ext cx="2615184" cy="338328"/>
          </a:xfrm>
          <a:prstGeom prst="rect">
            <a:avLst/>
          </a:prstGeom>
          <a:solidFill>
            <a:srgbClr val="FFFFFF"/>
          </a:solidFill>
          <a:ln w="12700">
            <a:solidFill>
              <a:srgbClr val="C8E6C9"/>
            </a:solidFill>
            <a:prstDash val="solid"/>
          </a:ln>
        </p:spPr>
        <p:txBody>
          <a:bodyPr/>
          <a:lstStyle/>
          <a:p>
            <a:endParaRPr lang="tr-TR"/>
          </a:p>
        </p:txBody>
      </p:sp>
      <p:sp>
        <p:nvSpPr>
          <p:cNvPr id="37" name="Shape 35"/>
          <p:cNvSpPr/>
          <p:nvPr/>
        </p:nvSpPr>
        <p:spPr>
          <a:xfrm>
            <a:off x="6291072" y="1874520"/>
            <a:ext cx="201168" cy="201168"/>
          </a:xfrm>
          <a:prstGeom prst="rect">
            <a:avLst/>
          </a:prstGeom>
          <a:solidFill>
            <a:srgbClr val="1E8C45"/>
          </a:solidFill>
          <a:ln w="12700">
            <a:solidFill>
              <a:srgbClr val="1E8C45"/>
            </a:solidFill>
            <a:prstDash val="solid"/>
          </a:ln>
        </p:spPr>
        <p:txBody>
          <a:bodyPr/>
          <a:lstStyle/>
          <a:p>
            <a:endParaRPr lang="tr-TR"/>
          </a:p>
        </p:txBody>
      </p:sp>
      <p:sp>
        <p:nvSpPr>
          <p:cNvPr id="38" name="Text 36"/>
          <p:cNvSpPr/>
          <p:nvPr/>
        </p:nvSpPr>
        <p:spPr>
          <a:xfrm>
            <a:off x="6291072" y="1874520"/>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39" name="Text 37"/>
          <p:cNvSpPr/>
          <p:nvPr/>
        </p:nvSpPr>
        <p:spPr>
          <a:xfrm>
            <a:off x="6565392" y="1847088"/>
            <a:ext cx="2286000"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Her biri fiille bitiyor</a:t>
            </a:r>
            <a:endParaRPr lang="en-US" sz="950" dirty="0"/>
          </a:p>
        </p:txBody>
      </p:sp>
      <p:sp>
        <p:nvSpPr>
          <p:cNvPr id="40" name="Shape 38"/>
          <p:cNvSpPr/>
          <p:nvPr/>
        </p:nvSpPr>
        <p:spPr>
          <a:xfrm>
            <a:off x="6236208" y="2185416"/>
            <a:ext cx="2615184" cy="338328"/>
          </a:xfrm>
          <a:prstGeom prst="rect">
            <a:avLst/>
          </a:prstGeom>
          <a:solidFill>
            <a:srgbClr val="E8F5E9"/>
          </a:solidFill>
          <a:ln w="12700">
            <a:solidFill>
              <a:srgbClr val="C8E6C9"/>
            </a:solidFill>
            <a:prstDash val="solid"/>
          </a:ln>
        </p:spPr>
        <p:txBody>
          <a:bodyPr/>
          <a:lstStyle/>
          <a:p>
            <a:endParaRPr lang="tr-TR"/>
          </a:p>
        </p:txBody>
      </p:sp>
      <p:sp>
        <p:nvSpPr>
          <p:cNvPr id="41" name="Shape 39"/>
          <p:cNvSpPr/>
          <p:nvPr/>
        </p:nvSpPr>
        <p:spPr>
          <a:xfrm>
            <a:off x="6291072" y="2258568"/>
            <a:ext cx="201168" cy="201168"/>
          </a:xfrm>
          <a:prstGeom prst="rect">
            <a:avLst/>
          </a:prstGeom>
          <a:solidFill>
            <a:srgbClr val="1E8C45"/>
          </a:solidFill>
          <a:ln w="12700">
            <a:solidFill>
              <a:srgbClr val="1E8C45"/>
            </a:solidFill>
            <a:prstDash val="solid"/>
          </a:ln>
        </p:spPr>
        <p:txBody>
          <a:bodyPr/>
          <a:lstStyle/>
          <a:p>
            <a:endParaRPr lang="tr-TR"/>
          </a:p>
        </p:txBody>
      </p:sp>
      <p:sp>
        <p:nvSpPr>
          <p:cNvPr id="42" name="Text 40"/>
          <p:cNvSpPr/>
          <p:nvPr/>
        </p:nvSpPr>
        <p:spPr>
          <a:xfrm>
            <a:off x="6291072" y="2258568"/>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43" name="Text 41"/>
          <p:cNvSpPr/>
          <p:nvPr/>
        </p:nvSpPr>
        <p:spPr>
          <a:xfrm>
            <a:off x="6565392" y="2231136"/>
            <a:ext cx="2286000"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Fiiller ölçülebilir ('bilir' yok)</a:t>
            </a:r>
            <a:endParaRPr lang="en-US" sz="950" dirty="0"/>
          </a:p>
        </p:txBody>
      </p:sp>
      <p:sp>
        <p:nvSpPr>
          <p:cNvPr id="44" name="Shape 42"/>
          <p:cNvSpPr/>
          <p:nvPr/>
        </p:nvSpPr>
        <p:spPr>
          <a:xfrm>
            <a:off x="6236208" y="2569464"/>
            <a:ext cx="2615184" cy="338328"/>
          </a:xfrm>
          <a:prstGeom prst="rect">
            <a:avLst/>
          </a:prstGeom>
          <a:solidFill>
            <a:srgbClr val="FFFFFF"/>
          </a:solidFill>
          <a:ln w="12700">
            <a:solidFill>
              <a:srgbClr val="C8E6C9"/>
            </a:solidFill>
            <a:prstDash val="solid"/>
          </a:ln>
        </p:spPr>
        <p:txBody>
          <a:bodyPr/>
          <a:lstStyle/>
          <a:p>
            <a:endParaRPr lang="tr-TR"/>
          </a:p>
        </p:txBody>
      </p:sp>
      <p:sp>
        <p:nvSpPr>
          <p:cNvPr id="45" name="Shape 43"/>
          <p:cNvSpPr/>
          <p:nvPr/>
        </p:nvSpPr>
        <p:spPr>
          <a:xfrm>
            <a:off x="6291072" y="2642616"/>
            <a:ext cx="201168" cy="201168"/>
          </a:xfrm>
          <a:prstGeom prst="rect">
            <a:avLst/>
          </a:prstGeom>
          <a:solidFill>
            <a:srgbClr val="1E8C45"/>
          </a:solidFill>
          <a:ln w="12700">
            <a:solidFill>
              <a:srgbClr val="1E8C45"/>
            </a:solidFill>
            <a:prstDash val="solid"/>
          </a:ln>
        </p:spPr>
        <p:txBody>
          <a:bodyPr/>
          <a:lstStyle/>
          <a:p>
            <a:endParaRPr lang="tr-TR"/>
          </a:p>
        </p:txBody>
      </p:sp>
      <p:sp>
        <p:nvSpPr>
          <p:cNvPr id="46" name="Text 44"/>
          <p:cNvSpPr/>
          <p:nvPr/>
        </p:nvSpPr>
        <p:spPr>
          <a:xfrm>
            <a:off x="6291072" y="2642616"/>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47" name="Text 45"/>
          <p:cNvSpPr/>
          <p:nvPr/>
        </p:nvSpPr>
        <p:spPr>
          <a:xfrm>
            <a:off x="6565392" y="2615184"/>
            <a:ext cx="2286000"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TR ve EN paralel yazıldı</a:t>
            </a:r>
            <a:endParaRPr lang="en-US" sz="950" dirty="0"/>
          </a:p>
        </p:txBody>
      </p:sp>
      <p:sp>
        <p:nvSpPr>
          <p:cNvPr id="48" name="Shape 46"/>
          <p:cNvSpPr/>
          <p:nvPr/>
        </p:nvSpPr>
        <p:spPr>
          <a:xfrm>
            <a:off x="6236208" y="2953512"/>
            <a:ext cx="2615184" cy="338328"/>
          </a:xfrm>
          <a:prstGeom prst="rect">
            <a:avLst/>
          </a:prstGeom>
          <a:solidFill>
            <a:srgbClr val="E8F5E9"/>
          </a:solidFill>
          <a:ln w="12700">
            <a:solidFill>
              <a:srgbClr val="C8E6C9"/>
            </a:solidFill>
            <a:prstDash val="solid"/>
          </a:ln>
        </p:spPr>
        <p:txBody>
          <a:bodyPr/>
          <a:lstStyle/>
          <a:p>
            <a:endParaRPr lang="tr-TR"/>
          </a:p>
        </p:txBody>
      </p:sp>
      <p:sp>
        <p:nvSpPr>
          <p:cNvPr id="49" name="Shape 47"/>
          <p:cNvSpPr/>
          <p:nvPr/>
        </p:nvSpPr>
        <p:spPr>
          <a:xfrm>
            <a:off x="6291072" y="3026664"/>
            <a:ext cx="201168" cy="201168"/>
          </a:xfrm>
          <a:prstGeom prst="rect">
            <a:avLst/>
          </a:prstGeom>
          <a:solidFill>
            <a:srgbClr val="1E8C45"/>
          </a:solidFill>
          <a:ln w="12700">
            <a:solidFill>
              <a:srgbClr val="1E8C45"/>
            </a:solidFill>
            <a:prstDash val="solid"/>
          </a:ln>
        </p:spPr>
        <p:txBody>
          <a:bodyPr/>
          <a:lstStyle/>
          <a:p>
            <a:endParaRPr lang="tr-TR"/>
          </a:p>
        </p:txBody>
      </p:sp>
      <p:sp>
        <p:nvSpPr>
          <p:cNvPr id="50" name="Text 48"/>
          <p:cNvSpPr/>
          <p:nvPr/>
        </p:nvSpPr>
        <p:spPr>
          <a:xfrm>
            <a:off x="6291072" y="3026664"/>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1" name="Text 49"/>
          <p:cNvSpPr/>
          <p:nvPr/>
        </p:nvSpPr>
        <p:spPr>
          <a:xfrm>
            <a:off x="6565392" y="2999232"/>
            <a:ext cx="2286000"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Farklı Bloom seviyeleri var</a:t>
            </a:r>
            <a:endParaRPr lang="en-US" sz="950" dirty="0"/>
          </a:p>
        </p:txBody>
      </p:sp>
      <p:sp>
        <p:nvSpPr>
          <p:cNvPr id="52" name="Shape 50"/>
          <p:cNvSpPr/>
          <p:nvPr/>
        </p:nvSpPr>
        <p:spPr>
          <a:xfrm>
            <a:off x="6236208" y="3337560"/>
            <a:ext cx="2615184" cy="338328"/>
          </a:xfrm>
          <a:prstGeom prst="rect">
            <a:avLst/>
          </a:prstGeom>
          <a:solidFill>
            <a:srgbClr val="FFFFFF"/>
          </a:solidFill>
          <a:ln w="12700">
            <a:solidFill>
              <a:srgbClr val="C8E6C9"/>
            </a:solidFill>
            <a:prstDash val="solid"/>
          </a:ln>
        </p:spPr>
        <p:txBody>
          <a:bodyPr/>
          <a:lstStyle/>
          <a:p>
            <a:endParaRPr lang="tr-TR"/>
          </a:p>
        </p:txBody>
      </p:sp>
      <p:sp>
        <p:nvSpPr>
          <p:cNvPr id="53" name="Shape 51"/>
          <p:cNvSpPr/>
          <p:nvPr/>
        </p:nvSpPr>
        <p:spPr>
          <a:xfrm>
            <a:off x="6291072" y="3410712"/>
            <a:ext cx="201168" cy="201168"/>
          </a:xfrm>
          <a:prstGeom prst="rect">
            <a:avLst/>
          </a:prstGeom>
          <a:solidFill>
            <a:srgbClr val="1E8C45"/>
          </a:solidFill>
          <a:ln w="12700">
            <a:solidFill>
              <a:srgbClr val="1E8C45"/>
            </a:solidFill>
            <a:prstDash val="solid"/>
          </a:ln>
        </p:spPr>
        <p:txBody>
          <a:bodyPr/>
          <a:lstStyle/>
          <a:p>
            <a:endParaRPr lang="tr-TR"/>
          </a:p>
        </p:txBody>
      </p:sp>
      <p:sp>
        <p:nvSpPr>
          <p:cNvPr id="54" name="Text 52"/>
          <p:cNvSpPr/>
          <p:nvPr/>
        </p:nvSpPr>
        <p:spPr>
          <a:xfrm>
            <a:off x="6291072" y="3410712"/>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5" name="Text 53"/>
          <p:cNvSpPr/>
          <p:nvPr/>
        </p:nvSpPr>
        <p:spPr>
          <a:xfrm>
            <a:off x="6565392" y="3383280"/>
            <a:ext cx="2286000" cy="256032"/>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Sıralama mantıklı (basit→zor)</a:t>
            </a:r>
            <a:endParaRPr lang="en-US" sz="950" dirty="0"/>
          </a:p>
        </p:txBody>
      </p:sp>
      <p:sp>
        <p:nvSpPr>
          <p:cNvPr id="56" name="Shape 54"/>
          <p:cNvSpPr/>
          <p:nvPr/>
        </p:nvSpPr>
        <p:spPr>
          <a:xfrm>
            <a:off x="228600" y="3547872"/>
            <a:ext cx="8686800" cy="1143000"/>
          </a:xfrm>
          <a:prstGeom prst="rect">
            <a:avLst/>
          </a:prstGeom>
          <a:solidFill>
            <a:srgbClr val="FFFDE7"/>
          </a:solidFill>
          <a:ln w="12700">
            <a:solidFill>
              <a:srgbClr val="E67E22"/>
            </a:solidFill>
            <a:prstDash val="solid"/>
          </a:ln>
        </p:spPr>
        <p:txBody>
          <a:bodyPr/>
          <a:lstStyle/>
          <a:p>
            <a:endParaRPr lang="tr-TR"/>
          </a:p>
        </p:txBody>
      </p:sp>
      <p:sp>
        <p:nvSpPr>
          <p:cNvPr id="57" name="Shape 55"/>
          <p:cNvSpPr/>
          <p:nvPr/>
        </p:nvSpPr>
        <p:spPr>
          <a:xfrm>
            <a:off x="228600" y="3547872"/>
            <a:ext cx="8686800" cy="274320"/>
          </a:xfrm>
          <a:prstGeom prst="rect">
            <a:avLst/>
          </a:prstGeom>
          <a:solidFill>
            <a:srgbClr val="E67E22"/>
          </a:solidFill>
          <a:ln w="12700">
            <a:solidFill>
              <a:srgbClr val="E67E22"/>
            </a:solidFill>
            <a:prstDash val="solid"/>
          </a:ln>
        </p:spPr>
        <p:txBody>
          <a:bodyPr/>
          <a:lstStyle/>
          <a:p>
            <a:endParaRPr lang="tr-TR"/>
          </a:p>
        </p:txBody>
      </p:sp>
      <p:sp>
        <p:nvSpPr>
          <p:cNvPr id="58" name="Text 56"/>
          <p:cNvSpPr/>
          <p:nvPr/>
        </p:nvSpPr>
        <p:spPr>
          <a:xfrm>
            <a:off x="320040" y="3547872"/>
            <a:ext cx="8503920" cy="274320"/>
          </a:xfrm>
          <a:prstGeom prst="rect">
            <a:avLst/>
          </a:prstGeom>
          <a:noFill/>
          <a:ln/>
        </p:spPr>
        <p:txBody>
          <a:bodyPr wrap="square" lIns="0" tIns="0" rIns="0" bIns="0" rtlCol="0" anchor="ctr"/>
          <a:lstStyle/>
          <a:p>
            <a:pPr marL="0" indent="0">
              <a:buNone/>
            </a:pPr>
            <a:r>
              <a:rPr lang="en-US" sz="950" b="1" dirty="0">
                <a:solidFill>
                  <a:srgbClr val="FFFFFF"/>
                </a:solidFill>
                <a:latin typeface="Calibri" pitchFamily="34" charset="0"/>
                <a:ea typeface="Calibri" pitchFamily="34" charset="-122"/>
                <a:cs typeface="Calibri" pitchFamily="34" charset="-120"/>
              </a:rPr>
              <a:t>📝  Gerçek Bir Dersten TR–EN Paralel Çıktı Örneği (240403102 – İşletme Bilimine Giriş)</a:t>
            </a:r>
            <a:endParaRPr lang="en-US" sz="950" dirty="0"/>
          </a:p>
        </p:txBody>
      </p:sp>
      <p:sp>
        <p:nvSpPr>
          <p:cNvPr id="59" name="Shape 57"/>
          <p:cNvSpPr/>
          <p:nvPr/>
        </p:nvSpPr>
        <p:spPr>
          <a:xfrm>
            <a:off x="292608" y="3895344"/>
            <a:ext cx="182880" cy="182880"/>
          </a:xfrm>
          <a:prstGeom prst="ellipse">
            <a:avLst/>
          </a:prstGeom>
          <a:solidFill>
            <a:srgbClr val="E67E22"/>
          </a:solidFill>
          <a:ln w="12700">
            <a:solidFill>
              <a:srgbClr val="E67E22"/>
            </a:solidFill>
            <a:prstDash val="solid"/>
          </a:ln>
        </p:spPr>
        <p:txBody>
          <a:bodyPr/>
          <a:lstStyle/>
          <a:p>
            <a:endParaRPr lang="tr-TR"/>
          </a:p>
        </p:txBody>
      </p:sp>
      <p:sp>
        <p:nvSpPr>
          <p:cNvPr id="60" name="Text 58"/>
          <p:cNvSpPr/>
          <p:nvPr/>
        </p:nvSpPr>
        <p:spPr>
          <a:xfrm>
            <a:off x="292608" y="3895344"/>
            <a:ext cx="182880" cy="18288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1</a:t>
            </a:r>
            <a:endParaRPr lang="en-US" sz="700" dirty="0"/>
          </a:p>
        </p:txBody>
      </p:sp>
      <p:sp>
        <p:nvSpPr>
          <p:cNvPr id="61" name="Text 59"/>
          <p:cNvSpPr/>
          <p:nvPr/>
        </p:nvSpPr>
        <p:spPr>
          <a:xfrm>
            <a:off x="548640" y="3858768"/>
            <a:ext cx="4023360" cy="256032"/>
          </a:xfrm>
          <a:prstGeom prst="rect">
            <a:avLst/>
          </a:prstGeom>
          <a:noFill/>
          <a:ln/>
        </p:spPr>
        <p:txBody>
          <a:bodyPr wrap="square" lIns="0" tIns="0" rIns="0" bIns="0" rtlCol="0" anchor="ctr"/>
          <a:lstStyle/>
          <a:p>
            <a:pPr marL="0" indent="0">
              <a:buNone/>
            </a:pPr>
            <a:r>
              <a:rPr lang="en-US" sz="900" dirty="0">
                <a:solidFill>
                  <a:srgbClr val="444400"/>
                </a:solidFill>
                <a:latin typeface="Calibri" pitchFamily="34" charset="0"/>
                <a:ea typeface="Calibri" pitchFamily="34" charset="-122"/>
                <a:cs typeface="Calibri" pitchFamily="34" charset="-120"/>
              </a:rPr>
              <a:t>İşletmecilikle ilgili temel kavramları açıklar.</a:t>
            </a:r>
            <a:endParaRPr lang="en-US" sz="900" dirty="0"/>
          </a:p>
        </p:txBody>
      </p:sp>
      <p:sp>
        <p:nvSpPr>
          <p:cNvPr id="62" name="Shape 60"/>
          <p:cNvSpPr/>
          <p:nvPr/>
        </p:nvSpPr>
        <p:spPr>
          <a:xfrm>
            <a:off x="4663440" y="3904488"/>
            <a:ext cx="18288" cy="164592"/>
          </a:xfrm>
          <a:prstGeom prst="rect">
            <a:avLst/>
          </a:prstGeom>
          <a:solidFill>
            <a:srgbClr val="CCAA00"/>
          </a:solidFill>
          <a:ln w="12700">
            <a:solidFill>
              <a:srgbClr val="CCAA00"/>
            </a:solidFill>
            <a:prstDash val="solid"/>
          </a:ln>
        </p:spPr>
        <p:txBody>
          <a:bodyPr/>
          <a:lstStyle/>
          <a:p>
            <a:endParaRPr lang="tr-TR"/>
          </a:p>
        </p:txBody>
      </p:sp>
      <p:sp>
        <p:nvSpPr>
          <p:cNvPr id="63" name="Text 61"/>
          <p:cNvSpPr/>
          <p:nvPr/>
        </p:nvSpPr>
        <p:spPr>
          <a:xfrm>
            <a:off x="4754880" y="3858768"/>
            <a:ext cx="4069080" cy="256032"/>
          </a:xfrm>
          <a:prstGeom prst="rect">
            <a:avLst/>
          </a:prstGeom>
          <a:noFill/>
          <a:ln/>
        </p:spPr>
        <p:txBody>
          <a:bodyPr wrap="square" lIns="0" tIns="0" rIns="0" bIns="0" rtlCol="0" anchor="ctr"/>
          <a:lstStyle/>
          <a:p>
            <a:pPr marL="0" indent="0">
              <a:buNone/>
            </a:pPr>
            <a:r>
              <a:rPr lang="en-US" sz="900" i="1" dirty="0">
                <a:solidFill>
                  <a:srgbClr val="444400"/>
                </a:solidFill>
                <a:latin typeface="Calibri" pitchFamily="34" charset="0"/>
                <a:ea typeface="Calibri" pitchFamily="34" charset="-122"/>
                <a:cs typeface="Calibri" pitchFamily="34" charset="-120"/>
              </a:rPr>
              <a:t>Explains the basic concepts of business administration.</a:t>
            </a:r>
            <a:endParaRPr lang="en-US" sz="900" dirty="0"/>
          </a:p>
        </p:txBody>
      </p:sp>
      <p:sp>
        <p:nvSpPr>
          <p:cNvPr id="64" name="Shape 62"/>
          <p:cNvSpPr/>
          <p:nvPr/>
        </p:nvSpPr>
        <p:spPr>
          <a:xfrm>
            <a:off x="292608" y="4169664"/>
            <a:ext cx="182880" cy="182880"/>
          </a:xfrm>
          <a:prstGeom prst="ellipse">
            <a:avLst/>
          </a:prstGeom>
          <a:solidFill>
            <a:srgbClr val="E67E22"/>
          </a:solidFill>
          <a:ln w="12700">
            <a:solidFill>
              <a:srgbClr val="E67E22"/>
            </a:solidFill>
            <a:prstDash val="solid"/>
          </a:ln>
        </p:spPr>
        <p:txBody>
          <a:bodyPr/>
          <a:lstStyle/>
          <a:p>
            <a:endParaRPr lang="tr-TR"/>
          </a:p>
        </p:txBody>
      </p:sp>
      <p:sp>
        <p:nvSpPr>
          <p:cNvPr id="65" name="Text 63"/>
          <p:cNvSpPr/>
          <p:nvPr/>
        </p:nvSpPr>
        <p:spPr>
          <a:xfrm>
            <a:off x="292608" y="4169664"/>
            <a:ext cx="182880" cy="18288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2</a:t>
            </a:r>
            <a:endParaRPr lang="en-US" sz="700" dirty="0"/>
          </a:p>
        </p:txBody>
      </p:sp>
      <p:sp>
        <p:nvSpPr>
          <p:cNvPr id="66" name="Text 64"/>
          <p:cNvSpPr/>
          <p:nvPr/>
        </p:nvSpPr>
        <p:spPr>
          <a:xfrm>
            <a:off x="548640" y="4133088"/>
            <a:ext cx="4023360" cy="256032"/>
          </a:xfrm>
          <a:prstGeom prst="rect">
            <a:avLst/>
          </a:prstGeom>
          <a:noFill/>
          <a:ln/>
        </p:spPr>
        <p:txBody>
          <a:bodyPr wrap="square" lIns="0" tIns="0" rIns="0" bIns="0" rtlCol="0" anchor="ctr"/>
          <a:lstStyle/>
          <a:p>
            <a:pPr marL="0" indent="0">
              <a:buNone/>
            </a:pPr>
            <a:r>
              <a:rPr lang="en-US" sz="900" dirty="0">
                <a:solidFill>
                  <a:srgbClr val="444400"/>
                </a:solidFill>
                <a:latin typeface="Calibri" pitchFamily="34" charset="0"/>
                <a:ea typeface="Calibri" pitchFamily="34" charset="-122"/>
                <a:cs typeface="Calibri" pitchFamily="34" charset="-120"/>
              </a:rPr>
              <a:t>İşletmelerin çevreye karşı sorumluluklarını değerlendirir.</a:t>
            </a:r>
            <a:endParaRPr lang="en-US" sz="900" dirty="0"/>
          </a:p>
        </p:txBody>
      </p:sp>
      <p:sp>
        <p:nvSpPr>
          <p:cNvPr id="67" name="Shape 65"/>
          <p:cNvSpPr/>
          <p:nvPr/>
        </p:nvSpPr>
        <p:spPr>
          <a:xfrm>
            <a:off x="4663440" y="4178808"/>
            <a:ext cx="18288" cy="164592"/>
          </a:xfrm>
          <a:prstGeom prst="rect">
            <a:avLst/>
          </a:prstGeom>
          <a:solidFill>
            <a:srgbClr val="CCAA00"/>
          </a:solidFill>
          <a:ln w="12700">
            <a:solidFill>
              <a:srgbClr val="CCAA00"/>
            </a:solidFill>
            <a:prstDash val="solid"/>
          </a:ln>
        </p:spPr>
        <p:txBody>
          <a:bodyPr/>
          <a:lstStyle/>
          <a:p>
            <a:endParaRPr lang="tr-TR"/>
          </a:p>
        </p:txBody>
      </p:sp>
      <p:sp>
        <p:nvSpPr>
          <p:cNvPr id="68" name="Text 66"/>
          <p:cNvSpPr/>
          <p:nvPr/>
        </p:nvSpPr>
        <p:spPr>
          <a:xfrm>
            <a:off x="4754880" y="4133088"/>
            <a:ext cx="4069080" cy="256032"/>
          </a:xfrm>
          <a:prstGeom prst="rect">
            <a:avLst/>
          </a:prstGeom>
          <a:noFill/>
          <a:ln/>
        </p:spPr>
        <p:txBody>
          <a:bodyPr wrap="square" lIns="0" tIns="0" rIns="0" bIns="0" rtlCol="0" anchor="ctr"/>
          <a:lstStyle/>
          <a:p>
            <a:pPr marL="0" indent="0">
              <a:buNone/>
            </a:pPr>
            <a:r>
              <a:rPr lang="en-US" sz="900" i="1" dirty="0">
                <a:solidFill>
                  <a:srgbClr val="444400"/>
                </a:solidFill>
                <a:latin typeface="Calibri" pitchFamily="34" charset="0"/>
                <a:ea typeface="Calibri" pitchFamily="34" charset="-122"/>
                <a:cs typeface="Calibri" pitchFamily="34" charset="-120"/>
              </a:rPr>
              <a:t>Evaluates the responsibilities of businesses toward the environment.</a:t>
            </a:r>
            <a:endParaRPr lang="en-US" sz="900" dirty="0"/>
          </a:p>
        </p:txBody>
      </p:sp>
      <p:sp>
        <p:nvSpPr>
          <p:cNvPr id="69" name="Shape 67"/>
          <p:cNvSpPr/>
          <p:nvPr/>
        </p:nvSpPr>
        <p:spPr>
          <a:xfrm>
            <a:off x="292608" y="4443984"/>
            <a:ext cx="182880" cy="182880"/>
          </a:xfrm>
          <a:prstGeom prst="ellipse">
            <a:avLst/>
          </a:prstGeom>
          <a:solidFill>
            <a:srgbClr val="E67E22"/>
          </a:solidFill>
          <a:ln w="12700">
            <a:solidFill>
              <a:srgbClr val="E67E22"/>
            </a:solidFill>
            <a:prstDash val="solid"/>
          </a:ln>
        </p:spPr>
        <p:txBody>
          <a:bodyPr/>
          <a:lstStyle/>
          <a:p>
            <a:endParaRPr lang="tr-TR"/>
          </a:p>
        </p:txBody>
      </p:sp>
      <p:sp>
        <p:nvSpPr>
          <p:cNvPr id="70" name="Text 68"/>
          <p:cNvSpPr/>
          <p:nvPr/>
        </p:nvSpPr>
        <p:spPr>
          <a:xfrm>
            <a:off x="292608" y="4443984"/>
            <a:ext cx="182880" cy="18288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3</a:t>
            </a:r>
            <a:endParaRPr lang="en-US" sz="700" dirty="0"/>
          </a:p>
        </p:txBody>
      </p:sp>
      <p:sp>
        <p:nvSpPr>
          <p:cNvPr id="71" name="Text 69"/>
          <p:cNvSpPr/>
          <p:nvPr/>
        </p:nvSpPr>
        <p:spPr>
          <a:xfrm>
            <a:off x="548640" y="4407408"/>
            <a:ext cx="4023360" cy="256032"/>
          </a:xfrm>
          <a:prstGeom prst="rect">
            <a:avLst/>
          </a:prstGeom>
          <a:noFill/>
          <a:ln/>
        </p:spPr>
        <p:txBody>
          <a:bodyPr wrap="square" lIns="0" tIns="0" rIns="0" bIns="0" rtlCol="0" anchor="ctr"/>
          <a:lstStyle/>
          <a:p>
            <a:pPr marL="0" indent="0">
              <a:buNone/>
            </a:pPr>
            <a:r>
              <a:rPr lang="en-US" sz="900" dirty="0">
                <a:solidFill>
                  <a:srgbClr val="444400"/>
                </a:solidFill>
                <a:latin typeface="Calibri" pitchFamily="34" charset="0"/>
                <a:ea typeface="Calibri" pitchFamily="34" charset="-122"/>
                <a:cs typeface="Calibri" pitchFamily="34" charset="-120"/>
              </a:rPr>
              <a:t>İşletmenin temel fonksiyonlarını analiz eder.</a:t>
            </a:r>
            <a:endParaRPr lang="en-US" sz="900" dirty="0"/>
          </a:p>
        </p:txBody>
      </p:sp>
      <p:sp>
        <p:nvSpPr>
          <p:cNvPr id="72" name="Shape 70"/>
          <p:cNvSpPr/>
          <p:nvPr/>
        </p:nvSpPr>
        <p:spPr>
          <a:xfrm>
            <a:off x="4663440" y="4453128"/>
            <a:ext cx="18288" cy="164592"/>
          </a:xfrm>
          <a:prstGeom prst="rect">
            <a:avLst/>
          </a:prstGeom>
          <a:solidFill>
            <a:srgbClr val="CCAA00"/>
          </a:solidFill>
          <a:ln w="12700">
            <a:solidFill>
              <a:srgbClr val="CCAA00"/>
            </a:solidFill>
            <a:prstDash val="solid"/>
          </a:ln>
        </p:spPr>
        <p:txBody>
          <a:bodyPr/>
          <a:lstStyle/>
          <a:p>
            <a:endParaRPr lang="tr-TR"/>
          </a:p>
        </p:txBody>
      </p:sp>
      <p:sp>
        <p:nvSpPr>
          <p:cNvPr id="73" name="Text 71"/>
          <p:cNvSpPr/>
          <p:nvPr/>
        </p:nvSpPr>
        <p:spPr>
          <a:xfrm>
            <a:off x="4754880" y="4407408"/>
            <a:ext cx="4069080" cy="256032"/>
          </a:xfrm>
          <a:prstGeom prst="rect">
            <a:avLst/>
          </a:prstGeom>
          <a:noFill/>
          <a:ln/>
        </p:spPr>
        <p:txBody>
          <a:bodyPr wrap="square" lIns="0" tIns="0" rIns="0" bIns="0" rtlCol="0" anchor="ctr"/>
          <a:lstStyle/>
          <a:p>
            <a:pPr marL="0" indent="0">
              <a:buNone/>
            </a:pPr>
            <a:r>
              <a:rPr lang="en-US" sz="900" i="1" dirty="0">
                <a:solidFill>
                  <a:srgbClr val="444400"/>
                </a:solidFill>
                <a:latin typeface="Calibri" pitchFamily="34" charset="0"/>
                <a:ea typeface="Calibri" pitchFamily="34" charset="-122"/>
                <a:cs typeface="Calibri" pitchFamily="34" charset="-120"/>
              </a:rPr>
              <a:t>Analyzes the basic functions of a business.</a:t>
            </a:r>
            <a:endParaRPr lang="en-US" sz="900" dirty="0"/>
          </a:p>
        </p:txBody>
      </p:sp>
      <p:sp>
        <p:nvSpPr>
          <p:cNvPr id="74" name="Shape 72"/>
          <p:cNvSpPr/>
          <p:nvPr/>
        </p:nvSpPr>
        <p:spPr>
          <a:xfrm>
            <a:off x="228600" y="4818888"/>
            <a:ext cx="8686800" cy="237744"/>
          </a:xfrm>
          <a:prstGeom prst="rect">
            <a:avLst/>
          </a:prstGeom>
          <a:solidFill>
            <a:srgbClr val="FFF8E1"/>
          </a:solidFill>
          <a:ln w="12700">
            <a:solidFill>
              <a:srgbClr val="E67E22"/>
            </a:solidFill>
            <a:prstDash val="solid"/>
          </a:ln>
        </p:spPr>
        <p:txBody>
          <a:bodyPr/>
          <a:lstStyle/>
          <a:p>
            <a:endParaRPr lang="tr-TR"/>
          </a:p>
        </p:txBody>
      </p:sp>
      <p:sp>
        <p:nvSpPr>
          <p:cNvPr id="75" name="Text 73"/>
          <p:cNvSpPr/>
          <p:nvPr/>
        </p:nvSpPr>
        <p:spPr>
          <a:xfrm>
            <a:off x="320040" y="4818888"/>
            <a:ext cx="8503920" cy="237744"/>
          </a:xfrm>
          <a:prstGeom prst="rect">
            <a:avLst/>
          </a:prstGeom>
          <a:noFill/>
          <a:ln/>
        </p:spPr>
        <p:txBody>
          <a:bodyPr wrap="square" lIns="0" tIns="0" rIns="0" bIns="0" rtlCol="0" anchor="ctr"/>
          <a:lstStyle/>
          <a:p>
            <a:pPr marL="0" indent="0">
              <a:buNone/>
            </a:pPr>
            <a:r>
              <a:rPr lang="en-US" sz="900" dirty="0">
                <a:solidFill>
                  <a:srgbClr val="5C4000"/>
                </a:solidFill>
                <a:latin typeface="Calibri" pitchFamily="34" charset="0"/>
                <a:ea typeface="Calibri" pitchFamily="34" charset="-122"/>
                <a:cs typeface="Calibri" pitchFamily="34" charset="-120"/>
              </a:rPr>
              <a:t>💡  İpucu: Bu sekme tamamlandıktan sonra mutlaka 6. sekmeye (Program ve Öğrenme Çıktısı) geçerek her çıktıyı program çıktılarıyla ilişkilendirin!</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D7C6E"/>
          </a:solidFill>
          <a:ln w="12700">
            <a:solidFill>
              <a:srgbClr val="0D7C6E"/>
            </a:solidFill>
            <a:prstDash val="solid"/>
          </a:ln>
        </p:spPr>
        <p:txBody>
          <a:bodyPr/>
          <a:lstStyle/>
          <a:p>
            <a:endParaRPr lang="tr-TR"/>
          </a:p>
        </p:txBody>
      </p:sp>
      <p:sp>
        <p:nvSpPr>
          <p:cNvPr id="3" name="Shape 1"/>
          <p:cNvSpPr/>
          <p:nvPr/>
        </p:nvSpPr>
        <p:spPr>
          <a:xfrm>
            <a:off x="365760" y="365760"/>
            <a:ext cx="2743200" cy="347472"/>
          </a:xfrm>
          <a:prstGeom prst="rect">
            <a:avLst/>
          </a:prstGeom>
          <a:solidFill>
            <a:srgbClr val="0D7C6E"/>
          </a:solidFill>
          <a:ln w="12700">
            <a:solidFill>
              <a:srgbClr val="0D7C6E"/>
            </a:solidFill>
            <a:prstDash val="solid"/>
          </a:ln>
        </p:spPr>
        <p:txBody>
          <a:bodyPr/>
          <a:lstStyle/>
          <a:p>
            <a:endParaRPr lang="tr-TR"/>
          </a:p>
        </p:txBody>
      </p:sp>
      <p:sp>
        <p:nvSpPr>
          <p:cNvPr id="4" name="Text 2"/>
          <p:cNvSpPr/>
          <p:nvPr/>
        </p:nvSpPr>
        <p:spPr>
          <a:xfrm>
            <a:off x="365760" y="365760"/>
            <a:ext cx="2743200"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SEKME 3 / </a:t>
            </a:r>
            <a:r>
              <a:rPr lang="tr-TR" sz="1100" b="1" dirty="0">
                <a:solidFill>
                  <a:srgbClr val="FFFFFF"/>
                </a:solidFill>
                <a:latin typeface="Calibri" pitchFamily="34" charset="0"/>
                <a:ea typeface="Calibri" pitchFamily="34" charset="-122"/>
                <a:cs typeface="Calibri" pitchFamily="34" charset="-120"/>
              </a:rPr>
              <a:t>8</a:t>
            </a:r>
            <a:endParaRPr lang="en-US" sz="1100" dirty="0"/>
          </a:p>
        </p:txBody>
      </p:sp>
      <p:sp>
        <p:nvSpPr>
          <p:cNvPr id="5" name="Text 3"/>
          <p:cNvSpPr/>
          <p:nvPr/>
        </p:nvSpPr>
        <p:spPr>
          <a:xfrm>
            <a:off x="365760" y="1005840"/>
            <a:ext cx="8229600" cy="914400"/>
          </a:xfrm>
          <a:prstGeom prst="rect">
            <a:avLst/>
          </a:prstGeom>
          <a:noFill/>
          <a:ln/>
        </p:spPr>
        <p:txBody>
          <a:bodyPr wrap="square" lIns="0" tIns="0" rIns="0" bIns="0" rtlCol="0" anchor="ctr"/>
          <a:lstStyle/>
          <a:p>
            <a:pPr marL="0" indent="0">
              <a:buNone/>
            </a:pPr>
            <a:r>
              <a:rPr lang="en-US" sz="4800" b="1" dirty="0">
                <a:solidFill>
                  <a:srgbClr val="FFFFFF"/>
                </a:solidFill>
                <a:latin typeface="Calibri" pitchFamily="34" charset="0"/>
                <a:ea typeface="Calibri" pitchFamily="34" charset="-122"/>
                <a:cs typeface="Calibri" pitchFamily="34" charset="-120"/>
              </a:rPr>
              <a:t>Haftalık Ders</a:t>
            </a:r>
            <a:endParaRPr lang="en-US" sz="4800" dirty="0"/>
          </a:p>
        </p:txBody>
      </p:sp>
      <p:sp>
        <p:nvSpPr>
          <p:cNvPr id="6" name="Text 4"/>
          <p:cNvSpPr/>
          <p:nvPr/>
        </p:nvSpPr>
        <p:spPr>
          <a:xfrm>
            <a:off x="365760" y="1874520"/>
            <a:ext cx="8229600" cy="777240"/>
          </a:xfrm>
          <a:prstGeom prst="rect">
            <a:avLst/>
          </a:prstGeom>
          <a:noFill/>
          <a:ln/>
        </p:spPr>
        <p:txBody>
          <a:bodyPr wrap="square" lIns="0" tIns="0" rIns="0" bIns="0" rtlCol="0" anchor="ctr"/>
          <a:lstStyle/>
          <a:p>
            <a:pPr marL="0" indent="0">
              <a:buNone/>
            </a:pPr>
            <a:r>
              <a:rPr lang="tr-TR" sz="4800" b="1" dirty="0">
                <a:solidFill>
                  <a:srgbClr val="0D7C6E"/>
                </a:solidFill>
                <a:latin typeface="Calibri" pitchFamily="34" charset="0"/>
                <a:ea typeface="Calibri" pitchFamily="34" charset="-122"/>
                <a:cs typeface="Calibri" pitchFamily="34" charset="-120"/>
              </a:rPr>
              <a:t>Ders</a:t>
            </a:r>
            <a:r>
              <a:rPr lang="en-US" sz="4800" b="1" dirty="0" err="1">
                <a:solidFill>
                  <a:srgbClr val="0D7C6E"/>
                </a:solidFill>
                <a:latin typeface="Calibri" pitchFamily="34" charset="0"/>
                <a:ea typeface="Calibri" pitchFamily="34" charset="-122"/>
                <a:cs typeface="Calibri" pitchFamily="34" charset="-120"/>
              </a:rPr>
              <a:t>İçeriği</a:t>
            </a:r>
            <a:endParaRPr lang="en-US" sz="4800" dirty="0"/>
          </a:p>
        </p:txBody>
      </p:sp>
      <p:sp>
        <p:nvSpPr>
          <p:cNvPr id="7" name="Text 5"/>
          <p:cNvSpPr/>
          <p:nvPr/>
        </p:nvSpPr>
        <p:spPr>
          <a:xfrm>
            <a:off x="365760" y="2834640"/>
            <a:ext cx="5669280" cy="1005840"/>
          </a:xfrm>
          <a:prstGeom prst="rect">
            <a:avLst/>
          </a:prstGeom>
          <a:noFill/>
          <a:ln/>
        </p:spPr>
        <p:txBody>
          <a:bodyPr wrap="square" lIns="0" tIns="0" rIns="0" bIns="0" rtlCol="0" anchor="ctr"/>
          <a:lstStyle/>
          <a:p>
            <a:pPr marL="0" indent="0">
              <a:buNone/>
            </a:pPr>
            <a:r>
              <a:rPr lang="en-US" sz="1500" dirty="0">
                <a:solidFill>
                  <a:srgbClr val="A8C8E8"/>
                </a:solidFill>
                <a:latin typeface="Calibri" pitchFamily="34" charset="0"/>
                <a:ea typeface="Calibri" pitchFamily="34" charset="-122"/>
                <a:cs typeface="Calibri" pitchFamily="34" charset="-120"/>
              </a:rPr>
              <a:t>14 haftalık ders planınızın sistematik kaydıdır.</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Öğrencinin silabusunu ve akreditasyon kanıtını</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bu sekme oluşturur.</a:t>
            </a:r>
            <a:endParaRPr lang="en-US" sz="1500" dirty="0"/>
          </a:p>
        </p:txBody>
      </p:sp>
      <p:sp>
        <p:nvSpPr>
          <p:cNvPr id="8" name="Shape 6"/>
          <p:cNvSpPr/>
          <p:nvPr/>
        </p:nvSpPr>
        <p:spPr>
          <a:xfrm>
            <a:off x="6400800" y="822960"/>
            <a:ext cx="2514600" cy="3931920"/>
          </a:xfrm>
          <a:prstGeom prst="rect">
            <a:avLst/>
          </a:prstGeom>
          <a:solidFill>
            <a:srgbClr val="0D2545"/>
          </a:solidFill>
          <a:ln w="12700">
            <a:solidFill>
              <a:srgbClr val="0D7C6E"/>
            </a:solidFill>
            <a:prstDash val="solid"/>
          </a:ln>
        </p:spPr>
        <p:txBody>
          <a:bodyPr/>
          <a:lstStyle/>
          <a:p>
            <a:endParaRPr lang="tr-TR"/>
          </a:p>
        </p:txBody>
      </p:sp>
      <p:sp>
        <p:nvSpPr>
          <p:cNvPr id="9" name="Text 7"/>
          <p:cNvSpPr/>
          <p:nvPr/>
        </p:nvSpPr>
        <p:spPr>
          <a:xfrm>
            <a:off x="6492240" y="960120"/>
            <a:ext cx="2331720" cy="256032"/>
          </a:xfrm>
          <a:prstGeom prst="rect">
            <a:avLst/>
          </a:prstGeom>
          <a:noFill/>
          <a:ln/>
        </p:spPr>
        <p:txBody>
          <a:bodyPr wrap="square" lIns="0" tIns="0" rIns="0" bIns="0" rtlCol="0" anchor="ctr"/>
          <a:lstStyle/>
          <a:p>
            <a:pPr marL="0" indent="0">
              <a:buNone/>
            </a:pPr>
            <a:r>
              <a:rPr lang="en-US" sz="1000" b="1" dirty="0">
                <a:solidFill>
                  <a:srgbClr val="0D7C6E"/>
                </a:solidFill>
                <a:latin typeface="Calibri" pitchFamily="34" charset="0"/>
                <a:ea typeface="Calibri" pitchFamily="34" charset="-122"/>
                <a:cs typeface="Calibri" pitchFamily="34" charset="-120"/>
              </a:rPr>
              <a:t>Bu sunumda:</a:t>
            </a:r>
            <a:endParaRPr lang="en-US" sz="1000" dirty="0"/>
          </a:p>
        </p:txBody>
      </p:sp>
      <p:sp>
        <p:nvSpPr>
          <p:cNvPr id="10" name="Shape 8"/>
          <p:cNvSpPr/>
          <p:nvPr/>
        </p:nvSpPr>
        <p:spPr>
          <a:xfrm>
            <a:off x="6537960" y="1298448"/>
            <a:ext cx="201168" cy="201168"/>
          </a:xfrm>
          <a:prstGeom prst="ellipse">
            <a:avLst/>
          </a:prstGeom>
          <a:solidFill>
            <a:srgbClr val="0D7C6E"/>
          </a:solidFill>
          <a:ln w="12700">
            <a:solidFill>
              <a:srgbClr val="0D7C6E"/>
            </a:solidFill>
            <a:prstDash val="solid"/>
          </a:ln>
        </p:spPr>
        <p:txBody>
          <a:bodyPr/>
          <a:lstStyle/>
          <a:p>
            <a:endParaRPr lang="tr-TR"/>
          </a:p>
        </p:txBody>
      </p:sp>
      <p:sp>
        <p:nvSpPr>
          <p:cNvPr id="11" name="Text 9"/>
          <p:cNvSpPr/>
          <p:nvPr/>
        </p:nvSpPr>
        <p:spPr>
          <a:xfrm>
            <a:off x="6537960" y="129844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a:t>
            </a:r>
            <a:endParaRPr lang="en-US" sz="800" dirty="0"/>
          </a:p>
        </p:txBody>
      </p:sp>
      <p:sp>
        <p:nvSpPr>
          <p:cNvPr id="12" name="Text 10"/>
          <p:cNvSpPr/>
          <p:nvPr/>
        </p:nvSpPr>
        <p:spPr>
          <a:xfrm>
            <a:off x="6812280" y="129844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Ne işe yarar?</a:t>
            </a:r>
            <a:endParaRPr lang="en-US" sz="1000" dirty="0"/>
          </a:p>
        </p:txBody>
      </p:sp>
      <p:sp>
        <p:nvSpPr>
          <p:cNvPr id="13" name="Shape 11"/>
          <p:cNvSpPr/>
          <p:nvPr/>
        </p:nvSpPr>
        <p:spPr>
          <a:xfrm>
            <a:off x="6537960" y="1773936"/>
            <a:ext cx="201168" cy="201168"/>
          </a:xfrm>
          <a:prstGeom prst="ellipse">
            <a:avLst/>
          </a:prstGeom>
          <a:solidFill>
            <a:srgbClr val="0D7C6E"/>
          </a:solidFill>
          <a:ln w="12700">
            <a:solidFill>
              <a:srgbClr val="0D7C6E"/>
            </a:solidFill>
            <a:prstDash val="solid"/>
          </a:ln>
        </p:spPr>
        <p:txBody>
          <a:bodyPr/>
          <a:lstStyle/>
          <a:p>
            <a:endParaRPr lang="tr-TR"/>
          </a:p>
        </p:txBody>
      </p:sp>
      <p:sp>
        <p:nvSpPr>
          <p:cNvPr id="14" name="Text 12"/>
          <p:cNvSpPr/>
          <p:nvPr/>
        </p:nvSpPr>
        <p:spPr>
          <a:xfrm>
            <a:off x="6537960" y="1773936"/>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a:t>
            </a:r>
            <a:endParaRPr lang="en-US" sz="800" dirty="0"/>
          </a:p>
        </p:txBody>
      </p:sp>
      <p:sp>
        <p:nvSpPr>
          <p:cNvPr id="15" name="Text 13"/>
          <p:cNvSpPr/>
          <p:nvPr/>
        </p:nvSpPr>
        <p:spPr>
          <a:xfrm>
            <a:off x="6812280" y="1773936"/>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3 alan nedir? (Teorik, Uygulama, Lab)</a:t>
            </a:r>
            <a:endParaRPr lang="en-US" sz="1000" dirty="0"/>
          </a:p>
        </p:txBody>
      </p:sp>
      <p:sp>
        <p:nvSpPr>
          <p:cNvPr id="16" name="Shape 14"/>
          <p:cNvSpPr/>
          <p:nvPr/>
        </p:nvSpPr>
        <p:spPr>
          <a:xfrm>
            <a:off x="6537960" y="2249424"/>
            <a:ext cx="201168" cy="201168"/>
          </a:xfrm>
          <a:prstGeom prst="ellipse">
            <a:avLst/>
          </a:prstGeom>
          <a:solidFill>
            <a:srgbClr val="0D7C6E"/>
          </a:solidFill>
          <a:ln w="12700">
            <a:solidFill>
              <a:srgbClr val="0D7C6E"/>
            </a:solidFill>
            <a:prstDash val="solid"/>
          </a:ln>
        </p:spPr>
        <p:txBody>
          <a:bodyPr/>
          <a:lstStyle/>
          <a:p>
            <a:endParaRPr lang="tr-TR"/>
          </a:p>
        </p:txBody>
      </p:sp>
      <p:sp>
        <p:nvSpPr>
          <p:cNvPr id="17" name="Text 15"/>
          <p:cNvSpPr/>
          <p:nvPr/>
        </p:nvSpPr>
        <p:spPr>
          <a:xfrm>
            <a:off x="6537960" y="2249424"/>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a:t>
            </a:r>
            <a:endParaRPr lang="en-US" sz="800" dirty="0"/>
          </a:p>
        </p:txBody>
      </p:sp>
      <p:sp>
        <p:nvSpPr>
          <p:cNvPr id="18" name="Text 16"/>
          <p:cNvSpPr/>
          <p:nvPr/>
        </p:nvSpPr>
        <p:spPr>
          <a:xfrm>
            <a:off x="6812280" y="2249424"/>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Nasıl doldurulur?</a:t>
            </a:r>
            <a:endParaRPr lang="en-US" sz="1000" dirty="0"/>
          </a:p>
        </p:txBody>
      </p:sp>
      <p:sp>
        <p:nvSpPr>
          <p:cNvPr id="19" name="Shape 17"/>
          <p:cNvSpPr/>
          <p:nvPr/>
        </p:nvSpPr>
        <p:spPr>
          <a:xfrm>
            <a:off x="6537960" y="2724912"/>
            <a:ext cx="201168" cy="201168"/>
          </a:xfrm>
          <a:prstGeom prst="ellipse">
            <a:avLst/>
          </a:prstGeom>
          <a:solidFill>
            <a:srgbClr val="0D7C6E"/>
          </a:solidFill>
          <a:ln w="12700">
            <a:solidFill>
              <a:srgbClr val="0D7C6E"/>
            </a:solidFill>
            <a:prstDash val="solid"/>
          </a:ln>
        </p:spPr>
        <p:txBody>
          <a:bodyPr/>
          <a:lstStyle/>
          <a:p>
            <a:endParaRPr lang="tr-TR"/>
          </a:p>
        </p:txBody>
      </p:sp>
      <p:sp>
        <p:nvSpPr>
          <p:cNvPr id="20" name="Text 18"/>
          <p:cNvSpPr/>
          <p:nvPr/>
        </p:nvSpPr>
        <p:spPr>
          <a:xfrm>
            <a:off x="6537960" y="2724912"/>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4</a:t>
            </a:r>
            <a:endParaRPr lang="en-US" sz="800" dirty="0"/>
          </a:p>
        </p:txBody>
      </p:sp>
      <p:sp>
        <p:nvSpPr>
          <p:cNvPr id="21" name="Text 19"/>
          <p:cNvSpPr/>
          <p:nvPr/>
        </p:nvSpPr>
        <p:spPr>
          <a:xfrm>
            <a:off x="6812280" y="2724912"/>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TR–EN nasıl girilir?</a:t>
            </a:r>
            <a:endParaRPr lang="en-US" sz="1000" dirty="0"/>
          </a:p>
        </p:txBody>
      </p:sp>
      <p:sp>
        <p:nvSpPr>
          <p:cNvPr id="22" name="Shape 20"/>
          <p:cNvSpPr/>
          <p:nvPr/>
        </p:nvSpPr>
        <p:spPr>
          <a:xfrm>
            <a:off x="6537960" y="3200400"/>
            <a:ext cx="201168" cy="201168"/>
          </a:xfrm>
          <a:prstGeom prst="ellipse">
            <a:avLst/>
          </a:prstGeom>
          <a:solidFill>
            <a:srgbClr val="0D7C6E"/>
          </a:solidFill>
          <a:ln w="12700">
            <a:solidFill>
              <a:srgbClr val="0D7C6E"/>
            </a:solidFill>
            <a:prstDash val="solid"/>
          </a:ln>
        </p:spPr>
        <p:txBody>
          <a:bodyPr/>
          <a:lstStyle/>
          <a:p>
            <a:endParaRPr lang="tr-TR"/>
          </a:p>
        </p:txBody>
      </p:sp>
      <p:sp>
        <p:nvSpPr>
          <p:cNvPr id="23" name="Text 21"/>
          <p:cNvSpPr/>
          <p:nvPr/>
        </p:nvSpPr>
        <p:spPr>
          <a:xfrm>
            <a:off x="6537960" y="3200400"/>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5</a:t>
            </a:r>
            <a:endParaRPr lang="en-US" sz="800" dirty="0"/>
          </a:p>
        </p:txBody>
      </p:sp>
      <p:sp>
        <p:nvSpPr>
          <p:cNvPr id="24" name="Text 22"/>
          <p:cNvSpPr/>
          <p:nvPr/>
        </p:nvSpPr>
        <p:spPr>
          <a:xfrm>
            <a:off x="6812280" y="3200400"/>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Sık yapılan hatalar</a:t>
            </a:r>
            <a:endParaRPr lang="en-US" sz="1000" dirty="0"/>
          </a:p>
        </p:txBody>
      </p:sp>
      <p:sp>
        <p:nvSpPr>
          <p:cNvPr id="25" name="Shape 23"/>
          <p:cNvSpPr/>
          <p:nvPr/>
        </p:nvSpPr>
        <p:spPr>
          <a:xfrm>
            <a:off x="6537960" y="3675888"/>
            <a:ext cx="201168" cy="201168"/>
          </a:xfrm>
          <a:prstGeom prst="ellipse">
            <a:avLst/>
          </a:prstGeom>
          <a:solidFill>
            <a:srgbClr val="0D7C6E"/>
          </a:solidFill>
          <a:ln w="12700">
            <a:solidFill>
              <a:srgbClr val="0D7C6E"/>
            </a:solidFill>
            <a:prstDash val="solid"/>
          </a:ln>
        </p:spPr>
        <p:txBody>
          <a:bodyPr/>
          <a:lstStyle/>
          <a:p>
            <a:endParaRPr lang="tr-TR"/>
          </a:p>
        </p:txBody>
      </p:sp>
      <p:sp>
        <p:nvSpPr>
          <p:cNvPr id="26" name="Text 24"/>
          <p:cNvSpPr/>
          <p:nvPr/>
        </p:nvSpPr>
        <p:spPr>
          <a:xfrm>
            <a:off x="6537960" y="367588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6</a:t>
            </a:r>
            <a:endParaRPr lang="en-US" sz="800" dirty="0"/>
          </a:p>
        </p:txBody>
      </p:sp>
      <p:sp>
        <p:nvSpPr>
          <p:cNvPr id="27" name="Text 25"/>
          <p:cNvSpPr/>
          <p:nvPr/>
        </p:nvSpPr>
        <p:spPr>
          <a:xfrm>
            <a:off x="6812280" y="367588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Kontrol listesi</a:t>
            </a:r>
            <a:endParaRPr lang="en-US" sz="1000" dirty="0"/>
          </a:p>
        </p:txBody>
      </p:sp>
      <p:sp>
        <p:nvSpPr>
          <p:cNvPr id="28" name="Shape 26"/>
          <p:cNvSpPr/>
          <p:nvPr/>
        </p:nvSpPr>
        <p:spPr>
          <a:xfrm>
            <a:off x="0" y="4846320"/>
            <a:ext cx="9144000" cy="297180"/>
          </a:xfrm>
          <a:prstGeom prst="rect">
            <a:avLst/>
          </a:prstGeom>
          <a:solidFill>
            <a:srgbClr val="0D2040"/>
          </a:solidFill>
          <a:ln w="12700">
            <a:solidFill>
              <a:srgbClr val="0D2040"/>
            </a:solidFill>
            <a:prstDash val="solid"/>
          </a:ln>
        </p:spPr>
        <p:txBody>
          <a:bodyPr/>
          <a:lstStyle/>
          <a:p>
            <a:endParaRPr lang="tr-TR"/>
          </a:p>
        </p:txBody>
      </p:sp>
      <p:sp>
        <p:nvSpPr>
          <p:cNvPr id="29" name="Text 27"/>
          <p:cNvSpPr/>
          <p:nvPr/>
        </p:nvSpPr>
        <p:spPr>
          <a:xfrm>
            <a:off x="0" y="4846320"/>
            <a:ext cx="9144000" cy="297180"/>
          </a:xfrm>
          <a:prstGeom prst="rect">
            <a:avLst/>
          </a:prstGeom>
          <a:noFill/>
          <a:ln/>
        </p:spPr>
        <p:txBody>
          <a:bodyPr wrap="square" lIns="0" tIns="0" rIns="0" bIns="0" rtlCol="0" anchor="ctr"/>
          <a:lstStyle/>
          <a:p>
            <a:pPr marL="0" indent="0" algn="ctr">
              <a:buNone/>
            </a:pPr>
            <a:r>
              <a:rPr lang="en-US" sz="900" dirty="0">
                <a:solidFill>
                  <a:srgbClr val="718096"/>
                </a:solidFill>
                <a:latin typeface="Calibri" pitchFamily="34" charset="0"/>
                <a:ea typeface="Calibri" pitchFamily="34" charset="-122"/>
                <a:cs typeface="Calibri" pitchFamily="34" charset="-120"/>
              </a:rPr>
              <a:t>Iğdır Üniversitesi — Ders Bilgi Sistemi Eğitimi</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Haftalık Ders İçeriği Sekmesi Ne İşe Yarar?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Bu sekmeyi neden doldurmalıyım?</a:t>
            </a:r>
            <a:endParaRPr lang="en-US" sz="1200" dirty="0"/>
          </a:p>
        </p:txBody>
      </p:sp>
      <p:sp>
        <p:nvSpPr>
          <p:cNvPr id="5" name="Shape 3"/>
          <p:cNvSpPr/>
          <p:nvPr/>
        </p:nvSpPr>
        <p:spPr>
          <a:xfrm>
            <a:off x="228600" y="1078992"/>
            <a:ext cx="4251960" cy="1783080"/>
          </a:xfrm>
          <a:prstGeom prst="rect">
            <a:avLst/>
          </a:prstGeom>
          <a:solidFill>
            <a:srgbClr val="F7F9FC"/>
          </a:solidFill>
          <a:ln w="12700">
            <a:solidFill>
              <a:srgbClr val="0D7C6E"/>
            </a:solidFill>
            <a:prstDash val="solid"/>
          </a:ln>
        </p:spPr>
        <p:txBody>
          <a:bodyPr/>
          <a:lstStyle/>
          <a:p>
            <a:endParaRPr lang="tr-TR"/>
          </a:p>
        </p:txBody>
      </p:sp>
      <p:sp>
        <p:nvSpPr>
          <p:cNvPr id="6" name="Shape 4"/>
          <p:cNvSpPr/>
          <p:nvPr/>
        </p:nvSpPr>
        <p:spPr>
          <a:xfrm>
            <a:off x="228600" y="1078992"/>
            <a:ext cx="4251960" cy="384048"/>
          </a:xfrm>
          <a:prstGeom prst="rect">
            <a:avLst/>
          </a:prstGeom>
          <a:solidFill>
            <a:srgbClr val="0D7C6E"/>
          </a:solidFill>
          <a:ln w="12700">
            <a:solidFill>
              <a:srgbClr val="0D7C6E"/>
            </a:solidFill>
            <a:prstDash val="solid"/>
          </a:ln>
        </p:spPr>
        <p:txBody>
          <a:bodyPr/>
          <a:lstStyle/>
          <a:p>
            <a:endParaRPr lang="tr-TR"/>
          </a:p>
        </p:txBody>
      </p:sp>
      <p:sp>
        <p:nvSpPr>
          <p:cNvPr id="7" name="Text 5"/>
          <p:cNvSpPr/>
          <p:nvPr/>
        </p:nvSpPr>
        <p:spPr>
          <a:xfrm>
            <a:off x="320040" y="1078992"/>
            <a:ext cx="4069080" cy="38404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Öğrenciye Silabus Sağlar</a:t>
            </a:r>
            <a:endParaRPr lang="en-US" sz="1200" dirty="0"/>
          </a:p>
        </p:txBody>
      </p:sp>
      <p:sp>
        <p:nvSpPr>
          <p:cNvPr id="8" name="Text 6"/>
          <p:cNvSpPr/>
          <p:nvPr/>
        </p:nvSpPr>
        <p:spPr>
          <a:xfrm>
            <a:off x="338328" y="1508760"/>
            <a:ext cx="4023360" cy="129844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Öğrenci hangi haftada hangi konuyu göreceğini önceden bilir. Derse hazırlıklı gelir, hangi hafta ne çalışacağını planlar. Bu bilgi öğrenci bilgi sisteminde yayımlanır.</a:t>
            </a:r>
            <a:endParaRPr lang="en-US" sz="1000" dirty="0"/>
          </a:p>
        </p:txBody>
      </p:sp>
      <p:sp>
        <p:nvSpPr>
          <p:cNvPr id="9" name="Shape 7"/>
          <p:cNvSpPr/>
          <p:nvPr/>
        </p:nvSpPr>
        <p:spPr>
          <a:xfrm>
            <a:off x="4690872" y="1078992"/>
            <a:ext cx="4251960" cy="1783080"/>
          </a:xfrm>
          <a:prstGeom prst="rect">
            <a:avLst/>
          </a:prstGeom>
          <a:solidFill>
            <a:srgbClr val="F7F9FC"/>
          </a:solidFill>
          <a:ln w="12700">
            <a:solidFill>
              <a:srgbClr val="E67E22"/>
            </a:solidFill>
            <a:prstDash val="solid"/>
          </a:ln>
        </p:spPr>
        <p:txBody>
          <a:bodyPr/>
          <a:lstStyle/>
          <a:p>
            <a:endParaRPr lang="tr-TR"/>
          </a:p>
        </p:txBody>
      </p:sp>
      <p:sp>
        <p:nvSpPr>
          <p:cNvPr id="10" name="Shape 8"/>
          <p:cNvSpPr/>
          <p:nvPr/>
        </p:nvSpPr>
        <p:spPr>
          <a:xfrm>
            <a:off x="4690872" y="1078992"/>
            <a:ext cx="4251960" cy="384048"/>
          </a:xfrm>
          <a:prstGeom prst="rect">
            <a:avLst/>
          </a:prstGeom>
          <a:solidFill>
            <a:srgbClr val="E67E22"/>
          </a:solidFill>
          <a:ln w="12700">
            <a:solidFill>
              <a:srgbClr val="E67E22"/>
            </a:solidFill>
            <a:prstDash val="solid"/>
          </a:ln>
        </p:spPr>
        <p:txBody>
          <a:bodyPr/>
          <a:lstStyle/>
          <a:p>
            <a:endParaRPr lang="tr-TR"/>
          </a:p>
        </p:txBody>
      </p:sp>
      <p:sp>
        <p:nvSpPr>
          <p:cNvPr id="11" name="Text 9"/>
          <p:cNvSpPr/>
          <p:nvPr/>
        </p:nvSpPr>
        <p:spPr>
          <a:xfrm>
            <a:off x="4782312" y="1078992"/>
            <a:ext cx="4069080" cy="38404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Akreditasyon Kanıtıdır</a:t>
            </a:r>
            <a:endParaRPr lang="en-US" sz="1200" dirty="0"/>
          </a:p>
        </p:txBody>
      </p:sp>
      <p:sp>
        <p:nvSpPr>
          <p:cNvPr id="12" name="Text 10"/>
          <p:cNvSpPr/>
          <p:nvPr/>
        </p:nvSpPr>
        <p:spPr>
          <a:xfrm>
            <a:off x="4800600" y="1508760"/>
            <a:ext cx="4023360" cy="129844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MÜDEK ve YÖK denetimleri 'müfredat gerçekten uygulanıyor mu?' sorusunu bu sekmeyle yanıtlar. Boş veya eksik haftalık plan, akreditasyon puanını doğrudan düşürür.</a:t>
            </a:r>
            <a:endParaRPr lang="en-US" sz="1000" dirty="0"/>
          </a:p>
        </p:txBody>
      </p:sp>
      <p:sp>
        <p:nvSpPr>
          <p:cNvPr id="13" name="Shape 11"/>
          <p:cNvSpPr/>
          <p:nvPr/>
        </p:nvSpPr>
        <p:spPr>
          <a:xfrm>
            <a:off x="228600" y="3017520"/>
            <a:ext cx="4251960" cy="1783080"/>
          </a:xfrm>
          <a:prstGeom prst="rect">
            <a:avLst/>
          </a:prstGeom>
          <a:solidFill>
            <a:srgbClr val="F7F9FC"/>
          </a:solidFill>
          <a:ln w="12700">
            <a:solidFill>
              <a:srgbClr val="2E86AB"/>
            </a:solidFill>
            <a:prstDash val="solid"/>
          </a:ln>
        </p:spPr>
        <p:txBody>
          <a:bodyPr/>
          <a:lstStyle/>
          <a:p>
            <a:endParaRPr lang="tr-TR"/>
          </a:p>
        </p:txBody>
      </p:sp>
      <p:sp>
        <p:nvSpPr>
          <p:cNvPr id="14" name="Shape 12"/>
          <p:cNvSpPr/>
          <p:nvPr/>
        </p:nvSpPr>
        <p:spPr>
          <a:xfrm>
            <a:off x="228600" y="3017520"/>
            <a:ext cx="4251960" cy="384048"/>
          </a:xfrm>
          <a:prstGeom prst="rect">
            <a:avLst/>
          </a:prstGeom>
          <a:solidFill>
            <a:srgbClr val="2E86AB"/>
          </a:solidFill>
          <a:ln w="12700">
            <a:solidFill>
              <a:srgbClr val="2E86AB"/>
            </a:solidFill>
            <a:prstDash val="solid"/>
          </a:ln>
        </p:spPr>
        <p:txBody>
          <a:bodyPr/>
          <a:lstStyle/>
          <a:p>
            <a:endParaRPr lang="tr-TR"/>
          </a:p>
        </p:txBody>
      </p:sp>
      <p:sp>
        <p:nvSpPr>
          <p:cNvPr id="15" name="Text 13"/>
          <p:cNvSpPr/>
          <p:nvPr/>
        </p:nvSpPr>
        <p:spPr>
          <a:xfrm>
            <a:off x="320040" y="3017520"/>
            <a:ext cx="4069080" cy="38404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Öğretim Üyesine Plan Sağlar</a:t>
            </a:r>
            <a:endParaRPr lang="en-US" sz="1200" dirty="0"/>
          </a:p>
        </p:txBody>
      </p:sp>
      <p:sp>
        <p:nvSpPr>
          <p:cNvPr id="16" name="Text 14"/>
          <p:cNvSpPr/>
          <p:nvPr/>
        </p:nvSpPr>
        <p:spPr>
          <a:xfrm>
            <a:off x="338328" y="3447288"/>
            <a:ext cx="4023360" cy="129844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14 haftayı önceden planlamak sizi dönem içinde zaman baskısından kurtarır. Hangi haftada ne anlatacağınızı, hangi uygulamayı yapacağınızı baştan belirlersiniz.</a:t>
            </a:r>
            <a:endParaRPr lang="en-US" sz="1000" dirty="0"/>
          </a:p>
        </p:txBody>
      </p:sp>
      <p:sp>
        <p:nvSpPr>
          <p:cNvPr id="17" name="Shape 15"/>
          <p:cNvSpPr/>
          <p:nvPr/>
        </p:nvSpPr>
        <p:spPr>
          <a:xfrm>
            <a:off x="4690872" y="3017520"/>
            <a:ext cx="4251960" cy="1783080"/>
          </a:xfrm>
          <a:prstGeom prst="rect">
            <a:avLst/>
          </a:prstGeom>
          <a:solidFill>
            <a:srgbClr val="F7F9FC"/>
          </a:solidFill>
          <a:ln w="12700">
            <a:solidFill>
              <a:srgbClr val="1E8C45"/>
            </a:solidFill>
            <a:prstDash val="solid"/>
          </a:ln>
        </p:spPr>
        <p:txBody>
          <a:bodyPr/>
          <a:lstStyle/>
          <a:p>
            <a:endParaRPr lang="tr-TR"/>
          </a:p>
        </p:txBody>
      </p:sp>
      <p:sp>
        <p:nvSpPr>
          <p:cNvPr id="18" name="Shape 16"/>
          <p:cNvSpPr/>
          <p:nvPr/>
        </p:nvSpPr>
        <p:spPr>
          <a:xfrm>
            <a:off x="4690872" y="3017520"/>
            <a:ext cx="4251960" cy="384048"/>
          </a:xfrm>
          <a:prstGeom prst="rect">
            <a:avLst/>
          </a:prstGeom>
          <a:solidFill>
            <a:srgbClr val="1E8C45"/>
          </a:solidFill>
          <a:ln w="12700">
            <a:solidFill>
              <a:srgbClr val="1E8C45"/>
            </a:solidFill>
            <a:prstDash val="solid"/>
          </a:ln>
        </p:spPr>
        <p:txBody>
          <a:bodyPr/>
          <a:lstStyle/>
          <a:p>
            <a:endParaRPr lang="tr-TR"/>
          </a:p>
        </p:txBody>
      </p:sp>
      <p:sp>
        <p:nvSpPr>
          <p:cNvPr id="19" name="Text 17"/>
          <p:cNvSpPr/>
          <p:nvPr/>
        </p:nvSpPr>
        <p:spPr>
          <a:xfrm>
            <a:off x="4782312" y="3017520"/>
            <a:ext cx="4069080" cy="38404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Öğrenme Çıktılarıyla Uyum</a:t>
            </a:r>
            <a:endParaRPr lang="en-US" sz="1200" dirty="0"/>
          </a:p>
        </p:txBody>
      </p:sp>
      <p:sp>
        <p:nvSpPr>
          <p:cNvPr id="20" name="Text 18"/>
          <p:cNvSpPr/>
          <p:nvPr/>
        </p:nvSpPr>
        <p:spPr>
          <a:xfrm>
            <a:off x="4800600" y="3447288"/>
            <a:ext cx="4023360" cy="129844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Her hafta içeriği en az bir öğrenme çıktısını desteklemelidir. Akreditörler haftalık planı öğrenme çıktılarıyla karşılaştırır — tutarsızlık varsa sorun çıkar.</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Her Haftada 3 Alan Doldurulur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Teorik Dersler — Uygulama — Laboratuvar: her birinin görevi ve nasıl doldurulacağı</a:t>
            </a:r>
            <a:endParaRPr lang="en-US" sz="1200" dirty="0"/>
          </a:p>
        </p:txBody>
      </p:sp>
      <p:sp>
        <p:nvSpPr>
          <p:cNvPr id="5" name="Shape 3"/>
          <p:cNvSpPr/>
          <p:nvPr/>
        </p:nvSpPr>
        <p:spPr>
          <a:xfrm>
            <a:off x="228600" y="1051560"/>
            <a:ext cx="8686800" cy="1234440"/>
          </a:xfrm>
          <a:prstGeom prst="rect">
            <a:avLst/>
          </a:prstGeom>
          <a:solidFill>
            <a:srgbClr val="F7F9FC"/>
          </a:solidFill>
          <a:ln w="12700">
            <a:solidFill>
              <a:srgbClr val="0D7C6E"/>
            </a:solidFill>
            <a:prstDash val="solid"/>
          </a:ln>
        </p:spPr>
        <p:txBody>
          <a:bodyPr/>
          <a:lstStyle/>
          <a:p>
            <a:endParaRPr lang="tr-TR"/>
          </a:p>
        </p:txBody>
      </p:sp>
      <p:sp>
        <p:nvSpPr>
          <p:cNvPr id="6" name="Shape 4"/>
          <p:cNvSpPr/>
          <p:nvPr/>
        </p:nvSpPr>
        <p:spPr>
          <a:xfrm>
            <a:off x="228600" y="1051560"/>
            <a:ext cx="502920" cy="1234440"/>
          </a:xfrm>
          <a:prstGeom prst="rect">
            <a:avLst/>
          </a:prstGeom>
          <a:solidFill>
            <a:srgbClr val="0D7C6E"/>
          </a:solidFill>
          <a:ln w="12700">
            <a:solidFill>
              <a:srgbClr val="0D7C6E"/>
            </a:solidFill>
            <a:prstDash val="solid"/>
          </a:ln>
        </p:spPr>
        <p:txBody>
          <a:bodyPr/>
          <a:lstStyle/>
          <a:p>
            <a:endParaRPr lang="tr-TR"/>
          </a:p>
        </p:txBody>
      </p:sp>
      <p:sp>
        <p:nvSpPr>
          <p:cNvPr id="7" name="Text 5"/>
          <p:cNvSpPr/>
          <p:nvPr/>
        </p:nvSpPr>
        <p:spPr>
          <a:xfrm>
            <a:off x="228600" y="1051560"/>
            <a:ext cx="502920" cy="123444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1</a:t>
            </a:r>
            <a:endParaRPr lang="en-US" sz="2200" dirty="0"/>
          </a:p>
        </p:txBody>
      </p:sp>
      <p:sp>
        <p:nvSpPr>
          <p:cNvPr id="8" name="Text 6"/>
          <p:cNvSpPr/>
          <p:nvPr/>
        </p:nvSpPr>
        <p:spPr>
          <a:xfrm>
            <a:off x="822960" y="1097280"/>
            <a:ext cx="2286000" cy="256032"/>
          </a:xfrm>
          <a:prstGeom prst="rect">
            <a:avLst/>
          </a:prstGeom>
          <a:noFill/>
          <a:ln/>
        </p:spPr>
        <p:txBody>
          <a:bodyPr wrap="square" lIns="0" tIns="0" rIns="0" bIns="0" rtlCol="0" anchor="ctr"/>
          <a:lstStyle/>
          <a:p>
            <a:pPr marL="0" indent="0">
              <a:buNone/>
            </a:pPr>
            <a:r>
              <a:rPr lang="en-US" sz="1100" b="1" dirty="0">
                <a:solidFill>
                  <a:srgbClr val="0D7C6E"/>
                </a:solidFill>
                <a:latin typeface="Calibri" pitchFamily="34" charset="0"/>
                <a:ea typeface="Calibri" pitchFamily="34" charset="-122"/>
                <a:cs typeface="Calibri" pitchFamily="34" charset="-120"/>
              </a:rPr>
              <a:t>TEORİK DERSLER</a:t>
            </a:r>
            <a:endParaRPr lang="en-US" sz="1100" dirty="0"/>
          </a:p>
        </p:txBody>
      </p:sp>
      <p:sp>
        <p:nvSpPr>
          <p:cNvPr id="9" name="Text 7"/>
          <p:cNvSpPr/>
          <p:nvPr/>
        </p:nvSpPr>
        <p:spPr>
          <a:xfrm>
            <a:off x="822960" y="1353312"/>
            <a:ext cx="3749040" cy="34747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Ne?  O haftaki kuramsal (teorik) ders konusunun adıdır. Öğrenciye 'bu hafta ne anlattınız?' sorusunun cevabıdır.</a:t>
            </a:r>
            <a:endParaRPr lang="en-US" sz="880" dirty="0"/>
          </a:p>
        </p:txBody>
      </p:sp>
      <p:sp>
        <p:nvSpPr>
          <p:cNvPr id="10" name="Text 8"/>
          <p:cNvSpPr/>
          <p:nvPr/>
        </p:nvSpPr>
        <p:spPr>
          <a:xfrm>
            <a:off x="822960" y="1709928"/>
            <a:ext cx="3749040" cy="49377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Nasıl?  Konu başlığını kısa ve öz yazın. Çok uzun cümle gerekmez.</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Sol kutu: Türkçe konu adı</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Sağ kutu: Aynı konunun İngilizce karşılığı</a:t>
            </a:r>
            <a:endParaRPr lang="en-US" sz="880" dirty="0"/>
          </a:p>
        </p:txBody>
      </p:sp>
      <p:sp>
        <p:nvSpPr>
          <p:cNvPr id="11" name="Shape 9"/>
          <p:cNvSpPr/>
          <p:nvPr/>
        </p:nvSpPr>
        <p:spPr>
          <a:xfrm>
            <a:off x="4663440" y="1124712"/>
            <a:ext cx="4160520" cy="475488"/>
          </a:xfrm>
          <a:prstGeom prst="rect">
            <a:avLst/>
          </a:prstGeom>
          <a:solidFill>
            <a:srgbClr val="FFFFFF"/>
          </a:solidFill>
          <a:ln w="12700">
            <a:solidFill>
              <a:srgbClr val="0D7C6E"/>
            </a:solidFill>
            <a:prstDash val="solid"/>
          </a:ln>
        </p:spPr>
        <p:txBody>
          <a:bodyPr/>
          <a:lstStyle/>
          <a:p>
            <a:endParaRPr lang="tr-TR"/>
          </a:p>
        </p:txBody>
      </p:sp>
      <p:sp>
        <p:nvSpPr>
          <p:cNvPr id="12" name="Text 10"/>
          <p:cNvSpPr/>
          <p:nvPr/>
        </p:nvSpPr>
        <p:spPr>
          <a:xfrm>
            <a:off x="4754880" y="1143000"/>
            <a:ext cx="3977640" cy="219456"/>
          </a:xfrm>
          <a:prstGeom prst="rect">
            <a:avLst/>
          </a:prstGeom>
          <a:noFill/>
          <a:ln/>
        </p:spPr>
        <p:txBody>
          <a:bodyPr wrap="square" lIns="0" tIns="0" rIns="0" bIns="0" rtlCol="0" anchor="ctr"/>
          <a:lstStyle/>
          <a:p>
            <a:pPr marL="0" indent="0">
              <a:buNone/>
            </a:pPr>
            <a:r>
              <a:rPr lang="en-US" sz="900" i="1" dirty="0">
                <a:solidFill>
                  <a:srgbClr val="333333"/>
                </a:solidFill>
                <a:latin typeface="Calibri" pitchFamily="34" charset="0"/>
                <a:ea typeface="Calibri" pitchFamily="34" charset="-122"/>
                <a:cs typeface="Calibri" pitchFamily="34" charset="-120"/>
              </a:rPr>
              <a:t>TR:  "İşletmenin Temel Kavramları"</a:t>
            </a:r>
            <a:endParaRPr lang="en-US" sz="900" dirty="0"/>
          </a:p>
        </p:txBody>
      </p:sp>
      <p:sp>
        <p:nvSpPr>
          <p:cNvPr id="13" name="Text 11"/>
          <p:cNvSpPr/>
          <p:nvPr/>
        </p:nvSpPr>
        <p:spPr>
          <a:xfrm>
            <a:off x="4754880" y="1362456"/>
            <a:ext cx="3977640" cy="201168"/>
          </a:xfrm>
          <a:prstGeom prst="rect">
            <a:avLst/>
          </a:prstGeom>
          <a:noFill/>
          <a:ln/>
        </p:spPr>
        <p:txBody>
          <a:bodyPr wrap="square" lIns="0" tIns="0" rIns="0" bIns="0" rtlCol="0" anchor="ctr"/>
          <a:lstStyle/>
          <a:p>
            <a:pPr marL="0" indent="0">
              <a:buNone/>
            </a:pPr>
            <a:r>
              <a:rPr lang="en-US" sz="900" i="1" dirty="0">
                <a:solidFill>
                  <a:srgbClr val="718096"/>
                </a:solidFill>
                <a:latin typeface="Calibri" pitchFamily="34" charset="0"/>
                <a:ea typeface="Calibri" pitchFamily="34" charset="-122"/>
                <a:cs typeface="Calibri" pitchFamily="34" charset="-120"/>
              </a:rPr>
              <a:t>EN:  "Basic Concepts of Business"</a:t>
            </a:r>
            <a:endParaRPr lang="en-US" sz="900" dirty="0"/>
          </a:p>
        </p:txBody>
      </p:sp>
      <p:sp>
        <p:nvSpPr>
          <p:cNvPr id="14" name="Shape 12"/>
          <p:cNvSpPr/>
          <p:nvPr/>
        </p:nvSpPr>
        <p:spPr>
          <a:xfrm>
            <a:off x="4663440" y="1673352"/>
            <a:ext cx="4160520" cy="512064"/>
          </a:xfrm>
          <a:prstGeom prst="rect">
            <a:avLst/>
          </a:prstGeom>
          <a:solidFill>
            <a:srgbClr val="FFF8E1"/>
          </a:solidFill>
          <a:ln w="12700">
            <a:solidFill>
              <a:srgbClr val="E67E22"/>
            </a:solidFill>
            <a:prstDash val="solid"/>
          </a:ln>
        </p:spPr>
        <p:txBody>
          <a:bodyPr/>
          <a:lstStyle/>
          <a:p>
            <a:endParaRPr lang="tr-TR"/>
          </a:p>
        </p:txBody>
      </p:sp>
      <p:sp>
        <p:nvSpPr>
          <p:cNvPr id="15" name="Text 13"/>
          <p:cNvSpPr/>
          <p:nvPr/>
        </p:nvSpPr>
        <p:spPr>
          <a:xfrm>
            <a:off x="4736592" y="1691640"/>
            <a:ext cx="3995928" cy="457200"/>
          </a:xfrm>
          <a:prstGeom prst="rect">
            <a:avLst/>
          </a:prstGeom>
          <a:noFill/>
          <a:ln/>
        </p:spPr>
        <p:txBody>
          <a:bodyPr wrap="square" lIns="0" tIns="0" rIns="0" bIns="0" rtlCol="0" anchor="ctr"/>
          <a:lstStyle/>
          <a:p>
            <a:pPr marL="0" indent="0">
              <a:buNone/>
            </a:pPr>
            <a:r>
              <a:rPr lang="en-US" sz="850" dirty="0">
                <a:solidFill>
                  <a:srgbClr val="5C4000"/>
                </a:solidFill>
                <a:latin typeface="Calibri" pitchFamily="34" charset="0"/>
                <a:ea typeface="Calibri" pitchFamily="34" charset="-122"/>
                <a:cs typeface="Calibri" pitchFamily="34" charset="-120"/>
              </a:rPr>
              <a:t>⚠  Her haftanın teorik konusu farklı olmalıdır. 'Genel Tekrar' gibi muğlak başlıklar yazmayın.</a:t>
            </a:r>
            <a:endParaRPr lang="en-US" sz="850" dirty="0"/>
          </a:p>
        </p:txBody>
      </p:sp>
      <p:sp>
        <p:nvSpPr>
          <p:cNvPr id="16" name="Shape 14"/>
          <p:cNvSpPr/>
          <p:nvPr/>
        </p:nvSpPr>
        <p:spPr>
          <a:xfrm>
            <a:off x="228600" y="2395728"/>
            <a:ext cx="8686800" cy="1234440"/>
          </a:xfrm>
          <a:prstGeom prst="rect">
            <a:avLst/>
          </a:prstGeom>
          <a:solidFill>
            <a:srgbClr val="F7F9FC"/>
          </a:solidFill>
          <a:ln w="12700">
            <a:solidFill>
              <a:srgbClr val="E67E22"/>
            </a:solidFill>
            <a:prstDash val="solid"/>
          </a:ln>
        </p:spPr>
        <p:txBody>
          <a:bodyPr/>
          <a:lstStyle/>
          <a:p>
            <a:endParaRPr lang="tr-TR"/>
          </a:p>
        </p:txBody>
      </p:sp>
      <p:sp>
        <p:nvSpPr>
          <p:cNvPr id="17" name="Shape 15"/>
          <p:cNvSpPr/>
          <p:nvPr/>
        </p:nvSpPr>
        <p:spPr>
          <a:xfrm>
            <a:off x="228600" y="2395728"/>
            <a:ext cx="502920" cy="1234440"/>
          </a:xfrm>
          <a:prstGeom prst="rect">
            <a:avLst/>
          </a:prstGeom>
          <a:solidFill>
            <a:srgbClr val="E67E22"/>
          </a:solidFill>
          <a:ln w="12700">
            <a:solidFill>
              <a:srgbClr val="E67E22"/>
            </a:solidFill>
            <a:prstDash val="solid"/>
          </a:ln>
        </p:spPr>
        <p:txBody>
          <a:bodyPr/>
          <a:lstStyle/>
          <a:p>
            <a:endParaRPr lang="tr-TR"/>
          </a:p>
        </p:txBody>
      </p:sp>
      <p:sp>
        <p:nvSpPr>
          <p:cNvPr id="18" name="Text 16"/>
          <p:cNvSpPr/>
          <p:nvPr/>
        </p:nvSpPr>
        <p:spPr>
          <a:xfrm>
            <a:off x="228600" y="2395728"/>
            <a:ext cx="502920" cy="123444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2</a:t>
            </a:r>
            <a:endParaRPr lang="en-US" sz="2200" dirty="0"/>
          </a:p>
        </p:txBody>
      </p:sp>
      <p:sp>
        <p:nvSpPr>
          <p:cNvPr id="19" name="Text 17"/>
          <p:cNvSpPr/>
          <p:nvPr/>
        </p:nvSpPr>
        <p:spPr>
          <a:xfrm>
            <a:off x="822960" y="2441448"/>
            <a:ext cx="2286000" cy="256032"/>
          </a:xfrm>
          <a:prstGeom prst="rect">
            <a:avLst/>
          </a:prstGeom>
          <a:noFill/>
          <a:ln/>
        </p:spPr>
        <p:txBody>
          <a:bodyPr wrap="square" lIns="0" tIns="0" rIns="0" bIns="0" rtlCol="0" anchor="ctr"/>
          <a:lstStyle/>
          <a:p>
            <a:pPr marL="0" indent="0">
              <a:buNone/>
            </a:pPr>
            <a:r>
              <a:rPr lang="en-US" sz="1100" b="1" dirty="0">
                <a:solidFill>
                  <a:srgbClr val="E67E22"/>
                </a:solidFill>
                <a:latin typeface="Calibri" pitchFamily="34" charset="0"/>
                <a:ea typeface="Calibri" pitchFamily="34" charset="-122"/>
                <a:cs typeface="Calibri" pitchFamily="34" charset="-120"/>
              </a:rPr>
              <a:t>UYGULAMA</a:t>
            </a:r>
            <a:endParaRPr lang="en-US" sz="1100" dirty="0"/>
          </a:p>
        </p:txBody>
      </p:sp>
      <p:sp>
        <p:nvSpPr>
          <p:cNvPr id="20" name="Text 18"/>
          <p:cNvSpPr/>
          <p:nvPr/>
        </p:nvSpPr>
        <p:spPr>
          <a:xfrm>
            <a:off x="822960" y="2697480"/>
            <a:ext cx="3749040" cy="34747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Ne?  Teorik konuyu pekiştirmek için yapılan sınıf içi etkinliğin açıklamasıdır. 'Bu haftaki uygulamalı aktivite neydi?'</a:t>
            </a:r>
            <a:endParaRPr lang="en-US" sz="880" dirty="0"/>
          </a:p>
        </p:txBody>
      </p:sp>
      <p:sp>
        <p:nvSpPr>
          <p:cNvPr id="21" name="Text 19"/>
          <p:cNvSpPr/>
          <p:nvPr/>
        </p:nvSpPr>
        <p:spPr>
          <a:xfrm>
            <a:off x="822960" y="3054096"/>
            <a:ext cx="3749040" cy="49377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Nasıl?  Yapılan etkinliği somut biçimde yazın: tartışma, vaka analizi, problem çözme, sunum, rol yapma...</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Sol kutu: Türkçe</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Sağ kutu: İngilizce</a:t>
            </a:r>
            <a:endParaRPr lang="en-US" sz="880" dirty="0"/>
          </a:p>
        </p:txBody>
      </p:sp>
      <p:sp>
        <p:nvSpPr>
          <p:cNvPr id="22" name="Shape 20"/>
          <p:cNvSpPr/>
          <p:nvPr/>
        </p:nvSpPr>
        <p:spPr>
          <a:xfrm>
            <a:off x="4663440" y="2468880"/>
            <a:ext cx="4160520" cy="475488"/>
          </a:xfrm>
          <a:prstGeom prst="rect">
            <a:avLst/>
          </a:prstGeom>
          <a:solidFill>
            <a:srgbClr val="FFFFFF"/>
          </a:solidFill>
          <a:ln w="12700">
            <a:solidFill>
              <a:srgbClr val="E67E22"/>
            </a:solidFill>
            <a:prstDash val="solid"/>
          </a:ln>
        </p:spPr>
        <p:txBody>
          <a:bodyPr/>
          <a:lstStyle/>
          <a:p>
            <a:endParaRPr lang="tr-TR"/>
          </a:p>
        </p:txBody>
      </p:sp>
      <p:sp>
        <p:nvSpPr>
          <p:cNvPr id="23" name="Text 21"/>
          <p:cNvSpPr/>
          <p:nvPr/>
        </p:nvSpPr>
        <p:spPr>
          <a:xfrm>
            <a:off x="4754880" y="2487168"/>
            <a:ext cx="3977640" cy="219456"/>
          </a:xfrm>
          <a:prstGeom prst="rect">
            <a:avLst/>
          </a:prstGeom>
          <a:noFill/>
          <a:ln/>
        </p:spPr>
        <p:txBody>
          <a:bodyPr wrap="square" lIns="0" tIns="0" rIns="0" bIns="0" rtlCol="0" anchor="ctr"/>
          <a:lstStyle/>
          <a:p>
            <a:pPr marL="0" indent="0">
              <a:buNone/>
            </a:pPr>
            <a:r>
              <a:rPr lang="en-US" sz="900" i="1" dirty="0">
                <a:solidFill>
                  <a:srgbClr val="333333"/>
                </a:solidFill>
                <a:latin typeface="Calibri" pitchFamily="34" charset="0"/>
                <a:ea typeface="Calibri" pitchFamily="34" charset="-122"/>
                <a:cs typeface="Calibri" pitchFamily="34" charset="-120"/>
              </a:rPr>
              <a:t>TR:  "Kavram haritası ve sınıf içi tartışma"</a:t>
            </a:r>
            <a:endParaRPr lang="en-US" sz="900" dirty="0"/>
          </a:p>
        </p:txBody>
      </p:sp>
      <p:sp>
        <p:nvSpPr>
          <p:cNvPr id="24" name="Text 22"/>
          <p:cNvSpPr/>
          <p:nvPr/>
        </p:nvSpPr>
        <p:spPr>
          <a:xfrm>
            <a:off x="4754880" y="2706624"/>
            <a:ext cx="3977640" cy="201168"/>
          </a:xfrm>
          <a:prstGeom prst="rect">
            <a:avLst/>
          </a:prstGeom>
          <a:noFill/>
          <a:ln/>
        </p:spPr>
        <p:txBody>
          <a:bodyPr wrap="square" lIns="0" tIns="0" rIns="0" bIns="0" rtlCol="0" anchor="ctr"/>
          <a:lstStyle/>
          <a:p>
            <a:pPr marL="0" indent="0">
              <a:buNone/>
            </a:pPr>
            <a:r>
              <a:rPr lang="en-US" sz="900" i="1" dirty="0">
                <a:solidFill>
                  <a:srgbClr val="718096"/>
                </a:solidFill>
                <a:latin typeface="Calibri" pitchFamily="34" charset="0"/>
                <a:ea typeface="Calibri" pitchFamily="34" charset="-122"/>
                <a:cs typeface="Calibri" pitchFamily="34" charset="-120"/>
              </a:rPr>
              <a:t>EN:  "Concept mapping and in-class discussion"</a:t>
            </a:r>
            <a:endParaRPr lang="en-US" sz="900" dirty="0"/>
          </a:p>
        </p:txBody>
      </p:sp>
      <p:sp>
        <p:nvSpPr>
          <p:cNvPr id="25" name="Shape 23"/>
          <p:cNvSpPr/>
          <p:nvPr/>
        </p:nvSpPr>
        <p:spPr>
          <a:xfrm>
            <a:off x="4663440" y="3017520"/>
            <a:ext cx="4160520" cy="512064"/>
          </a:xfrm>
          <a:prstGeom prst="rect">
            <a:avLst/>
          </a:prstGeom>
          <a:solidFill>
            <a:srgbClr val="FFF8E1"/>
          </a:solidFill>
          <a:ln w="12700">
            <a:solidFill>
              <a:srgbClr val="E67E22"/>
            </a:solidFill>
            <a:prstDash val="solid"/>
          </a:ln>
        </p:spPr>
        <p:txBody>
          <a:bodyPr/>
          <a:lstStyle/>
          <a:p>
            <a:endParaRPr lang="tr-TR"/>
          </a:p>
        </p:txBody>
      </p:sp>
      <p:sp>
        <p:nvSpPr>
          <p:cNvPr id="26" name="Text 24"/>
          <p:cNvSpPr/>
          <p:nvPr/>
        </p:nvSpPr>
        <p:spPr>
          <a:xfrm>
            <a:off x="4736592" y="3035808"/>
            <a:ext cx="3995928" cy="457200"/>
          </a:xfrm>
          <a:prstGeom prst="rect">
            <a:avLst/>
          </a:prstGeom>
          <a:noFill/>
          <a:ln/>
        </p:spPr>
        <p:txBody>
          <a:bodyPr wrap="square" lIns="0" tIns="0" rIns="0" bIns="0" rtlCol="0" anchor="ctr"/>
          <a:lstStyle/>
          <a:p>
            <a:pPr marL="0" indent="0">
              <a:buNone/>
            </a:pPr>
            <a:r>
              <a:rPr lang="en-US" sz="850" dirty="0">
                <a:solidFill>
                  <a:srgbClr val="5C4000"/>
                </a:solidFill>
                <a:latin typeface="Calibri" pitchFamily="34" charset="0"/>
                <a:ea typeface="Calibri" pitchFamily="34" charset="-122"/>
                <a:cs typeface="Calibri" pitchFamily="34" charset="-120"/>
              </a:rPr>
              <a:t>⚠  Uygulama saatiniz yoksa boş bırakabilirsiniz — ama varsa mutlaka doldurun. 'Ders tekrarı' yazmayın.</a:t>
            </a:r>
            <a:endParaRPr lang="en-US" sz="850" dirty="0"/>
          </a:p>
        </p:txBody>
      </p:sp>
      <p:sp>
        <p:nvSpPr>
          <p:cNvPr id="27" name="Shape 25"/>
          <p:cNvSpPr/>
          <p:nvPr/>
        </p:nvSpPr>
        <p:spPr>
          <a:xfrm>
            <a:off x="228600" y="3739896"/>
            <a:ext cx="8686800" cy="1234440"/>
          </a:xfrm>
          <a:prstGeom prst="rect">
            <a:avLst/>
          </a:prstGeom>
          <a:solidFill>
            <a:srgbClr val="F7F9FC"/>
          </a:solidFill>
          <a:ln w="12700">
            <a:solidFill>
              <a:srgbClr val="2E86AB"/>
            </a:solidFill>
            <a:prstDash val="solid"/>
          </a:ln>
        </p:spPr>
        <p:txBody>
          <a:bodyPr/>
          <a:lstStyle/>
          <a:p>
            <a:endParaRPr lang="tr-TR"/>
          </a:p>
        </p:txBody>
      </p:sp>
      <p:sp>
        <p:nvSpPr>
          <p:cNvPr id="28" name="Shape 26"/>
          <p:cNvSpPr/>
          <p:nvPr/>
        </p:nvSpPr>
        <p:spPr>
          <a:xfrm>
            <a:off x="228600" y="3739896"/>
            <a:ext cx="502920" cy="1234440"/>
          </a:xfrm>
          <a:prstGeom prst="rect">
            <a:avLst/>
          </a:prstGeom>
          <a:solidFill>
            <a:srgbClr val="2E86AB"/>
          </a:solidFill>
          <a:ln w="12700">
            <a:solidFill>
              <a:srgbClr val="2E86AB"/>
            </a:solidFill>
            <a:prstDash val="solid"/>
          </a:ln>
        </p:spPr>
        <p:txBody>
          <a:bodyPr/>
          <a:lstStyle/>
          <a:p>
            <a:endParaRPr lang="tr-TR"/>
          </a:p>
        </p:txBody>
      </p:sp>
      <p:sp>
        <p:nvSpPr>
          <p:cNvPr id="29" name="Text 27"/>
          <p:cNvSpPr/>
          <p:nvPr/>
        </p:nvSpPr>
        <p:spPr>
          <a:xfrm>
            <a:off x="228600" y="3739896"/>
            <a:ext cx="502920" cy="123444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3</a:t>
            </a:r>
            <a:endParaRPr lang="en-US" sz="2200" dirty="0"/>
          </a:p>
        </p:txBody>
      </p:sp>
      <p:sp>
        <p:nvSpPr>
          <p:cNvPr id="30" name="Text 28"/>
          <p:cNvSpPr/>
          <p:nvPr/>
        </p:nvSpPr>
        <p:spPr>
          <a:xfrm>
            <a:off x="822960" y="3785616"/>
            <a:ext cx="2286000" cy="256032"/>
          </a:xfrm>
          <a:prstGeom prst="rect">
            <a:avLst/>
          </a:prstGeom>
          <a:noFill/>
          <a:ln/>
        </p:spPr>
        <p:txBody>
          <a:bodyPr wrap="square" lIns="0" tIns="0" rIns="0" bIns="0"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LABORATUVAR</a:t>
            </a:r>
            <a:endParaRPr lang="en-US" sz="1100" dirty="0"/>
          </a:p>
        </p:txBody>
      </p:sp>
      <p:sp>
        <p:nvSpPr>
          <p:cNvPr id="31" name="Text 29"/>
          <p:cNvSpPr/>
          <p:nvPr/>
        </p:nvSpPr>
        <p:spPr>
          <a:xfrm>
            <a:off x="822960" y="4041648"/>
            <a:ext cx="3749040" cy="34747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Ne?  Lab saatinde yapılan uygulamanın açıklamasıdır. Laboratuvar saati olmayan dersler için bu alan boş kalır.</a:t>
            </a:r>
            <a:endParaRPr lang="en-US" sz="880" dirty="0"/>
          </a:p>
        </p:txBody>
      </p:sp>
      <p:sp>
        <p:nvSpPr>
          <p:cNvPr id="32" name="Text 30"/>
          <p:cNvSpPr/>
          <p:nvPr/>
        </p:nvSpPr>
        <p:spPr>
          <a:xfrm>
            <a:off x="822960" y="4398264"/>
            <a:ext cx="3749040" cy="49377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Nasıl?  Lab olan dersler için: yapılan deneyi, kullanılan yazılımı veya simülasyonu yazın.</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Lab saati yoksa: bu alanı tamamen boş bırakın.</a:t>
            </a:r>
            <a:endParaRPr lang="en-US" sz="880" dirty="0"/>
          </a:p>
        </p:txBody>
      </p:sp>
      <p:sp>
        <p:nvSpPr>
          <p:cNvPr id="33" name="Shape 31"/>
          <p:cNvSpPr/>
          <p:nvPr/>
        </p:nvSpPr>
        <p:spPr>
          <a:xfrm>
            <a:off x="4663440" y="3813048"/>
            <a:ext cx="4160520" cy="475488"/>
          </a:xfrm>
          <a:prstGeom prst="rect">
            <a:avLst/>
          </a:prstGeom>
          <a:solidFill>
            <a:srgbClr val="FFFFFF"/>
          </a:solidFill>
          <a:ln w="12700">
            <a:solidFill>
              <a:srgbClr val="2E86AB"/>
            </a:solidFill>
            <a:prstDash val="solid"/>
          </a:ln>
        </p:spPr>
        <p:txBody>
          <a:bodyPr/>
          <a:lstStyle/>
          <a:p>
            <a:endParaRPr lang="tr-TR"/>
          </a:p>
        </p:txBody>
      </p:sp>
      <p:sp>
        <p:nvSpPr>
          <p:cNvPr id="34" name="Text 32"/>
          <p:cNvSpPr/>
          <p:nvPr/>
        </p:nvSpPr>
        <p:spPr>
          <a:xfrm>
            <a:off x="4754880" y="3831336"/>
            <a:ext cx="3977640" cy="219456"/>
          </a:xfrm>
          <a:prstGeom prst="rect">
            <a:avLst/>
          </a:prstGeom>
          <a:noFill/>
          <a:ln/>
        </p:spPr>
        <p:txBody>
          <a:bodyPr wrap="square" lIns="0" tIns="0" rIns="0" bIns="0" rtlCol="0" anchor="ctr"/>
          <a:lstStyle/>
          <a:p>
            <a:pPr marL="0" indent="0">
              <a:buNone/>
            </a:pPr>
            <a:r>
              <a:rPr lang="en-US" sz="900" i="1" dirty="0">
                <a:solidFill>
                  <a:srgbClr val="333333"/>
                </a:solidFill>
                <a:latin typeface="Calibri" pitchFamily="34" charset="0"/>
                <a:ea typeface="Calibri" pitchFamily="34" charset="-122"/>
                <a:cs typeface="Calibri" pitchFamily="34" charset="-120"/>
              </a:rPr>
              <a:t>TR:  "Finansal analiz yazılımı kullanımı"</a:t>
            </a:r>
            <a:endParaRPr lang="en-US" sz="900" dirty="0"/>
          </a:p>
        </p:txBody>
      </p:sp>
      <p:sp>
        <p:nvSpPr>
          <p:cNvPr id="35" name="Text 33"/>
          <p:cNvSpPr/>
          <p:nvPr/>
        </p:nvSpPr>
        <p:spPr>
          <a:xfrm>
            <a:off x="4754880" y="4050792"/>
            <a:ext cx="3977640" cy="201168"/>
          </a:xfrm>
          <a:prstGeom prst="rect">
            <a:avLst/>
          </a:prstGeom>
          <a:noFill/>
          <a:ln/>
        </p:spPr>
        <p:txBody>
          <a:bodyPr wrap="square" lIns="0" tIns="0" rIns="0" bIns="0" rtlCol="0" anchor="ctr"/>
          <a:lstStyle/>
          <a:p>
            <a:pPr marL="0" indent="0">
              <a:buNone/>
            </a:pPr>
            <a:r>
              <a:rPr lang="en-US" sz="900" i="1" dirty="0">
                <a:solidFill>
                  <a:srgbClr val="718096"/>
                </a:solidFill>
                <a:latin typeface="Calibri" pitchFamily="34" charset="0"/>
                <a:ea typeface="Calibri" pitchFamily="34" charset="-122"/>
                <a:cs typeface="Calibri" pitchFamily="34" charset="-120"/>
              </a:rPr>
              <a:t>EN:  "Financial analysis software usage"</a:t>
            </a:r>
            <a:endParaRPr lang="en-US" sz="900" dirty="0"/>
          </a:p>
        </p:txBody>
      </p:sp>
      <p:sp>
        <p:nvSpPr>
          <p:cNvPr id="36" name="Shape 34"/>
          <p:cNvSpPr/>
          <p:nvPr/>
        </p:nvSpPr>
        <p:spPr>
          <a:xfrm>
            <a:off x="4663440" y="4361688"/>
            <a:ext cx="4160520" cy="512064"/>
          </a:xfrm>
          <a:prstGeom prst="rect">
            <a:avLst/>
          </a:prstGeom>
          <a:solidFill>
            <a:srgbClr val="FFF8E1"/>
          </a:solidFill>
          <a:ln w="12700">
            <a:solidFill>
              <a:srgbClr val="E67E22"/>
            </a:solidFill>
            <a:prstDash val="solid"/>
          </a:ln>
        </p:spPr>
        <p:txBody>
          <a:bodyPr/>
          <a:lstStyle/>
          <a:p>
            <a:endParaRPr lang="tr-TR"/>
          </a:p>
        </p:txBody>
      </p:sp>
      <p:sp>
        <p:nvSpPr>
          <p:cNvPr id="37" name="Text 35"/>
          <p:cNvSpPr/>
          <p:nvPr/>
        </p:nvSpPr>
        <p:spPr>
          <a:xfrm>
            <a:off x="4736592" y="4379976"/>
            <a:ext cx="3995928" cy="457200"/>
          </a:xfrm>
          <a:prstGeom prst="rect">
            <a:avLst/>
          </a:prstGeom>
          <a:noFill/>
          <a:ln/>
        </p:spPr>
        <p:txBody>
          <a:bodyPr wrap="square" lIns="0" tIns="0" rIns="0" bIns="0" rtlCol="0" anchor="ctr"/>
          <a:lstStyle/>
          <a:p>
            <a:pPr marL="0" indent="0">
              <a:buNone/>
            </a:pPr>
            <a:r>
              <a:rPr lang="en-US" sz="850" dirty="0">
                <a:solidFill>
                  <a:srgbClr val="5C4000"/>
                </a:solidFill>
                <a:latin typeface="Calibri" pitchFamily="34" charset="0"/>
                <a:ea typeface="Calibri" pitchFamily="34" charset="-122"/>
                <a:cs typeface="Calibri" pitchFamily="34" charset="-120"/>
              </a:rPr>
              <a:t>⚠  Lab saatiniz yoksa bu alana hiçbir şey yazmayın — boş bırakmanız doğrudur, sorun değildir.</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E86AB"/>
          </a:solidFill>
          <a:ln w="12700">
            <a:solidFill>
              <a:srgbClr val="2E86AB"/>
            </a:solidFill>
            <a:prstDash val="solid"/>
          </a:ln>
        </p:spPr>
        <p:txBody>
          <a:bodyPr/>
          <a:lstStyle/>
          <a:p>
            <a:endParaRPr lang="tr-TR"/>
          </a:p>
        </p:txBody>
      </p:sp>
      <p:sp>
        <p:nvSpPr>
          <p:cNvPr id="4" name="Text 2"/>
          <p:cNvSpPr/>
          <p:nvPr/>
        </p:nvSpPr>
        <p:spPr>
          <a:xfrm>
            <a:off x="457200" y="118872"/>
            <a:ext cx="8229600" cy="1115568"/>
          </a:xfrm>
          <a:prstGeom prst="rect">
            <a:avLst/>
          </a:prstGeom>
          <a:noFill/>
          <a:ln/>
        </p:spPr>
        <p:txBody>
          <a:bodyPr wrap="square" lIns="0" tIns="0" rIns="0" bIns="0" rtlCol="0" anchor="ctr"/>
          <a:lstStyle/>
          <a:p>
            <a:pPr marL="0" indent="0" algn="ctr">
              <a:buNone/>
            </a:pPr>
            <a:r>
              <a:rPr lang="en-US" sz="3000" dirty="0">
                <a:solidFill>
                  <a:srgbClr val="2E86AB"/>
                </a:solidFill>
                <a:latin typeface="Calibri" pitchFamily="34" charset="0"/>
                <a:ea typeface="Calibri" pitchFamily="34" charset="-122"/>
                <a:cs typeface="Calibri" pitchFamily="34" charset="-120"/>
              </a:rPr>
              <a:t>Ders İçeriği Yönetim Sistemi – 8 Temel Modül</a:t>
            </a:r>
            <a:endParaRPr lang="en-US" sz="3000" dirty="0"/>
          </a:p>
        </p:txBody>
      </p:sp>
      <p:sp>
        <p:nvSpPr>
          <p:cNvPr id="5" name="Shape 3"/>
          <p:cNvSpPr/>
          <p:nvPr/>
        </p:nvSpPr>
        <p:spPr>
          <a:xfrm>
            <a:off x="182880" y="1417320"/>
            <a:ext cx="2084832" cy="1554480"/>
          </a:xfrm>
          <a:prstGeom prst="rect">
            <a:avLst/>
          </a:prstGeom>
          <a:solidFill>
            <a:srgbClr val="1E3F70"/>
          </a:solidFill>
          <a:ln w="12700">
            <a:solidFill>
              <a:srgbClr val="2E86AB"/>
            </a:solidFill>
            <a:prstDash val="solid"/>
          </a:ln>
        </p:spPr>
        <p:txBody>
          <a:bodyPr/>
          <a:lstStyle/>
          <a:p>
            <a:endParaRPr lang="tr-TR"/>
          </a:p>
        </p:txBody>
      </p:sp>
      <p:sp>
        <p:nvSpPr>
          <p:cNvPr id="6" name="Shape 4"/>
          <p:cNvSpPr/>
          <p:nvPr/>
        </p:nvSpPr>
        <p:spPr>
          <a:xfrm>
            <a:off x="182880" y="1417320"/>
            <a:ext cx="2084832" cy="320040"/>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256032" y="1417320"/>
            <a:ext cx="1938528" cy="32004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1. Genel Tanım</a:t>
            </a:r>
            <a:endParaRPr lang="en-US" sz="1000" dirty="0"/>
          </a:p>
        </p:txBody>
      </p:sp>
      <p:sp>
        <p:nvSpPr>
          <p:cNvPr id="8" name="Text 6"/>
          <p:cNvSpPr/>
          <p:nvPr/>
        </p:nvSpPr>
        <p:spPr>
          <a:xfrm>
            <a:off x="256032" y="1801368"/>
            <a:ext cx="1938528" cy="1051560"/>
          </a:xfrm>
          <a:prstGeom prst="rect">
            <a:avLst/>
          </a:prstGeom>
          <a:noFill/>
          <a:ln/>
        </p:spPr>
        <p:txBody>
          <a:bodyPr wrap="square" lIns="0" tIns="0" rIns="0" bIns="0" rtlCol="0" anchor="ctr"/>
          <a:lstStyle/>
          <a:p>
            <a:pPr marL="0" indent="0">
              <a:buNone/>
            </a:pPr>
            <a:r>
              <a:rPr lang="en-US" sz="900" dirty="0">
                <a:solidFill>
                  <a:srgbClr val="A8C0D8"/>
                </a:solidFill>
                <a:latin typeface="Calibri" pitchFamily="34" charset="0"/>
                <a:ea typeface="Calibri" pitchFamily="34" charset="-122"/>
                <a:cs typeface="Calibri" pitchFamily="34" charset="-120"/>
              </a:rPr>
              <a:t>Ders kodu, kredi, dil, amaç ve içerik bilgileri</a:t>
            </a:r>
            <a:endParaRPr lang="en-US" sz="900" dirty="0"/>
          </a:p>
        </p:txBody>
      </p:sp>
      <p:sp>
        <p:nvSpPr>
          <p:cNvPr id="9" name="Shape 7"/>
          <p:cNvSpPr/>
          <p:nvPr/>
        </p:nvSpPr>
        <p:spPr>
          <a:xfrm>
            <a:off x="2395728" y="1417320"/>
            <a:ext cx="2084832" cy="1554480"/>
          </a:xfrm>
          <a:prstGeom prst="rect">
            <a:avLst/>
          </a:prstGeom>
          <a:solidFill>
            <a:srgbClr val="1E3F70"/>
          </a:solidFill>
          <a:ln w="12700">
            <a:solidFill>
              <a:srgbClr val="E84855"/>
            </a:solidFill>
            <a:prstDash val="solid"/>
          </a:ln>
        </p:spPr>
        <p:txBody>
          <a:bodyPr/>
          <a:lstStyle/>
          <a:p>
            <a:endParaRPr lang="tr-TR"/>
          </a:p>
        </p:txBody>
      </p:sp>
      <p:sp>
        <p:nvSpPr>
          <p:cNvPr id="10" name="Shape 8"/>
          <p:cNvSpPr/>
          <p:nvPr/>
        </p:nvSpPr>
        <p:spPr>
          <a:xfrm>
            <a:off x="2395728" y="1417320"/>
            <a:ext cx="2084832" cy="320040"/>
          </a:xfrm>
          <a:prstGeom prst="rect">
            <a:avLst/>
          </a:prstGeom>
          <a:solidFill>
            <a:srgbClr val="E84855"/>
          </a:solidFill>
          <a:ln w="12700">
            <a:solidFill>
              <a:srgbClr val="E84855"/>
            </a:solidFill>
            <a:prstDash val="solid"/>
          </a:ln>
        </p:spPr>
        <p:txBody>
          <a:bodyPr/>
          <a:lstStyle/>
          <a:p>
            <a:endParaRPr lang="tr-TR"/>
          </a:p>
        </p:txBody>
      </p:sp>
      <p:sp>
        <p:nvSpPr>
          <p:cNvPr id="11" name="Text 9"/>
          <p:cNvSpPr/>
          <p:nvPr/>
        </p:nvSpPr>
        <p:spPr>
          <a:xfrm>
            <a:off x="2468880" y="1417320"/>
            <a:ext cx="1938528" cy="32004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2. Öğrenme Çıktıları</a:t>
            </a:r>
            <a:endParaRPr lang="en-US" sz="1000" dirty="0"/>
          </a:p>
        </p:txBody>
      </p:sp>
      <p:sp>
        <p:nvSpPr>
          <p:cNvPr id="12" name="Text 10"/>
          <p:cNvSpPr/>
          <p:nvPr/>
        </p:nvSpPr>
        <p:spPr>
          <a:xfrm>
            <a:off x="2468880" y="1801368"/>
            <a:ext cx="1938528" cy="1051560"/>
          </a:xfrm>
          <a:prstGeom prst="rect">
            <a:avLst/>
          </a:prstGeom>
          <a:noFill/>
          <a:ln/>
        </p:spPr>
        <p:txBody>
          <a:bodyPr wrap="square" lIns="0" tIns="0" rIns="0" bIns="0" rtlCol="0" anchor="ctr"/>
          <a:lstStyle/>
          <a:p>
            <a:pPr marL="0" indent="0">
              <a:buNone/>
            </a:pPr>
            <a:r>
              <a:rPr lang="en-US" sz="900" dirty="0">
                <a:solidFill>
                  <a:srgbClr val="A8C0D8"/>
                </a:solidFill>
                <a:latin typeface="Calibri" pitchFamily="34" charset="0"/>
                <a:ea typeface="Calibri" pitchFamily="34" charset="-122"/>
                <a:cs typeface="Calibri" pitchFamily="34" charset="-120"/>
              </a:rPr>
              <a:t>TR/EN kazanımlar, sıralama ve düzenleme</a:t>
            </a:r>
            <a:endParaRPr lang="en-US" sz="900" dirty="0"/>
          </a:p>
        </p:txBody>
      </p:sp>
      <p:sp>
        <p:nvSpPr>
          <p:cNvPr id="13" name="Shape 11"/>
          <p:cNvSpPr/>
          <p:nvPr/>
        </p:nvSpPr>
        <p:spPr>
          <a:xfrm>
            <a:off x="4608576" y="1417320"/>
            <a:ext cx="2084832" cy="1554480"/>
          </a:xfrm>
          <a:prstGeom prst="rect">
            <a:avLst/>
          </a:prstGeom>
          <a:solidFill>
            <a:srgbClr val="1E3F70"/>
          </a:solidFill>
          <a:ln w="12700">
            <a:solidFill>
              <a:srgbClr val="27AE60"/>
            </a:solidFill>
            <a:prstDash val="solid"/>
          </a:ln>
        </p:spPr>
        <p:txBody>
          <a:bodyPr/>
          <a:lstStyle/>
          <a:p>
            <a:endParaRPr lang="tr-TR"/>
          </a:p>
        </p:txBody>
      </p:sp>
      <p:sp>
        <p:nvSpPr>
          <p:cNvPr id="14" name="Shape 12"/>
          <p:cNvSpPr/>
          <p:nvPr/>
        </p:nvSpPr>
        <p:spPr>
          <a:xfrm>
            <a:off x="4608576" y="1417320"/>
            <a:ext cx="2084832" cy="320040"/>
          </a:xfrm>
          <a:prstGeom prst="rect">
            <a:avLst/>
          </a:prstGeom>
          <a:solidFill>
            <a:srgbClr val="27AE60"/>
          </a:solidFill>
          <a:ln w="12700">
            <a:solidFill>
              <a:srgbClr val="27AE60"/>
            </a:solidFill>
            <a:prstDash val="solid"/>
          </a:ln>
        </p:spPr>
        <p:txBody>
          <a:bodyPr/>
          <a:lstStyle/>
          <a:p>
            <a:endParaRPr lang="tr-TR"/>
          </a:p>
        </p:txBody>
      </p:sp>
      <p:sp>
        <p:nvSpPr>
          <p:cNvPr id="15" name="Text 13"/>
          <p:cNvSpPr/>
          <p:nvPr/>
        </p:nvSpPr>
        <p:spPr>
          <a:xfrm>
            <a:off x="4681728" y="1417320"/>
            <a:ext cx="1938528" cy="32004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3. Haftalık İçerik</a:t>
            </a:r>
            <a:endParaRPr lang="en-US" sz="1000" dirty="0"/>
          </a:p>
        </p:txBody>
      </p:sp>
      <p:sp>
        <p:nvSpPr>
          <p:cNvPr id="16" name="Text 14"/>
          <p:cNvSpPr/>
          <p:nvPr/>
        </p:nvSpPr>
        <p:spPr>
          <a:xfrm>
            <a:off x="4681728" y="1801368"/>
            <a:ext cx="1938528" cy="1051560"/>
          </a:xfrm>
          <a:prstGeom prst="rect">
            <a:avLst/>
          </a:prstGeom>
          <a:noFill/>
          <a:ln/>
        </p:spPr>
        <p:txBody>
          <a:bodyPr wrap="square" lIns="0" tIns="0" rIns="0" bIns="0" rtlCol="0" anchor="ctr"/>
          <a:lstStyle/>
          <a:p>
            <a:pPr marL="0" indent="0">
              <a:buNone/>
            </a:pPr>
            <a:r>
              <a:rPr lang="en-US" sz="900" dirty="0">
                <a:solidFill>
                  <a:srgbClr val="A8C0D8"/>
                </a:solidFill>
                <a:latin typeface="Calibri" pitchFamily="34" charset="0"/>
                <a:ea typeface="Calibri" pitchFamily="34" charset="-122"/>
                <a:cs typeface="Calibri" pitchFamily="34" charset="-120"/>
              </a:rPr>
              <a:t>14 haftalık teorik, uygulama ve lab planı</a:t>
            </a:r>
            <a:endParaRPr lang="en-US" sz="900" dirty="0"/>
          </a:p>
        </p:txBody>
      </p:sp>
      <p:sp>
        <p:nvSpPr>
          <p:cNvPr id="17" name="Shape 15"/>
          <p:cNvSpPr/>
          <p:nvPr/>
        </p:nvSpPr>
        <p:spPr>
          <a:xfrm>
            <a:off x="6821424" y="1417320"/>
            <a:ext cx="2084832" cy="1554480"/>
          </a:xfrm>
          <a:prstGeom prst="rect">
            <a:avLst/>
          </a:prstGeom>
          <a:solidFill>
            <a:srgbClr val="1E3F70"/>
          </a:solidFill>
          <a:ln w="12700">
            <a:solidFill>
              <a:srgbClr val="F39C12"/>
            </a:solidFill>
            <a:prstDash val="solid"/>
          </a:ln>
        </p:spPr>
        <p:txBody>
          <a:bodyPr/>
          <a:lstStyle/>
          <a:p>
            <a:endParaRPr lang="tr-TR"/>
          </a:p>
        </p:txBody>
      </p:sp>
      <p:sp>
        <p:nvSpPr>
          <p:cNvPr id="18" name="Shape 16"/>
          <p:cNvSpPr/>
          <p:nvPr/>
        </p:nvSpPr>
        <p:spPr>
          <a:xfrm>
            <a:off x="6821424" y="1417320"/>
            <a:ext cx="2084832" cy="320040"/>
          </a:xfrm>
          <a:prstGeom prst="rect">
            <a:avLst/>
          </a:prstGeom>
          <a:solidFill>
            <a:srgbClr val="F39C12"/>
          </a:solidFill>
          <a:ln w="12700">
            <a:solidFill>
              <a:srgbClr val="F39C12"/>
            </a:solidFill>
            <a:prstDash val="solid"/>
          </a:ln>
        </p:spPr>
        <p:txBody>
          <a:bodyPr/>
          <a:lstStyle/>
          <a:p>
            <a:endParaRPr lang="tr-TR"/>
          </a:p>
        </p:txBody>
      </p:sp>
      <p:sp>
        <p:nvSpPr>
          <p:cNvPr id="19" name="Text 17"/>
          <p:cNvSpPr/>
          <p:nvPr/>
        </p:nvSpPr>
        <p:spPr>
          <a:xfrm>
            <a:off x="6894576" y="1417320"/>
            <a:ext cx="1938528" cy="32004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4. Değerlendirme</a:t>
            </a:r>
            <a:endParaRPr lang="en-US" sz="1000" dirty="0"/>
          </a:p>
        </p:txBody>
      </p:sp>
      <p:sp>
        <p:nvSpPr>
          <p:cNvPr id="20" name="Text 18"/>
          <p:cNvSpPr/>
          <p:nvPr/>
        </p:nvSpPr>
        <p:spPr>
          <a:xfrm>
            <a:off x="6894576" y="1801368"/>
            <a:ext cx="1938528" cy="1051560"/>
          </a:xfrm>
          <a:prstGeom prst="rect">
            <a:avLst/>
          </a:prstGeom>
          <a:noFill/>
          <a:ln/>
        </p:spPr>
        <p:txBody>
          <a:bodyPr wrap="square" lIns="0" tIns="0" rIns="0" bIns="0" rtlCol="0" anchor="ctr"/>
          <a:lstStyle/>
          <a:p>
            <a:pPr marL="0" indent="0">
              <a:buNone/>
            </a:pPr>
            <a:r>
              <a:rPr lang="en-US" sz="900" dirty="0">
                <a:solidFill>
                  <a:srgbClr val="A8C0D8"/>
                </a:solidFill>
                <a:latin typeface="Calibri" pitchFamily="34" charset="0"/>
                <a:ea typeface="Calibri" pitchFamily="34" charset="-122"/>
                <a:cs typeface="Calibri" pitchFamily="34" charset="-120"/>
              </a:rPr>
              <a:t>Sınav/etkinlik oranları ve başarı kriterleri</a:t>
            </a:r>
            <a:endParaRPr lang="en-US" sz="900" dirty="0"/>
          </a:p>
        </p:txBody>
      </p:sp>
      <p:sp>
        <p:nvSpPr>
          <p:cNvPr id="21" name="Shape 19"/>
          <p:cNvSpPr/>
          <p:nvPr/>
        </p:nvSpPr>
        <p:spPr>
          <a:xfrm>
            <a:off x="182880" y="3108960"/>
            <a:ext cx="2084832" cy="1554480"/>
          </a:xfrm>
          <a:prstGeom prst="rect">
            <a:avLst/>
          </a:prstGeom>
          <a:solidFill>
            <a:srgbClr val="1E3F70"/>
          </a:solidFill>
          <a:ln w="12700">
            <a:solidFill>
              <a:srgbClr val="9B59B6"/>
            </a:solidFill>
            <a:prstDash val="solid"/>
          </a:ln>
        </p:spPr>
        <p:txBody>
          <a:bodyPr/>
          <a:lstStyle/>
          <a:p>
            <a:endParaRPr lang="tr-TR"/>
          </a:p>
        </p:txBody>
      </p:sp>
      <p:sp>
        <p:nvSpPr>
          <p:cNvPr id="22" name="Shape 20"/>
          <p:cNvSpPr/>
          <p:nvPr/>
        </p:nvSpPr>
        <p:spPr>
          <a:xfrm>
            <a:off x="182880" y="3108960"/>
            <a:ext cx="2084832" cy="320040"/>
          </a:xfrm>
          <a:prstGeom prst="rect">
            <a:avLst/>
          </a:prstGeom>
          <a:solidFill>
            <a:srgbClr val="9B59B6"/>
          </a:solidFill>
          <a:ln w="12700">
            <a:solidFill>
              <a:srgbClr val="9B59B6"/>
            </a:solidFill>
            <a:prstDash val="solid"/>
          </a:ln>
        </p:spPr>
        <p:txBody>
          <a:bodyPr/>
          <a:lstStyle/>
          <a:p>
            <a:endParaRPr lang="tr-TR"/>
          </a:p>
        </p:txBody>
      </p:sp>
      <p:sp>
        <p:nvSpPr>
          <p:cNvPr id="23" name="Text 21"/>
          <p:cNvSpPr/>
          <p:nvPr/>
        </p:nvSpPr>
        <p:spPr>
          <a:xfrm>
            <a:off x="256032" y="3108960"/>
            <a:ext cx="1938528" cy="32004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5. İş Yükü</a:t>
            </a:r>
            <a:endParaRPr lang="en-US" sz="1000" dirty="0"/>
          </a:p>
        </p:txBody>
      </p:sp>
      <p:sp>
        <p:nvSpPr>
          <p:cNvPr id="24" name="Text 22"/>
          <p:cNvSpPr/>
          <p:nvPr/>
        </p:nvSpPr>
        <p:spPr>
          <a:xfrm>
            <a:off x="256032" y="3493008"/>
            <a:ext cx="1938528" cy="1051560"/>
          </a:xfrm>
          <a:prstGeom prst="rect">
            <a:avLst/>
          </a:prstGeom>
          <a:noFill/>
          <a:ln/>
        </p:spPr>
        <p:txBody>
          <a:bodyPr wrap="square" lIns="0" tIns="0" rIns="0" bIns="0" rtlCol="0" anchor="ctr"/>
          <a:lstStyle/>
          <a:p>
            <a:pPr marL="0" indent="0">
              <a:buNone/>
            </a:pPr>
            <a:r>
              <a:rPr lang="en-US" sz="900" dirty="0">
                <a:solidFill>
                  <a:srgbClr val="A8C0D8"/>
                </a:solidFill>
                <a:latin typeface="Calibri" pitchFamily="34" charset="0"/>
                <a:ea typeface="Calibri" pitchFamily="34" charset="-122"/>
                <a:cs typeface="Calibri" pitchFamily="34" charset="-120"/>
              </a:rPr>
              <a:t>AKTS kredisi doğrulama ve saat hesabı</a:t>
            </a:r>
            <a:endParaRPr lang="en-US" sz="900" dirty="0"/>
          </a:p>
        </p:txBody>
      </p:sp>
      <p:sp>
        <p:nvSpPr>
          <p:cNvPr id="25" name="Shape 23"/>
          <p:cNvSpPr/>
          <p:nvPr/>
        </p:nvSpPr>
        <p:spPr>
          <a:xfrm>
            <a:off x="2395728" y="3108960"/>
            <a:ext cx="2084832" cy="1554480"/>
          </a:xfrm>
          <a:prstGeom prst="rect">
            <a:avLst/>
          </a:prstGeom>
          <a:solidFill>
            <a:srgbClr val="1E3F70"/>
          </a:solidFill>
          <a:ln w="12700">
            <a:solidFill>
              <a:srgbClr val="27AE60"/>
            </a:solidFill>
            <a:prstDash val="solid"/>
          </a:ln>
        </p:spPr>
        <p:txBody>
          <a:bodyPr/>
          <a:lstStyle/>
          <a:p>
            <a:endParaRPr lang="tr-TR"/>
          </a:p>
        </p:txBody>
      </p:sp>
      <p:sp>
        <p:nvSpPr>
          <p:cNvPr id="26" name="Shape 24"/>
          <p:cNvSpPr/>
          <p:nvPr/>
        </p:nvSpPr>
        <p:spPr>
          <a:xfrm>
            <a:off x="2395728" y="3108960"/>
            <a:ext cx="2084832" cy="320040"/>
          </a:xfrm>
          <a:prstGeom prst="rect">
            <a:avLst/>
          </a:prstGeom>
          <a:solidFill>
            <a:srgbClr val="27AE60"/>
          </a:solidFill>
          <a:ln w="12700">
            <a:solidFill>
              <a:srgbClr val="27AE60"/>
            </a:solidFill>
            <a:prstDash val="solid"/>
          </a:ln>
        </p:spPr>
        <p:txBody>
          <a:bodyPr/>
          <a:lstStyle/>
          <a:p>
            <a:endParaRPr lang="tr-TR"/>
          </a:p>
        </p:txBody>
      </p:sp>
      <p:sp>
        <p:nvSpPr>
          <p:cNvPr id="27" name="Text 25"/>
          <p:cNvSpPr/>
          <p:nvPr/>
        </p:nvSpPr>
        <p:spPr>
          <a:xfrm>
            <a:off x="2468880" y="3108960"/>
            <a:ext cx="1938528" cy="32004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6. Program &amp; ÖÇ İlişkisi</a:t>
            </a:r>
            <a:endParaRPr lang="en-US" sz="1000" dirty="0"/>
          </a:p>
        </p:txBody>
      </p:sp>
      <p:sp>
        <p:nvSpPr>
          <p:cNvPr id="28" name="Text 26"/>
          <p:cNvSpPr/>
          <p:nvPr/>
        </p:nvSpPr>
        <p:spPr>
          <a:xfrm>
            <a:off x="2468880" y="3493008"/>
            <a:ext cx="1938528" cy="1051560"/>
          </a:xfrm>
          <a:prstGeom prst="rect">
            <a:avLst/>
          </a:prstGeom>
          <a:noFill/>
          <a:ln/>
        </p:spPr>
        <p:txBody>
          <a:bodyPr wrap="square" lIns="0" tIns="0" rIns="0" bIns="0" rtlCol="0" anchor="ctr"/>
          <a:lstStyle/>
          <a:p>
            <a:pPr marL="0" indent="0">
              <a:buNone/>
            </a:pPr>
            <a:r>
              <a:rPr lang="en-US" sz="900" dirty="0">
                <a:solidFill>
                  <a:srgbClr val="A8C0D8"/>
                </a:solidFill>
                <a:latin typeface="Calibri" pitchFamily="34" charset="0"/>
                <a:ea typeface="Calibri" pitchFamily="34" charset="-122"/>
                <a:cs typeface="Calibri" pitchFamily="34" charset="-120"/>
              </a:rPr>
              <a:t>Katkı düzeyi matrisi (1-5 skala)</a:t>
            </a:r>
            <a:endParaRPr lang="en-US" sz="900" dirty="0"/>
          </a:p>
        </p:txBody>
      </p:sp>
      <p:sp>
        <p:nvSpPr>
          <p:cNvPr id="29" name="Shape 27"/>
          <p:cNvSpPr/>
          <p:nvPr/>
        </p:nvSpPr>
        <p:spPr>
          <a:xfrm>
            <a:off x="4608576" y="3108960"/>
            <a:ext cx="2084832" cy="1554480"/>
          </a:xfrm>
          <a:prstGeom prst="rect">
            <a:avLst/>
          </a:prstGeom>
          <a:solidFill>
            <a:srgbClr val="1E3F70"/>
          </a:solidFill>
          <a:ln w="12700">
            <a:solidFill>
              <a:srgbClr val="2E86AB"/>
            </a:solidFill>
            <a:prstDash val="solid"/>
          </a:ln>
        </p:spPr>
        <p:txBody>
          <a:bodyPr/>
          <a:lstStyle/>
          <a:p>
            <a:endParaRPr lang="tr-TR"/>
          </a:p>
        </p:txBody>
      </p:sp>
      <p:sp>
        <p:nvSpPr>
          <p:cNvPr id="30" name="Shape 28"/>
          <p:cNvSpPr/>
          <p:nvPr/>
        </p:nvSpPr>
        <p:spPr>
          <a:xfrm>
            <a:off x="4608576" y="3108960"/>
            <a:ext cx="2084832" cy="320040"/>
          </a:xfrm>
          <a:prstGeom prst="rect">
            <a:avLst/>
          </a:prstGeom>
          <a:solidFill>
            <a:srgbClr val="2E86AB"/>
          </a:solidFill>
          <a:ln w="12700">
            <a:solidFill>
              <a:srgbClr val="2E86AB"/>
            </a:solidFill>
            <a:prstDash val="solid"/>
          </a:ln>
        </p:spPr>
        <p:txBody>
          <a:bodyPr/>
          <a:lstStyle/>
          <a:p>
            <a:endParaRPr lang="tr-TR"/>
          </a:p>
        </p:txBody>
      </p:sp>
      <p:sp>
        <p:nvSpPr>
          <p:cNvPr id="31" name="Text 29"/>
          <p:cNvSpPr/>
          <p:nvPr/>
        </p:nvSpPr>
        <p:spPr>
          <a:xfrm>
            <a:off x="4681728" y="3108960"/>
            <a:ext cx="1938528" cy="32004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7. Program Çıktıları</a:t>
            </a:r>
            <a:endParaRPr lang="en-US" sz="1000" dirty="0"/>
          </a:p>
        </p:txBody>
      </p:sp>
      <p:sp>
        <p:nvSpPr>
          <p:cNvPr id="32" name="Text 30"/>
          <p:cNvSpPr/>
          <p:nvPr/>
        </p:nvSpPr>
        <p:spPr>
          <a:xfrm>
            <a:off x="4681728" y="3493008"/>
            <a:ext cx="1938528" cy="1051560"/>
          </a:xfrm>
          <a:prstGeom prst="rect">
            <a:avLst/>
          </a:prstGeom>
          <a:noFill/>
          <a:ln/>
        </p:spPr>
        <p:txBody>
          <a:bodyPr wrap="square" lIns="0" tIns="0" rIns="0" bIns="0" rtlCol="0" anchor="ctr"/>
          <a:lstStyle/>
          <a:p>
            <a:pPr marL="0" indent="0">
              <a:buNone/>
            </a:pPr>
            <a:r>
              <a:rPr lang="en-US" sz="900" dirty="0">
                <a:solidFill>
                  <a:srgbClr val="A8C0D8"/>
                </a:solidFill>
                <a:latin typeface="Calibri" pitchFamily="34" charset="0"/>
                <a:ea typeface="Calibri" pitchFamily="34" charset="-122"/>
                <a:cs typeface="Calibri" pitchFamily="34" charset="-120"/>
              </a:rPr>
              <a:t>Bölüm öğrenme çıktıları yönetimi</a:t>
            </a:r>
            <a:endParaRPr lang="en-US" sz="900" dirty="0"/>
          </a:p>
        </p:txBody>
      </p:sp>
      <p:sp>
        <p:nvSpPr>
          <p:cNvPr id="33" name="Shape 31"/>
          <p:cNvSpPr/>
          <p:nvPr/>
        </p:nvSpPr>
        <p:spPr>
          <a:xfrm>
            <a:off x="6821424" y="3108960"/>
            <a:ext cx="2084832" cy="1554480"/>
          </a:xfrm>
          <a:prstGeom prst="rect">
            <a:avLst/>
          </a:prstGeom>
          <a:solidFill>
            <a:srgbClr val="1E3F70"/>
          </a:solidFill>
          <a:ln w="12700">
            <a:solidFill>
              <a:srgbClr val="E84855"/>
            </a:solidFill>
            <a:prstDash val="solid"/>
          </a:ln>
        </p:spPr>
        <p:txBody>
          <a:bodyPr/>
          <a:lstStyle/>
          <a:p>
            <a:endParaRPr lang="tr-TR"/>
          </a:p>
        </p:txBody>
      </p:sp>
      <p:sp>
        <p:nvSpPr>
          <p:cNvPr id="34" name="Shape 32"/>
          <p:cNvSpPr/>
          <p:nvPr/>
        </p:nvSpPr>
        <p:spPr>
          <a:xfrm>
            <a:off x="6821424" y="3108960"/>
            <a:ext cx="2084832" cy="320040"/>
          </a:xfrm>
          <a:prstGeom prst="rect">
            <a:avLst/>
          </a:prstGeom>
          <a:solidFill>
            <a:srgbClr val="E84855"/>
          </a:solidFill>
          <a:ln w="12700">
            <a:solidFill>
              <a:srgbClr val="E84855"/>
            </a:solidFill>
            <a:prstDash val="solid"/>
          </a:ln>
        </p:spPr>
        <p:txBody>
          <a:bodyPr/>
          <a:lstStyle/>
          <a:p>
            <a:endParaRPr lang="tr-TR"/>
          </a:p>
        </p:txBody>
      </p:sp>
      <p:sp>
        <p:nvSpPr>
          <p:cNvPr id="35" name="Text 33"/>
          <p:cNvSpPr/>
          <p:nvPr/>
        </p:nvSpPr>
        <p:spPr>
          <a:xfrm>
            <a:off x="6894576" y="3108960"/>
            <a:ext cx="1938528" cy="32004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8. TYYÇ İlişkilendirme</a:t>
            </a:r>
            <a:endParaRPr lang="en-US" sz="1000" dirty="0"/>
          </a:p>
        </p:txBody>
      </p:sp>
      <p:sp>
        <p:nvSpPr>
          <p:cNvPr id="36" name="Text 34"/>
          <p:cNvSpPr/>
          <p:nvPr/>
        </p:nvSpPr>
        <p:spPr>
          <a:xfrm>
            <a:off x="6894576" y="3493008"/>
            <a:ext cx="1938528" cy="1051560"/>
          </a:xfrm>
          <a:prstGeom prst="rect">
            <a:avLst/>
          </a:prstGeom>
          <a:noFill/>
          <a:ln/>
        </p:spPr>
        <p:txBody>
          <a:bodyPr wrap="square" lIns="0" tIns="0" rIns="0" bIns="0" rtlCol="0" anchor="ctr"/>
          <a:lstStyle/>
          <a:p>
            <a:pPr marL="0" indent="0">
              <a:buNone/>
            </a:pPr>
            <a:r>
              <a:rPr lang="en-US" sz="900" dirty="0">
                <a:solidFill>
                  <a:srgbClr val="A8C0D8"/>
                </a:solidFill>
                <a:latin typeface="Calibri" pitchFamily="34" charset="0"/>
                <a:ea typeface="Calibri" pitchFamily="34" charset="-122"/>
                <a:cs typeface="Calibri" pitchFamily="34" charset="-120"/>
              </a:rPr>
              <a:t>Yeterlilik çerçevesi ile eşleştirme</a:t>
            </a:r>
            <a:endParaRPr lang="en-US" sz="900" dirty="0"/>
          </a:p>
        </p:txBody>
      </p:sp>
      <p:sp>
        <p:nvSpPr>
          <p:cNvPr id="37" name="Shape 35"/>
          <p:cNvSpPr/>
          <p:nvPr/>
        </p:nvSpPr>
        <p:spPr>
          <a:xfrm>
            <a:off x="0" y="4937760"/>
            <a:ext cx="9144000" cy="210312"/>
          </a:xfrm>
          <a:prstGeom prst="rect">
            <a:avLst/>
          </a:prstGeom>
          <a:solidFill>
            <a:srgbClr val="0F2547"/>
          </a:solidFill>
          <a:ln w="12700">
            <a:solidFill>
              <a:srgbClr val="0F2547"/>
            </a:solidFill>
            <a:prstDash val="solid"/>
          </a:ln>
        </p:spPr>
        <p:txBody>
          <a:bodyPr/>
          <a:lstStyle/>
          <a:p>
            <a:endParaRPr lang="tr-TR"/>
          </a:p>
        </p:txBody>
      </p:sp>
      <p:sp>
        <p:nvSpPr>
          <p:cNvPr id="38" name="Text 36"/>
          <p:cNvSpPr/>
          <p:nvPr/>
        </p:nvSpPr>
        <p:spPr>
          <a:xfrm>
            <a:off x="0" y="4937760"/>
            <a:ext cx="9144000" cy="210312"/>
          </a:xfrm>
          <a:prstGeom prst="rect">
            <a:avLst/>
          </a:prstGeom>
          <a:noFill/>
          <a:ln/>
        </p:spPr>
        <p:txBody>
          <a:bodyPr wrap="square" lIns="0" tIns="0" rIns="0" bIns="0" rtlCol="0" anchor="ctr"/>
          <a:lstStyle/>
          <a:p>
            <a:pPr marL="0" indent="0" algn="ctr">
              <a:buNone/>
            </a:pPr>
            <a:r>
              <a:rPr lang="en-US" sz="800" dirty="0">
                <a:solidFill>
                  <a:srgbClr val="8BA3BF"/>
                </a:solidFill>
                <a:latin typeface="Calibri" pitchFamily="34" charset="0"/>
                <a:ea typeface="Calibri" pitchFamily="34" charset="-122"/>
                <a:cs typeface="Calibri" pitchFamily="34" charset="-120"/>
              </a:rPr>
              <a:t>Iğdır Üniversitesi – İktisadi ve İdari Bilimler Fakültesi – İşletme Bölümü  |  ogrenci.igdir.edu.tr</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Adım Adım Nasıl Doldurulur?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'Yeni' butonundan başlayarak 14 haftayı tek tek doldurun</a:t>
            </a:r>
            <a:endParaRPr lang="en-US" sz="1200" dirty="0"/>
          </a:p>
        </p:txBody>
      </p:sp>
      <p:sp>
        <p:nvSpPr>
          <p:cNvPr id="5" name="Shape 3"/>
          <p:cNvSpPr/>
          <p:nvPr/>
        </p:nvSpPr>
        <p:spPr>
          <a:xfrm>
            <a:off x="228600" y="1024128"/>
            <a:ext cx="4343400" cy="914400"/>
          </a:xfrm>
          <a:prstGeom prst="rect">
            <a:avLst/>
          </a:prstGeom>
          <a:solidFill>
            <a:srgbClr val="F7F9FC"/>
          </a:solidFill>
          <a:ln w="12700">
            <a:solidFill>
              <a:srgbClr val="0D7C6E"/>
            </a:solidFill>
            <a:prstDash val="solid"/>
          </a:ln>
        </p:spPr>
        <p:txBody>
          <a:bodyPr/>
          <a:lstStyle/>
          <a:p>
            <a:endParaRPr lang="tr-TR"/>
          </a:p>
        </p:txBody>
      </p:sp>
      <p:sp>
        <p:nvSpPr>
          <p:cNvPr id="6" name="Shape 4"/>
          <p:cNvSpPr/>
          <p:nvPr/>
        </p:nvSpPr>
        <p:spPr>
          <a:xfrm>
            <a:off x="228600" y="1024128"/>
            <a:ext cx="384048" cy="914400"/>
          </a:xfrm>
          <a:prstGeom prst="rect">
            <a:avLst/>
          </a:prstGeom>
          <a:solidFill>
            <a:srgbClr val="0D7C6E"/>
          </a:solidFill>
          <a:ln w="12700">
            <a:solidFill>
              <a:srgbClr val="0D7C6E"/>
            </a:solidFill>
            <a:prstDash val="solid"/>
          </a:ln>
        </p:spPr>
        <p:txBody>
          <a:bodyPr/>
          <a:lstStyle/>
          <a:p>
            <a:endParaRPr lang="tr-TR"/>
          </a:p>
        </p:txBody>
      </p:sp>
      <p:sp>
        <p:nvSpPr>
          <p:cNvPr id="7" name="Text 5"/>
          <p:cNvSpPr/>
          <p:nvPr/>
        </p:nvSpPr>
        <p:spPr>
          <a:xfrm>
            <a:off x="228600" y="102412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a:t>
            </a:r>
            <a:endParaRPr lang="en-US" sz="1800" dirty="0"/>
          </a:p>
        </p:txBody>
      </p:sp>
      <p:sp>
        <p:nvSpPr>
          <p:cNvPr id="8" name="Text 6"/>
          <p:cNvSpPr/>
          <p:nvPr/>
        </p:nvSpPr>
        <p:spPr>
          <a:xfrm>
            <a:off x="685800" y="1069848"/>
            <a:ext cx="3822192" cy="256032"/>
          </a:xfrm>
          <a:prstGeom prst="rect">
            <a:avLst/>
          </a:prstGeom>
          <a:noFill/>
          <a:ln/>
        </p:spPr>
        <p:txBody>
          <a:bodyPr wrap="square" lIns="0" tIns="0" rIns="0" bIns="0" rtlCol="0" anchor="ctr"/>
          <a:lstStyle/>
          <a:p>
            <a:pPr marL="0" indent="0">
              <a:buNone/>
            </a:pPr>
            <a:r>
              <a:rPr lang="en-US" sz="1100" b="1" dirty="0">
                <a:solidFill>
                  <a:srgbClr val="0D7C6E"/>
                </a:solidFill>
                <a:latin typeface="Calibri" pitchFamily="34" charset="0"/>
                <a:ea typeface="Calibri" pitchFamily="34" charset="-122"/>
                <a:cs typeface="Calibri" pitchFamily="34" charset="-120"/>
              </a:rPr>
              <a:t>Haftalık İçerik Sekmesine Girin</a:t>
            </a:r>
            <a:endParaRPr lang="en-US" sz="1100" dirty="0"/>
          </a:p>
        </p:txBody>
      </p:sp>
      <p:sp>
        <p:nvSpPr>
          <p:cNvPr id="9" name="Text 7"/>
          <p:cNvSpPr/>
          <p:nvPr/>
        </p:nvSpPr>
        <p:spPr>
          <a:xfrm>
            <a:off x="685800" y="1344168"/>
            <a:ext cx="3822192" cy="53035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Ders düzenleme ekranında üstteki 'Haftalık Ders İçeriği' sekmesine tıklayın.</a:t>
            </a:r>
            <a:endParaRPr lang="en-US" sz="900" dirty="0"/>
          </a:p>
        </p:txBody>
      </p:sp>
      <p:sp>
        <p:nvSpPr>
          <p:cNvPr id="10" name="Shape 8"/>
          <p:cNvSpPr/>
          <p:nvPr/>
        </p:nvSpPr>
        <p:spPr>
          <a:xfrm>
            <a:off x="228600" y="2029968"/>
            <a:ext cx="4343400" cy="914400"/>
          </a:xfrm>
          <a:prstGeom prst="rect">
            <a:avLst/>
          </a:prstGeom>
          <a:solidFill>
            <a:srgbClr val="F7F9FC"/>
          </a:solidFill>
          <a:ln w="12700">
            <a:solidFill>
              <a:srgbClr val="0D7C6E"/>
            </a:solidFill>
            <a:prstDash val="solid"/>
          </a:ln>
        </p:spPr>
        <p:txBody>
          <a:bodyPr/>
          <a:lstStyle/>
          <a:p>
            <a:endParaRPr lang="tr-TR"/>
          </a:p>
        </p:txBody>
      </p:sp>
      <p:sp>
        <p:nvSpPr>
          <p:cNvPr id="11" name="Shape 9"/>
          <p:cNvSpPr/>
          <p:nvPr/>
        </p:nvSpPr>
        <p:spPr>
          <a:xfrm>
            <a:off x="228600" y="2029968"/>
            <a:ext cx="384048" cy="914400"/>
          </a:xfrm>
          <a:prstGeom prst="rect">
            <a:avLst/>
          </a:prstGeom>
          <a:solidFill>
            <a:srgbClr val="0D7C6E"/>
          </a:solidFill>
          <a:ln w="12700">
            <a:solidFill>
              <a:srgbClr val="0D7C6E"/>
            </a:solidFill>
            <a:prstDash val="solid"/>
          </a:ln>
        </p:spPr>
        <p:txBody>
          <a:bodyPr/>
          <a:lstStyle/>
          <a:p>
            <a:endParaRPr lang="tr-TR"/>
          </a:p>
        </p:txBody>
      </p:sp>
      <p:sp>
        <p:nvSpPr>
          <p:cNvPr id="12" name="Text 10"/>
          <p:cNvSpPr/>
          <p:nvPr/>
        </p:nvSpPr>
        <p:spPr>
          <a:xfrm>
            <a:off x="228600" y="202996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2</a:t>
            </a:r>
            <a:endParaRPr lang="en-US" sz="1800" dirty="0"/>
          </a:p>
        </p:txBody>
      </p:sp>
      <p:sp>
        <p:nvSpPr>
          <p:cNvPr id="13" name="Text 11"/>
          <p:cNvSpPr/>
          <p:nvPr/>
        </p:nvSpPr>
        <p:spPr>
          <a:xfrm>
            <a:off x="685800" y="2075688"/>
            <a:ext cx="3822192" cy="256032"/>
          </a:xfrm>
          <a:prstGeom prst="rect">
            <a:avLst/>
          </a:prstGeom>
          <a:noFill/>
          <a:ln/>
        </p:spPr>
        <p:txBody>
          <a:bodyPr wrap="square" lIns="0" tIns="0" rIns="0" bIns="0" rtlCol="0" anchor="ctr"/>
          <a:lstStyle/>
          <a:p>
            <a:pPr marL="0" indent="0">
              <a:buNone/>
            </a:pPr>
            <a:r>
              <a:rPr lang="en-US" sz="1100" b="1" dirty="0">
                <a:solidFill>
                  <a:srgbClr val="0D7C6E"/>
                </a:solidFill>
                <a:latin typeface="Calibri" pitchFamily="34" charset="0"/>
                <a:ea typeface="Calibri" pitchFamily="34" charset="-122"/>
                <a:cs typeface="Calibri" pitchFamily="34" charset="-120"/>
              </a:rPr>
              <a:t>'Yeni' Butonuna Basın</a:t>
            </a:r>
            <a:endParaRPr lang="en-US" sz="1100" dirty="0"/>
          </a:p>
        </p:txBody>
      </p:sp>
      <p:sp>
        <p:nvSpPr>
          <p:cNvPr id="14" name="Text 12"/>
          <p:cNvSpPr/>
          <p:nvPr/>
        </p:nvSpPr>
        <p:spPr>
          <a:xfrm>
            <a:off x="685800" y="2350008"/>
            <a:ext cx="3822192" cy="53035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Mavi 'Yeni' butonuna tıklayın. Her tıklamada bir haftalık içerik formu açılır.</a:t>
            </a:r>
            <a:endParaRPr lang="en-US" sz="900" dirty="0"/>
          </a:p>
        </p:txBody>
      </p:sp>
      <p:sp>
        <p:nvSpPr>
          <p:cNvPr id="15" name="Shape 13"/>
          <p:cNvSpPr/>
          <p:nvPr/>
        </p:nvSpPr>
        <p:spPr>
          <a:xfrm>
            <a:off x="228600" y="3035808"/>
            <a:ext cx="4343400" cy="914400"/>
          </a:xfrm>
          <a:prstGeom prst="rect">
            <a:avLst/>
          </a:prstGeom>
          <a:solidFill>
            <a:srgbClr val="F7F9FC"/>
          </a:solidFill>
          <a:ln w="12700">
            <a:solidFill>
              <a:srgbClr val="E67E22"/>
            </a:solidFill>
            <a:prstDash val="solid"/>
          </a:ln>
        </p:spPr>
        <p:txBody>
          <a:bodyPr/>
          <a:lstStyle/>
          <a:p>
            <a:endParaRPr lang="tr-TR"/>
          </a:p>
        </p:txBody>
      </p:sp>
      <p:sp>
        <p:nvSpPr>
          <p:cNvPr id="16" name="Shape 14"/>
          <p:cNvSpPr/>
          <p:nvPr/>
        </p:nvSpPr>
        <p:spPr>
          <a:xfrm>
            <a:off x="228600" y="3035808"/>
            <a:ext cx="384048" cy="914400"/>
          </a:xfrm>
          <a:prstGeom prst="rect">
            <a:avLst/>
          </a:prstGeom>
          <a:solidFill>
            <a:srgbClr val="E67E22"/>
          </a:solidFill>
          <a:ln w="12700">
            <a:solidFill>
              <a:srgbClr val="E67E22"/>
            </a:solidFill>
            <a:prstDash val="solid"/>
          </a:ln>
        </p:spPr>
        <p:txBody>
          <a:bodyPr/>
          <a:lstStyle/>
          <a:p>
            <a:endParaRPr lang="tr-TR"/>
          </a:p>
        </p:txBody>
      </p:sp>
      <p:sp>
        <p:nvSpPr>
          <p:cNvPr id="17" name="Text 15"/>
          <p:cNvSpPr/>
          <p:nvPr/>
        </p:nvSpPr>
        <p:spPr>
          <a:xfrm>
            <a:off x="228600" y="303580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3</a:t>
            </a:r>
            <a:endParaRPr lang="en-US" sz="1800" dirty="0"/>
          </a:p>
        </p:txBody>
      </p:sp>
      <p:sp>
        <p:nvSpPr>
          <p:cNvPr id="18" name="Text 16"/>
          <p:cNvSpPr/>
          <p:nvPr/>
        </p:nvSpPr>
        <p:spPr>
          <a:xfrm>
            <a:off x="685800" y="3081528"/>
            <a:ext cx="3822192" cy="256032"/>
          </a:xfrm>
          <a:prstGeom prst="rect">
            <a:avLst/>
          </a:prstGeom>
          <a:noFill/>
          <a:ln/>
        </p:spPr>
        <p:txBody>
          <a:bodyPr wrap="square" lIns="0" tIns="0" rIns="0" bIns="0" rtlCol="0" anchor="ctr"/>
          <a:lstStyle/>
          <a:p>
            <a:pPr marL="0" indent="0">
              <a:buNone/>
            </a:pPr>
            <a:r>
              <a:rPr lang="en-US" sz="1100" b="1" dirty="0">
                <a:solidFill>
                  <a:srgbClr val="E67E22"/>
                </a:solidFill>
                <a:latin typeface="Calibri" pitchFamily="34" charset="0"/>
                <a:ea typeface="Calibri" pitchFamily="34" charset="-122"/>
                <a:cs typeface="Calibri" pitchFamily="34" charset="-120"/>
              </a:rPr>
              <a:t>Teorik Ders Alanını Doldurun</a:t>
            </a:r>
            <a:endParaRPr lang="en-US" sz="1100" dirty="0"/>
          </a:p>
        </p:txBody>
      </p:sp>
      <p:sp>
        <p:nvSpPr>
          <p:cNvPr id="19" name="Text 17"/>
          <p:cNvSpPr/>
          <p:nvPr/>
        </p:nvSpPr>
        <p:spPr>
          <a:xfrm>
            <a:off x="685800" y="3355848"/>
            <a:ext cx="3822192" cy="53035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Sol kutuya Türkçe konu adını yazın.</a:t>
            </a:r>
            <a:endParaRPr lang="en-US" sz="900" dirty="0"/>
          </a:p>
          <a:p>
            <a:pPr marL="0" indent="0">
              <a:buNone/>
            </a:pPr>
            <a:r>
              <a:rPr lang="en-US" sz="900" dirty="0">
                <a:solidFill>
                  <a:srgbClr val="4A5568"/>
                </a:solidFill>
                <a:latin typeface="Calibri" pitchFamily="34" charset="0"/>
                <a:ea typeface="Calibri" pitchFamily="34" charset="-122"/>
                <a:cs typeface="Calibri" pitchFamily="34" charset="-120"/>
              </a:rPr>
              <a:t>Sağ kutuya aynı konunun İngilizce karşılığını yazın.</a:t>
            </a:r>
            <a:endParaRPr lang="en-US" sz="900" dirty="0"/>
          </a:p>
          <a:p>
            <a:pPr marL="0" indent="0">
              <a:buNone/>
            </a:pPr>
            <a:r>
              <a:rPr lang="en-US" sz="900" dirty="0">
                <a:solidFill>
                  <a:srgbClr val="4A5568"/>
                </a:solidFill>
                <a:latin typeface="Calibri" pitchFamily="34" charset="0"/>
                <a:ea typeface="Calibri" pitchFamily="34" charset="-122"/>
                <a:cs typeface="Calibri" pitchFamily="34" charset="-120"/>
              </a:rPr>
              <a:t>Örn TR: 'İşletmenin Temel Kavramları'</a:t>
            </a:r>
            <a:endParaRPr lang="en-US" sz="900" dirty="0"/>
          </a:p>
        </p:txBody>
      </p:sp>
      <p:sp>
        <p:nvSpPr>
          <p:cNvPr id="20" name="Shape 18"/>
          <p:cNvSpPr/>
          <p:nvPr/>
        </p:nvSpPr>
        <p:spPr>
          <a:xfrm>
            <a:off x="228600" y="4041648"/>
            <a:ext cx="4343400" cy="914400"/>
          </a:xfrm>
          <a:prstGeom prst="rect">
            <a:avLst/>
          </a:prstGeom>
          <a:solidFill>
            <a:srgbClr val="F7F9FC"/>
          </a:solidFill>
          <a:ln w="12700">
            <a:solidFill>
              <a:srgbClr val="E67E22"/>
            </a:solidFill>
            <a:prstDash val="solid"/>
          </a:ln>
        </p:spPr>
        <p:txBody>
          <a:bodyPr/>
          <a:lstStyle/>
          <a:p>
            <a:endParaRPr lang="tr-TR"/>
          </a:p>
        </p:txBody>
      </p:sp>
      <p:sp>
        <p:nvSpPr>
          <p:cNvPr id="21" name="Shape 19"/>
          <p:cNvSpPr/>
          <p:nvPr/>
        </p:nvSpPr>
        <p:spPr>
          <a:xfrm>
            <a:off x="228600" y="4041648"/>
            <a:ext cx="384048" cy="914400"/>
          </a:xfrm>
          <a:prstGeom prst="rect">
            <a:avLst/>
          </a:prstGeom>
          <a:solidFill>
            <a:srgbClr val="E67E22"/>
          </a:solidFill>
          <a:ln w="12700">
            <a:solidFill>
              <a:srgbClr val="E67E22"/>
            </a:solidFill>
            <a:prstDash val="solid"/>
          </a:ln>
        </p:spPr>
        <p:txBody>
          <a:bodyPr/>
          <a:lstStyle/>
          <a:p>
            <a:endParaRPr lang="tr-TR"/>
          </a:p>
        </p:txBody>
      </p:sp>
      <p:sp>
        <p:nvSpPr>
          <p:cNvPr id="22" name="Text 20"/>
          <p:cNvSpPr/>
          <p:nvPr/>
        </p:nvSpPr>
        <p:spPr>
          <a:xfrm>
            <a:off x="228600" y="404164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4</a:t>
            </a:r>
            <a:endParaRPr lang="en-US" sz="1800" dirty="0"/>
          </a:p>
        </p:txBody>
      </p:sp>
      <p:sp>
        <p:nvSpPr>
          <p:cNvPr id="23" name="Text 21"/>
          <p:cNvSpPr/>
          <p:nvPr/>
        </p:nvSpPr>
        <p:spPr>
          <a:xfrm>
            <a:off x="685800" y="4087368"/>
            <a:ext cx="3822192" cy="256032"/>
          </a:xfrm>
          <a:prstGeom prst="rect">
            <a:avLst/>
          </a:prstGeom>
          <a:noFill/>
          <a:ln/>
        </p:spPr>
        <p:txBody>
          <a:bodyPr wrap="square" lIns="0" tIns="0" rIns="0" bIns="0" rtlCol="0" anchor="ctr"/>
          <a:lstStyle/>
          <a:p>
            <a:pPr marL="0" indent="0">
              <a:buNone/>
            </a:pPr>
            <a:r>
              <a:rPr lang="en-US" sz="1100" b="1" dirty="0">
                <a:solidFill>
                  <a:srgbClr val="E67E22"/>
                </a:solidFill>
                <a:latin typeface="Calibri" pitchFamily="34" charset="0"/>
                <a:ea typeface="Calibri" pitchFamily="34" charset="-122"/>
                <a:cs typeface="Calibri" pitchFamily="34" charset="-120"/>
              </a:rPr>
              <a:t>Uygulama Alanını Doldurun</a:t>
            </a:r>
            <a:endParaRPr lang="en-US" sz="1100" dirty="0"/>
          </a:p>
        </p:txBody>
      </p:sp>
      <p:sp>
        <p:nvSpPr>
          <p:cNvPr id="24" name="Text 22"/>
          <p:cNvSpPr/>
          <p:nvPr/>
        </p:nvSpPr>
        <p:spPr>
          <a:xfrm>
            <a:off x="685800" y="4361688"/>
            <a:ext cx="3822192" cy="53035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Sol kutuya Türkçe etkinliği yazın.</a:t>
            </a:r>
            <a:endParaRPr lang="en-US" sz="900" dirty="0"/>
          </a:p>
          <a:p>
            <a:pPr marL="0" indent="0">
              <a:buNone/>
            </a:pPr>
            <a:r>
              <a:rPr lang="en-US" sz="900" dirty="0">
                <a:solidFill>
                  <a:srgbClr val="4A5568"/>
                </a:solidFill>
                <a:latin typeface="Calibri" pitchFamily="34" charset="0"/>
                <a:ea typeface="Calibri" pitchFamily="34" charset="-122"/>
                <a:cs typeface="Calibri" pitchFamily="34" charset="-120"/>
              </a:rPr>
              <a:t>Sağ kutuya İngilizce karşılığını yazın.</a:t>
            </a:r>
            <a:endParaRPr lang="en-US" sz="900" dirty="0"/>
          </a:p>
          <a:p>
            <a:pPr marL="0" indent="0">
              <a:buNone/>
            </a:pPr>
            <a:r>
              <a:rPr lang="en-US" sz="900" dirty="0">
                <a:solidFill>
                  <a:srgbClr val="4A5568"/>
                </a:solidFill>
                <a:latin typeface="Calibri" pitchFamily="34" charset="0"/>
                <a:ea typeface="Calibri" pitchFamily="34" charset="-122"/>
                <a:cs typeface="Calibri" pitchFamily="34" charset="-120"/>
              </a:rPr>
              <a:t>Uygulama yoksa boş bırakın.</a:t>
            </a:r>
            <a:endParaRPr lang="en-US" sz="900" dirty="0"/>
          </a:p>
        </p:txBody>
      </p:sp>
      <p:sp>
        <p:nvSpPr>
          <p:cNvPr id="25" name="Shape 23"/>
          <p:cNvSpPr/>
          <p:nvPr/>
        </p:nvSpPr>
        <p:spPr>
          <a:xfrm>
            <a:off x="4846320" y="1024128"/>
            <a:ext cx="4343400" cy="914400"/>
          </a:xfrm>
          <a:prstGeom prst="rect">
            <a:avLst/>
          </a:prstGeom>
          <a:solidFill>
            <a:srgbClr val="F7F9FC"/>
          </a:solidFill>
          <a:ln w="12700">
            <a:solidFill>
              <a:srgbClr val="2E86AB"/>
            </a:solidFill>
            <a:prstDash val="solid"/>
          </a:ln>
        </p:spPr>
        <p:txBody>
          <a:bodyPr/>
          <a:lstStyle/>
          <a:p>
            <a:endParaRPr lang="tr-TR"/>
          </a:p>
        </p:txBody>
      </p:sp>
      <p:sp>
        <p:nvSpPr>
          <p:cNvPr id="26" name="Shape 24"/>
          <p:cNvSpPr/>
          <p:nvPr/>
        </p:nvSpPr>
        <p:spPr>
          <a:xfrm>
            <a:off x="4846320" y="1024128"/>
            <a:ext cx="384048" cy="914400"/>
          </a:xfrm>
          <a:prstGeom prst="rect">
            <a:avLst/>
          </a:prstGeom>
          <a:solidFill>
            <a:srgbClr val="2E86AB"/>
          </a:solidFill>
          <a:ln w="12700">
            <a:solidFill>
              <a:srgbClr val="2E86AB"/>
            </a:solidFill>
            <a:prstDash val="solid"/>
          </a:ln>
        </p:spPr>
        <p:txBody>
          <a:bodyPr/>
          <a:lstStyle/>
          <a:p>
            <a:endParaRPr lang="tr-TR"/>
          </a:p>
        </p:txBody>
      </p:sp>
      <p:sp>
        <p:nvSpPr>
          <p:cNvPr id="27" name="Text 25"/>
          <p:cNvSpPr/>
          <p:nvPr/>
        </p:nvSpPr>
        <p:spPr>
          <a:xfrm>
            <a:off x="4846320" y="102412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5</a:t>
            </a:r>
            <a:endParaRPr lang="en-US" sz="1800" dirty="0"/>
          </a:p>
        </p:txBody>
      </p:sp>
      <p:sp>
        <p:nvSpPr>
          <p:cNvPr id="28" name="Text 26"/>
          <p:cNvSpPr/>
          <p:nvPr/>
        </p:nvSpPr>
        <p:spPr>
          <a:xfrm>
            <a:off x="5303520" y="1069848"/>
            <a:ext cx="3822192" cy="256032"/>
          </a:xfrm>
          <a:prstGeom prst="rect">
            <a:avLst/>
          </a:prstGeom>
          <a:noFill/>
          <a:ln/>
        </p:spPr>
        <p:txBody>
          <a:bodyPr wrap="square" lIns="0" tIns="0" rIns="0" bIns="0"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Laboratuvar Alanını Doldurun</a:t>
            </a:r>
            <a:endParaRPr lang="en-US" sz="1100" dirty="0"/>
          </a:p>
        </p:txBody>
      </p:sp>
      <p:sp>
        <p:nvSpPr>
          <p:cNvPr id="29" name="Text 27"/>
          <p:cNvSpPr/>
          <p:nvPr/>
        </p:nvSpPr>
        <p:spPr>
          <a:xfrm>
            <a:off x="5303520" y="1344168"/>
            <a:ext cx="3822192" cy="53035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Lab saatiniz varsa sol kutuya TR, sağ kutuya EN yazın.</a:t>
            </a:r>
            <a:endParaRPr lang="en-US" sz="900" dirty="0"/>
          </a:p>
          <a:p>
            <a:pPr marL="0" indent="0">
              <a:buNone/>
            </a:pPr>
            <a:r>
              <a:rPr lang="en-US" sz="900" dirty="0">
                <a:solidFill>
                  <a:srgbClr val="4A5568"/>
                </a:solidFill>
                <a:latin typeface="Calibri" pitchFamily="34" charset="0"/>
                <a:ea typeface="Calibri" pitchFamily="34" charset="-122"/>
                <a:cs typeface="Calibri" pitchFamily="34" charset="-120"/>
              </a:rPr>
              <a:t>Lab saatiniz yoksa bu alanı tamamen boş bırakın.</a:t>
            </a:r>
            <a:endParaRPr lang="en-US" sz="900" dirty="0"/>
          </a:p>
        </p:txBody>
      </p:sp>
      <p:sp>
        <p:nvSpPr>
          <p:cNvPr id="30" name="Shape 28"/>
          <p:cNvSpPr/>
          <p:nvPr/>
        </p:nvSpPr>
        <p:spPr>
          <a:xfrm>
            <a:off x="4846320" y="2029968"/>
            <a:ext cx="4343400" cy="914400"/>
          </a:xfrm>
          <a:prstGeom prst="rect">
            <a:avLst/>
          </a:prstGeom>
          <a:solidFill>
            <a:srgbClr val="F7F9FC"/>
          </a:solidFill>
          <a:ln w="12700">
            <a:solidFill>
              <a:srgbClr val="2E86AB"/>
            </a:solidFill>
            <a:prstDash val="solid"/>
          </a:ln>
        </p:spPr>
        <p:txBody>
          <a:bodyPr/>
          <a:lstStyle/>
          <a:p>
            <a:endParaRPr lang="tr-TR"/>
          </a:p>
        </p:txBody>
      </p:sp>
      <p:sp>
        <p:nvSpPr>
          <p:cNvPr id="31" name="Shape 29"/>
          <p:cNvSpPr/>
          <p:nvPr/>
        </p:nvSpPr>
        <p:spPr>
          <a:xfrm>
            <a:off x="4846320" y="2029968"/>
            <a:ext cx="384048" cy="914400"/>
          </a:xfrm>
          <a:prstGeom prst="rect">
            <a:avLst/>
          </a:prstGeom>
          <a:solidFill>
            <a:srgbClr val="2E86AB"/>
          </a:solidFill>
          <a:ln w="12700">
            <a:solidFill>
              <a:srgbClr val="2E86AB"/>
            </a:solidFill>
            <a:prstDash val="solid"/>
          </a:ln>
        </p:spPr>
        <p:txBody>
          <a:bodyPr/>
          <a:lstStyle/>
          <a:p>
            <a:endParaRPr lang="tr-TR"/>
          </a:p>
        </p:txBody>
      </p:sp>
      <p:sp>
        <p:nvSpPr>
          <p:cNvPr id="32" name="Text 30"/>
          <p:cNvSpPr/>
          <p:nvPr/>
        </p:nvSpPr>
        <p:spPr>
          <a:xfrm>
            <a:off x="4846320" y="202996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6</a:t>
            </a:r>
            <a:endParaRPr lang="en-US" sz="1800" dirty="0"/>
          </a:p>
        </p:txBody>
      </p:sp>
      <p:sp>
        <p:nvSpPr>
          <p:cNvPr id="33" name="Text 31"/>
          <p:cNvSpPr/>
          <p:nvPr/>
        </p:nvSpPr>
        <p:spPr>
          <a:xfrm>
            <a:off x="5303520" y="2075688"/>
            <a:ext cx="3822192" cy="256032"/>
          </a:xfrm>
          <a:prstGeom prst="rect">
            <a:avLst/>
          </a:prstGeom>
          <a:noFill/>
          <a:ln/>
        </p:spPr>
        <p:txBody>
          <a:bodyPr wrap="square" lIns="0" tIns="0" rIns="0" bIns="0"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Kaydet'e Basın</a:t>
            </a:r>
            <a:endParaRPr lang="en-US" sz="1100" dirty="0"/>
          </a:p>
        </p:txBody>
      </p:sp>
      <p:sp>
        <p:nvSpPr>
          <p:cNvPr id="34" name="Text 32"/>
          <p:cNvSpPr/>
          <p:nvPr/>
        </p:nvSpPr>
        <p:spPr>
          <a:xfrm>
            <a:off x="5303520" y="2350008"/>
            <a:ext cx="3822192" cy="53035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Hafta kaydedilir ve listeye eklenir.</a:t>
            </a:r>
            <a:endParaRPr lang="en-US" sz="900" dirty="0"/>
          </a:p>
          <a:p>
            <a:pPr marL="0" indent="0">
              <a:buNone/>
            </a:pPr>
            <a:r>
              <a:rPr lang="en-US" sz="900" dirty="0">
                <a:solidFill>
                  <a:srgbClr val="4A5568"/>
                </a:solidFill>
                <a:latin typeface="Calibri" pitchFamily="34" charset="0"/>
                <a:ea typeface="Calibri" pitchFamily="34" charset="-122"/>
                <a:cs typeface="Calibri" pitchFamily="34" charset="-120"/>
              </a:rPr>
              <a:t>Aynı adımları 1. haftadan 14. haftaya kadar tekrarlayın.</a:t>
            </a:r>
            <a:endParaRPr lang="en-US" sz="900" dirty="0"/>
          </a:p>
        </p:txBody>
      </p:sp>
      <p:sp>
        <p:nvSpPr>
          <p:cNvPr id="35" name="Shape 33"/>
          <p:cNvSpPr/>
          <p:nvPr/>
        </p:nvSpPr>
        <p:spPr>
          <a:xfrm>
            <a:off x="4846320" y="3035808"/>
            <a:ext cx="4343400" cy="914400"/>
          </a:xfrm>
          <a:prstGeom prst="rect">
            <a:avLst/>
          </a:prstGeom>
          <a:solidFill>
            <a:srgbClr val="F7F9FC"/>
          </a:solidFill>
          <a:ln w="12700">
            <a:solidFill>
              <a:srgbClr val="1E8C45"/>
            </a:solidFill>
            <a:prstDash val="solid"/>
          </a:ln>
        </p:spPr>
        <p:txBody>
          <a:bodyPr/>
          <a:lstStyle/>
          <a:p>
            <a:endParaRPr lang="tr-TR"/>
          </a:p>
        </p:txBody>
      </p:sp>
      <p:sp>
        <p:nvSpPr>
          <p:cNvPr id="36" name="Shape 34"/>
          <p:cNvSpPr/>
          <p:nvPr/>
        </p:nvSpPr>
        <p:spPr>
          <a:xfrm>
            <a:off x="4846320" y="3035808"/>
            <a:ext cx="384048" cy="914400"/>
          </a:xfrm>
          <a:prstGeom prst="rect">
            <a:avLst/>
          </a:prstGeom>
          <a:solidFill>
            <a:srgbClr val="1E8C45"/>
          </a:solidFill>
          <a:ln w="12700">
            <a:solidFill>
              <a:srgbClr val="1E8C45"/>
            </a:solidFill>
            <a:prstDash val="solid"/>
          </a:ln>
        </p:spPr>
        <p:txBody>
          <a:bodyPr/>
          <a:lstStyle/>
          <a:p>
            <a:endParaRPr lang="tr-TR"/>
          </a:p>
        </p:txBody>
      </p:sp>
      <p:sp>
        <p:nvSpPr>
          <p:cNvPr id="37" name="Text 35"/>
          <p:cNvSpPr/>
          <p:nvPr/>
        </p:nvSpPr>
        <p:spPr>
          <a:xfrm>
            <a:off x="4846320" y="303580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7</a:t>
            </a:r>
            <a:endParaRPr lang="en-US" sz="1800" dirty="0"/>
          </a:p>
        </p:txBody>
      </p:sp>
      <p:sp>
        <p:nvSpPr>
          <p:cNvPr id="38" name="Text 36"/>
          <p:cNvSpPr/>
          <p:nvPr/>
        </p:nvSpPr>
        <p:spPr>
          <a:xfrm>
            <a:off x="5303520" y="3081528"/>
            <a:ext cx="3822192" cy="256032"/>
          </a:xfrm>
          <a:prstGeom prst="rect">
            <a:avLst/>
          </a:prstGeom>
          <a:noFill/>
          <a:ln/>
        </p:spPr>
        <p:txBody>
          <a:bodyPr wrap="square" lIns="0" tIns="0" rIns="0" bIns="0" rtlCol="0" anchor="ctr"/>
          <a:lstStyle/>
          <a:p>
            <a:pPr marL="0" indent="0">
              <a:buNone/>
            </a:pPr>
            <a:r>
              <a:rPr lang="en-US" sz="1100" b="1" dirty="0">
                <a:solidFill>
                  <a:srgbClr val="1E8C45"/>
                </a:solidFill>
                <a:latin typeface="Calibri" pitchFamily="34" charset="0"/>
                <a:ea typeface="Calibri" pitchFamily="34" charset="-122"/>
                <a:cs typeface="Calibri" pitchFamily="34" charset="-120"/>
              </a:rPr>
              <a:t>Sıralamayı Kontrol Edin</a:t>
            </a:r>
            <a:endParaRPr lang="en-US" sz="1100" dirty="0"/>
          </a:p>
        </p:txBody>
      </p:sp>
      <p:sp>
        <p:nvSpPr>
          <p:cNvPr id="39" name="Text 37"/>
          <p:cNvSpPr/>
          <p:nvPr/>
        </p:nvSpPr>
        <p:spPr>
          <a:xfrm>
            <a:off x="5303520" y="3355848"/>
            <a:ext cx="3822192" cy="530352"/>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'Yukarı Taşı / Aşağı Taşı' butonlarıyla haftaların sırası 1'den 14'e doğru olmalı. Yanlış girdiyseniz düzeltin.</a:t>
            </a:r>
            <a:endParaRPr lang="en-US" sz="900" dirty="0"/>
          </a:p>
        </p:txBody>
      </p:sp>
      <p:sp>
        <p:nvSpPr>
          <p:cNvPr id="40" name="Shape 38"/>
          <p:cNvSpPr/>
          <p:nvPr/>
        </p:nvSpPr>
        <p:spPr>
          <a:xfrm>
            <a:off x="228600" y="4818888"/>
            <a:ext cx="8686800" cy="237744"/>
          </a:xfrm>
          <a:prstGeom prst="rect">
            <a:avLst/>
          </a:prstGeom>
          <a:solidFill>
            <a:srgbClr val="E8F5E9"/>
          </a:solidFill>
          <a:ln w="12700">
            <a:solidFill>
              <a:srgbClr val="1E8C45"/>
            </a:solidFill>
            <a:prstDash val="solid"/>
          </a:ln>
        </p:spPr>
        <p:txBody>
          <a:bodyPr/>
          <a:lstStyle/>
          <a:p>
            <a:endParaRPr lang="tr-TR"/>
          </a:p>
        </p:txBody>
      </p:sp>
      <p:sp>
        <p:nvSpPr>
          <p:cNvPr id="41" name="Text 39"/>
          <p:cNvSpPr/>
          <p:nvPr/>
        </p:nvSpPr>
        <p:spPr>
          <a:xfrm>
            <a:off x="320040" y="4818888"/>
            <a:ext cx="8503920" cy="237744"/>
          </a:xfrm>
          <a:prstGeom prst="rect">
            <a:avLst/>
          </a:prstGeom>
          <a:noFill/>
          <a:ln/>
        </p:spPr>
        <p:txBody>
          <a:bodyPr wrap="square" lIns="0" tIns="0" rIns="0" bIns="0" rtlCol="0" anchor="ctr"/>
          <a:lstStyle/>
          <a:p>
            <a:pPr marL="0" indent="0">
              <a:buNone/>
            </a:pPr>
            <a:r>
              <a:rPr lang="en-US" sz="950" dirty="0">
                <a:solidFill>
                  <a:srgbClr val="1B4A1E"/>
                </a:solidFill>
                <a:latin typeface="Calibri" pitchFamily="34" charset="0"/>
                <a:ea typeface="Calibri" pitchFamily="34" charset="-122"/>
                <a:cs typeface="Calibri" pitchFamily="34" charset="-120"/>
              </a:rPr>
              <a:t>✅  Toplam 14 hafta eklenince sekme tamamlanmış olur. Her hafta ayrı ayrı kaydedilmelidir.</a:t>
            </a:r>
            <a:endParaRPr lang="en-US" sz="9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Gerçek Örnek: Doğru Doldurulmuş Haftalık Plan</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240403102 – İşletme Bilimine Giriş dersinden alınan gerçek içerik</a:t>
            </a:r>
            <a:endParaRPr lang="en-US" sz="1200" dirty="0"/>
          </a:p>
        </p:txBody>
      </p:sp>
      <p:sp>
        <p:nvSpPr>
          <p:cNvPr id="5" name="Shape 3"/>
          <p:cNvSpPr/>
          <p:nvPr/>
        </p:nvSpPr>
        <p:spPr>
          <a:xfrm>
            <a:off x="228600" y="1024128"/>
            <a:ext cx="8686800" cy="292608"/>
          </a:xfrm>
          <a:prstGeom prst="rect">
            <a:avLst/>
          </a:prstGeom>
          <a:solidFill>
            <a:srgbClr val="1A3A6B"/>
          </a:solidFill>
          <a:ln w="12700">
            <a:solidFill>
              <a:srgbClr val="1A3A6B"/>
            </a:solidFill>
            <a:prstDash val="solid"/>
          </a:ln>
        </p:spPr>
        <p:txBody>
          <a:bodyPr/>
          <a:lstStyle/>
          <a:p>
            <a:endParaRPr lang="tr-TR"/>
          </a:p>
        </p:txBody>
      </p:sp>
      <p:sp>
        <p:nvSpPr>
          <p:cNvPr id="6" name="Text 4"/>
          <p:cNvSpPr/>
          <p:nvPr/>
        </p:nvSpPr>
        <p:spPr>
          <a:xfrm>
            <a:off x="274320" y="1024128"/>
            <a:ext cx="1097280" cy="292608"/>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Hafta</a:t>
            </a:r>
            <a:endParaRPr lang="en-US" sz="900" dirty="0"/>
          </a:p>
        </p:txBody>
      </p:sp>
      <p:sp>
        <p:nvSpPr>
          <p:cNvPr id="7" name="Text 5"/>
          <p:cNvSpPr/>
          <p:nvPr/>
        </p:nvSpPr>
        <p:spPr>
          <a:xfrm>
            <a:off x="1435608" y="1024128"/>
            <a:ext cx="3566160" cy="292608"/>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TEORİK (TR / EN)</a:t>
            </a:r>
            <a:endParaRPr lang="en-US" sz="900" dirty="0"/>
          </a:p>
        </p:txBody>
      </p:sp>
      <p:sp>
        <p:nvSpPr>
          <p:cNvPr id="8" name="Text 6"/>
          <p:cNvSpPr/>
          <p:nvPr/>
        </p:nvSpPr>
        <p:spPr>
          <a:xfrm>
            <a:off x="5093208" y="1024128"/>
            <a:ext cx="3108960" cy="292608"/>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UYGULAMA (TR / EN)</a:t>
            </a:r>
            <a:endParaRPr lang="en-US" sz="900" dirty="0"/>
          </a:p>
        </p:txBody>
      </p:sp>
      <p:sp>
        <p:nvSpPr>
          <p:cNvPr id="9" name="Text 7"/>
          <p:cNvSpPr/>
          <p:nvPr/>
        </p:nvSpPr>
        <p:spPr>
          <a:xfrm>
            <a:off x="8275320" y="1024128"/>
            <a:ext cx="731520" cy="292608"/>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LAB</a:t>
            </a:r>
            <a:endParaRPr lang="en-US" sz="900" dirty="0"/>
          </a:p>
        </p:txBody>
      </p:sp>
      <p:sp>
        <p:nvSpPr>
          <p:cNvPr id="10" name="Shape 8"/>
          <p:cNvSpPr/>
          <p:nvPr/>
        </p:nvSpPr>
        <p:spPr>
          <a:xfrm>
            <a:off x="228600" y="1344168"/>
            <a:ext cx="8686800" cy="868680"/>
          </a:xfrm>
          <a:prstGeom prst="rect">
            <a:avLst/>
          </a:prstGeom>
          <a:solidFill>
            <a:srgbClr val="F7F9FC"/>
          </a:solidFill>
          <a:ln w="12700">
            <a:solidFill>
              <a:srgbClr val="DDEAF5"/>
            </a:solidFill>
            <a:prstDash val="solid"/>
          </a:ln>
        </p:spPr>
        <p:txBody>
          <a:bodyPr/>
          <a:lstStyle/>
          <a:p>
            <a:endParaRPr lang="tr-TR"/>
          </a:p>
        </p:txBody>
      </p:sp>
      <p:sp>
        <p:nvSpPr>
          <p:cNvPr id="11" name="Shape 9"/>
          <p:cNvSpPr/>
          <p:nvPr/>
        </p:nvSpPr>
        <p:spPr>
          <a:xfrm>
            <a:off x="256032" y="1417320"/>
            <a:ext cx="1024128" cy="292608"/>
          </a:xfrm>
          <a:prstGeom prst="rect">
            <a:avLst/>
          </a:prstGeom>
          <a:solidFill>
            <a:srgbClr val="0D7C6E"/>
          </a:solidFill>
          <a:ln w="12700">
            <a:solidFill>
              <a:srgbClr val="0D7C6E"/>
            </a:solidFill>
            <a:prstDash val="solid"/>
          </a:ln>
        </p:spPr>
        <p:txBody>
          <a:bodyPr/>
          <a:lstStyle/>
          <a:p>
            <a:endParaRPr lang="tr-TR"/>
          </a:p>
        </p:txBody>
      </p:sp>
      <p:sp>
        <p:nvSpPr>
          <p:cNvPr id="12" name="Text 10"/>
          <p:cNvSpPr/>
          <p:nvPr/>
        </p:nvSpPr>
        <p:spPr>
          <a:xfrm>
            <a:off x="256032" y="1417320"/>
            <a:ext cx="1024128" cy="29260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1. Hafta</a:t>
            </a:r>
            <a:endParaRPr lang="en-US" sz="900" dirty="0"/>
          </a:p>
        </p:txBody>
      </p:sp>
      <p:sp>
        <p:nvSpPr>
          <p:cNvPr id="13" name="Text 11"/>
          <p:cNvSpPr/>
          <p:nvPr/>
        </p:nvSpPr>
        <p:spPr>
          <a:xfrm>
            <a:off x="1435608" y="1399032"/>
            <a:ext cx="3520440" cy="237744"/>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İşletmenin Temel Kavramları</a:t>
            </a:r>
            <a:endParaRPr lang="en-US" sz="950" dirty="0"/>
          </a:p>
        </p:txBody>
      </p:sp>
      <p:sp>
        <p:nvSpPr>
          <p:cNvPr id="14" name="Text 12"/>
          <p:cNvSpPr/>
          <p:nvPr/>
        </p:nvSpPr>
        <p:spPr>
          <a:xfrm>
            <a:off x="1435608" y="1655064"/>
            <a:ext cx="3520440" cy="219456"/>
          </a:xfrm>
          <a:prstGeom prst="rect">
            <a:avLst/>
          </a:prstGeom>
          <a:noFill/>
          <a:ln/>
        </p:spPr>
        <p:txBody>
          <a:bodyPr wrap="square" lIns="0" tIns="0" rIns="0" bIns="0" rtlCol="0" anchor="ctr"/>
          <a:lstStyle/>
          <a:p>
            <a:pPr marL="0" indent="0">
              <a:buNone/>
            </a:pPr>
            <a:r>
              <a:rPr lang="en-US" sz="880" i="1" dirty="0">
                <a:solidFill>
                  <a:srgbClr val="718096"/>
                </a:solidFill>
                <a:latin typeface="Calibri" pitchFamily="34" charset="0"/>
                <a:ea typeface="Calibri" pitchFamily="34" charset="-122"/>
                <a:cs typeface="Calibri" pitchFamily="34" charset="-120"/>
              </a:rPr>
              <a:t>Basic Concepts of Business</a:t>
            </a:r>
            <a:endParaRPr lang="en-US" sz="880" dirty="0"/>
          </a:p>
        </p:txBody>
      </p:sp>
      <p:sp>
        <p:nvSpPr>
          <p:cNvPr id="15" name="Shape 13"/>
          <p:cNvSpPr/>
          <p:nvPr/>
        </p:nvSpPr>
        <p:spPr>
          <a:xfrm>
            <a:off x="5029200" y="1435608"/>
            <a:ext cx="18288" cy="658368"/>
          </a:xfrm>
          <a:prstGeom prst="rect">
            <a:avLst/>
          </a:prstGeom>
          <a:solidFill>
            <a:srgbClr val="CCDDEE"/>
          </a:solidFill>
          <a:ln w="12700">
            <a:solidFill>
              <a:srgbClr val="CCDDEE"/>
            </a:solidFill>
            <a:prstDash val="solid"/>
          </a:ln>
        </p:spPr>
        <p:txBody>
          <a:bodyPr/>
          <a:lstStyle/>
          <a:p>
            <a:endParaRPr lang="tr-TR"/>
          </a:p>
        </p:txBody>
      </p:sp>
      <p:sp>
        <p:nvSpPr>
          <p:cNvPr id="16" name="Text 14"/>
          <p:cNvSpPr/>
          <p:nvPr/>
        </p:nvSpPr>
        <p:spPr>
          <a:xfrm>
            <a:off x="5093208" y="1399032"/>
            <a:ext cx="3063240" cy="237744"/>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Kavram haritası ve sınıf içi tartışma</a:t>
            </a:r>
            <a:endParaRPr lang="en-US" sz="950" dirty="0"/>
          </a:p>
        </p:txBody>
      </p:sp>
      <p:sp>
        <p:nvSpPr>
          <p:cNvPr id="17" name="Text 15"/>
          <p:cNvSpPr/>
          <p:nvPr/>
        </p:nvSpPr>
        <p:spPr>
          <a:xfrm>
            <a:off x="5093208" y="1655064"/>
            <a:ext cx="3063240" cy="219456"/>
          </a:xfrm>
          <a:prstGeom prst="rect">
            <a:avLst/>
          </a:prstGeom>
          <a:noFill/>
          <a:ln/>
        </p:spPr>
        <p:txBody>
          <a:bodyPr wrap="square" lIns="0" tIns="0" rIns="0" bIns="0" rtlCol="0" anchor="ctr"/>
          <a:lstStyle/>
          <a:p>
            <a:pPr marL="0" indent="0">
              <a:buNone/>
            </a:pPr>
            <a:r>
              <a:rPr lang="en-US" sz="880" i="1" dirty="0">
                <a:solidFill>
                  <a:srgbClr val="718096"/>
                </a:solidFill>
                <a:latin typeface="Calibri" pitchFamily="34" charset="0"/>
                <a:ea typeface="Calibri" pitchFamily="34" charset="-122"/>
                <a:cs typeface="Calibri" pitchFamily="34" charset="-120"/>
              </a:rPr>
              <a:t>Concept mapping and in-class discussion</a:t>
            </a:r>
            <a:endParaRPr lang="en-US" sz="880" dirty="0"/>
          </a:p>
        </p:txBody>
      </p:sp>
      <p:sp>
        <p:nvSpPr>
          <p:cNvPr id="18" name="Text 16"/>
          <p:cNvSpPr/>
          <p:nvPr/>
        </p:nvSpPr>
        <p:spPr>
          <a:xfrm>
            <a:off x="8275320" y="1618488"/>
            <a:ext cx="594360" cy="237744"/>
          </a:xfrm>
          <a:prstGeom prst="rect">
            <a:avLst/>
          </a:prstGeom>
          <a:noFill/>
          <a:ln/>
        </p:spPr>
        <p:txBody>
          <a:bodyPr wrap="square" lIns="0" tIns="0" rIns="0" bIns="0" rtlCol="0" anchor="ctr"/>
          <a:lstStyle/>
          <a:p>
            <a:pPr marL="0" indent="0" algn="ctr">
              <a:buNone/>
            </a:pPr>
            <a:r>
              <a:rPr lang="en-US" sz="900" dirty="0">
                <a:solidFill>
                  <a:srgbClr val="BBBBBB"/>
                </a:solidFill>
                <a:latin typeface="Calibri" pitchFamily="34" charset="0"/>
                <a:ea typeface="Calibri" pitchFamily="34" charset="-122"/>
                <a:cs typeface="Calibri" pitchFamily="34" charset="-120"/>
              </a:rPr>
              <a:t>—</a:t>
            </a:r>
            <a:endParaRPr lang="en-US" sz="900" dirty="0"/>
          </a:p>
        </p:txBody>
      </p:sp>
      <p:sp>
        <p:nvSpPr>
          <p:cNvPr id="19" name="Shape 17"/>
          <p:cNvSpPr/>
          <p:nvPr/>
        </p:nvSpPr>
        <p:spPr>
          <a:xfrm>
            <a:off x="228600" y="2276856"/>
            <a:ext cx="8686800" cy="868680"/>
          </a:xfrm>
          <a:prstGeom prst="rect">
            <a:avLst/>
          </a:prstGeom>
          <a:solidFill>
            <a:srgbClr val="FFFFFF"/>
          </a:solidFill>
          <a:ln w="12700">
            <a:solidFill>
              <a:srgbClr val="DDEAF5"/>
            </a:solidFill>
            <a:prstDash val="solid"/>
          </a:ln>
        </p:spPr>
        <p:txBody>
          <a:bodyPr/>
          <a:lstStyle/>
          <a:p>
            <a:endParaRPr lang="tr-TR"/>
          </a:p>
        </p:txBody>
      </p:sp>
      <p:sp>
        <p:nvSpPr>
          <p:cNvPr id="20" name="Shape 18"/>
          <p:cNvSpPr/>
          <p:nvPr/>
        </p:nvSpPr>
        <p:spPr>
          <a:xfrm>
            <a:off x="256032" y="2350008"/>
            <a:ext cx="1024128" cy="292608"/>
          </a:xfrm>
          <a:prstGeom prst="rect">
            <a:avLst/>
          </a:prstGeom>
          <a:solidFill>
            <a:srgbClr val="0D7C6E"/>
          </a:solidFill>
          <a:ln w="12700">
            <a:solidFill>
              <a:srgbClr val="0D7C6E"/>
            </a:solidFill>
            <a:prstDash val="solid"/>
          </a:ln>
        </p:spPr>
        <p:txBody>
          <a:bodyPr/>
          <a:lstStyle/>
          <a:p>
            <a:endParaRPr lang="tr-TR"/>
          </a:p>
        </p:txBody>
      </p:sp>
      <p:sp>
        <p:nvSpPr>
          <p:cNvPr id="21" name="Text 19"/>
          <p:cNvSpPr/>
          <p:nvPr/>
        </p:nvSpPr>
        <p:spPr>
          <a:xfrm>
            <a:off x="256032" y="2350008"/>
            <a:ext cx="1024128" cy="29260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 Hafta</a:t>
            </a:r>
            <a:endParaRPr lang="en-US" sz="900" dirty="0"/>
          </a:p>
        </p:txBody>
      </p:sp>
      <p:sp>
        <p:nvSpPr>
          <p:cNvPr id="22" name="Text 20"/>
          <p:cNvSpPr/>
          <p:nvPr/>
        </p:nvSpPr>
        <p:spPr>
          <a:xfrm>
            <a:off x="1435608" y="2331720"/>
            <a:ext cx="3520440" cy="237744"/>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İşletmeciliğin Temel İlkeleri</a:t>
            </a:r>
            <a:endParaRPr lang="en-US" sz="950" dirty="0"/>
          </a:p>
        </p:txBody>
      </p:sp>
      <p:sp>
        <p:nvSpPr>
          <p:cNvPr id="23" name="Text 21"/>
          <p:cNvSpPr/>
          <p:nvPr/>
        </p:nvSpPr>
        <p:spPr>
          <a:xfrm>
            <a:off x="1435608" y="2587752"/>
            <a:ext cx="3520440" cy="219456"/>
          </a:xfrm>
          <a:prstGeom prst="rect">
            <a:avLst/>
          </a:prstGeom>
          <a:noFill/>
          <a:ln/>
        </p:spPr>
        <p:txBody>
          <a:bodyPr wrap="square" lIns="0" tIns="0" rIns="0" bIns="0" rtlCol="0" anchor="ctr"/>
          <a:lstStyle/>
          <a:p>
            <a:pPr marL="0" indent="0">
              <a:buNone/>
            </a:pPr>
            <a:r>
              <a:rPr lang="en-US" sz="880" i="1" dirty="0">
                <a:solidFill>
                  <a:srgbClr val="718096"/>
                </a:solidFill>
                <a:latin typeface="Calibri" pitchFamily="34" charset="0"/>
                <a:ea typeface="Calibri" pitchFamily="34" charset="-122"/>
                <a:cs typeface="Calibri" pitchFamily="34" charset="-120"/>
              </a:rPr>
              <a:t>Basic Principles of Business</a:t>
            </a:r>
            <a:endParaRPr lang="en-US" sz="880" dirty="0"/>
          </a:p>
        </p:txBody>
      </p:sp>
      <p:sp>
        <p:nvSpPr>
          <p:cNvPr id="24" name="Shape 22"/>
          <p:cNvSpPr/>
          <p:nvPr/>
        </p:nvSpPr>
        <p:spPr>
          <a:xfrm>
            <a:off x="5029200" y="2368296"/>
            <a:ext cx="18288" cy="658368"/>
          </a:xfrm>
          <a:prstGeom prst="rect">
            <a:avLst/>
          </a:prstGeom>
          <a:solidFill>
            <a:srgbClr val="CCDDEE"/>
          </a:solidFill>
          <a:ln w="12700">
            <a:solidFill>
              <a:srgbClr val="CCDDEE"/>
            </a:solidFill>
            <a:prstDash val="solid"/>
          </a:ln>
        </p:spPr>
        <p:txBody>
          <a:bodyPr/>
          <a:lstStyle/>
          <a:p>
            <a:endParaRPr lang="tr-TR"/>
          </a:p>
        </p:txBody>
      </p:sp>
      <p:sp>
        <p:nvSpPr>
          <p:cNvPr id="25" name="Text 23"/>
          <p:cNvSpPr/>
          <p:nvPr/>
        </p:nvSpPr>
        <p:spPr>
          <a:xfrm>
            <a:off x="5093208" y="2331720"/>
            <a:ext cx="3063240" cy="237744"/>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İlkelere ilişkin örnek olay incelemesi</a:t>
            </a:r>
            <a:endParaRPr lang="en-US" sz="950" dirty="0"/>
          </a:p>
        </p:txBody>
      </p:sp>
      <p:sp>
        <p:nvSpPr>
          <p:cNvPr id="26" name="Text 24"/>
          <p:cNvSpPr/>
          <p:nvPr/>
        </p:nvSpPr>
        <p:spPr>
          <a:xfrm>
            <a:off x="5093208" y="2587752"/>
            <a:ext cx="3063240" cy="219456"/>
          </a:xfrm>
          <a:prstGeom prst="rect">
            <a:avLst/>
          </a:prstGeom>
          <a:noFill/>
          <a:ln/>
        </p:spPr>
        <p:txBody>
          <a:bodyPr wrap="square" lIns="0" tIns="0" rIns="0" bIns="0" rtlCol="0" anchor="ctr"/>
          <a:lstStyle/>
          <a:p>
            <a:pPr marL="0" indent="0">
              <a:buNone/>
            </a:pPr>
            <a:r>
              <a:rPr lang="en-US" sz="880" i="1" dirty="0">
                <a:solidFill>
                  <a:srgbClr val="718096"/>
                </a:solidFill>
                <a:latin typeface="Calibri" pitchFamily="34" charset="0"/>
                <a:ea typeface="Calibri" pitchFamily="34" charset="-122"/>
                <a:cs typeface="Calibri" pitchFamily="34" charset="-120"/>
              </a:rPr>
              <a:t>Case study analysis related to the principles</a:t>
            </a:r>
            <a:endParaRPr lang="en-US" sz="880" dirty="0"/>
          </a:p>
        </p:txBody>
      </p:sp>
      <p:sp>
        <p:nvSpPr>
          <p:cNvPr id="27" name="Text 25"/>
          <p:cNvSpPr/>
          <p:nvPr/>
        </p:nvSpPr>
        <p:spPr>
          <a:xfrm>
            <a:off x="8275320" y="2551176"/>
            <a:ext cx="594360" cy="237744"/>
          </a:xfrm>
          <a:prstGeom prst="rect">
            <a:avLst/>
          </a:prstGeom>
          <a:noFill/>
          <a:ln/>
        </p:spPr>
        <p:txBody>
          <a:bodyPr wrap="square" lIns="0" tIns="0" rIns="0" bIns="0" rtlCol="0" anchor="ctr"/>
          <a:lstStyle/>
          <a:p>
            <a:pPr marL="0" indent="0" algn="ctr">
              <a:buNone/>
            </a:pPr>
            <a:r>
              <a:rPr lang="en-US" sz="900" dirty="0">
                <a:solidFill>
                  <a:srgbClr val="BBBBBB"/>
                </a:solidFill>
                <a:latin typeface="Calibri" pitchFamily="34" charset="0"/>
                <a:ea typeface="Calibri" pitchFamily="34" charset="-122"/>
                <a:cs typeface="Calibri" pitchFamily="34" charset="-120"/>
              </a:rPr>
              <a:t>—</a:t>
            </a:r>
            <a:endParaRPr lang="en-US" sz="900" dirty="0"/>
          </a:p>
        </p:txBody>
      </p:sp>
      <p:sp>
        <p:nvSpPr>
          <p:cNvPr id="28" name="Shape 26"/>
          <p:cNvSpPr/>
          <p:nvPr/>
        </p:nvSpPr>
        <p:spPr>
          <a:xfrm>
            <a:off x="228600" y="3209544"/>
            <a:ext cx="8686800" cy="868680"/>
          </a:xfrm>
          <a:prstGeom prst="rect">
            <a:avLst/>
          </a:prstGeom>
          <a:solidFill>
            <a:srgbClr val="F7F9FC"/>
          </a:solidFill>
          <a:ln w="12700">
            <a:solidFill>
              <a:srgbClr val="DDEAF5"/>
            </a:solidFill>
            <a:prstDash val="solid"/>
          </a:ln>
        </p:spPr>
        <p:txBody>
          <a:bodyPr/>
          <a:lstStyle/>
          <a:p>
            <a:endParaRPr lang="tr-TR"/>
          </a:p>
        </p:txBody>
      </p:sp>
      <p:sp>
        <p:nvSpPr>
          <p:cNvPr id="29" name="Shape 27"/>
          <p:cNvSpPr/>
          <p:nvPr/>
        </p:nvSpPr>
        <p:spPr>
          <a:xfrm>
            <a:off x="256032" y="3282696"/>
            <a:ext cx="1024128" cy="292608"/>
          </a:xfrm>
          <a:prstGeom prst="rect">
            <a:avLst/>
          </a:prstGeom>
          <a:solidFill>
            <a:srgbClr val="0D7C6E"/>
          </a:solidFill>
          <a:ln w="12700">
            <a:solidFill>
              <a:srgbClr val="0D7C6E"/>
            </a:solidFill>
            <a:prstDash val="solid"/>
          </a:ln>
        </p:spPr>
        <p:txBody>
          <a:bodyPr/>
          <a:lstStyle/>
          <a:p>
            <a:endParaRPr lang="tr-TR"/>
          </a:p>
        </p:txBody>
      </p:sp>
      <p:sp>
        <p:nvSpPr>
          <p:cNvPr id="30" name="Text 28"/>
          <p:cNvSpPr/>
          <p:nvPr/>
        </p:nvSpPr>
        <p:spPr>
          <a:xfrm>
            <a:off x="256032" y="3282696"/>
            <a:ext cx="1024128" cy="29260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3. Hafta</a:t>
            </a:r>
            <a:endParaRPr lang="en-US" sz="900" dirty="0"/>
          </a:p>
        </p:txBody>
      </p:sp>
      <p:sp>
        <p:nvSpPr>
          <p:cNvPr id="31" name="Text 29"/>
          <p:cNvSpPr/>
          <p:nvPr/>
        </p:nvSpPr>
        <p:spPr>
          <a:xfrm>
            <a:off x="1435608" y="3264408"/>
            <a:ext cx="3520440" cy="237744"/>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İşletme Türleri ve Sınıflandırılması</a:t>
            </a:r>
            <a:endParaRPr lang="en-US" sz="950" dirty="0"/>
          </a:p>
        </p:txBody>
      </p:sp>
      <p:sp>
        <p:nvSpPr>
          <p:cNvPr id="32" name="Text 30"/>
          <p:cNvSpPr/>
          <p:nvPr/>
        </p:nvSpPr>
        <p:spPr>
          <a:xfrm>
            <a:off x="1435608" y="3520440"/>
            <a:ext cx="3520440" cy="219456"/>
          </a:xfrm>
          <a:prstGeom prst="rect">
            <a:avLst/>
          </a:prstGeom>
          <a:noFill/>
          <a:ln/>
        </p:spPr>
        <p:txBody>
          <a:bodyPr wrap="square" lIns="0" tIns="0" rIns="0" bIns="0" rtlCol="0" anchor="ctr"/>
          <a:lstStyle/>
          <a:p>
            <a:pPr marL="0" indent="0">
              <a:buNone/>
            </a:pPr>
            <a:r>
              <a:rPr lang="en-US" sz="880" i="1" dirty="0">
                <a:solidFill>
                  <a:srgbClr val="718096"/>
                </a:solidFill>
                <a:latin typeface="Calibri" pitchFamily="34" charset="0"/>
                <a:ea typeface="Calibri" pitchFamily="34" charset="-122"/>
                <a:cs typeface="Calibri" pitchFamily="34" charset="-120"/>
              </a:rPr>
              <a:t>Types and Classification of Businesses</a:t>
            </a:r>
            <a:endParaRPr lang="en-US" sz="880" dirty="0"/>
          </a:p>
        </p:txBody>
      </p:sp>
      <p:sp>
        <p:nvSpPr>
          <p:cNvPr id="33" name="Shape 31"/>
          <p:cNvSpPr/>
          <p:nvPr/>
        </p:nvSpPr>
        <p:spPr>
          <a:xfrm>
            <a:off x="5029200" y="3300984"/>
            <a:ext cx="18288" cy="658368"/>
          </a:xfrm>
          <a:prstGeom prst="rect">
            <a:avLst/>
          </a:prstGeom>
          <a:solidFill>
            <a:srgbClr val="CCDDEE"/>
          </a:solidFill>
          <a:ln w="12700">
            <a:solidFill>
              <a:srgbClr val="CCDDEE"/>
            </a:solidFill>
            <a:prstDash val="solid"/>
          </a:ln>
        </p:spPr>
        <p:txBody>
          <a:bodyPr/>
          <a:lstStyle/>
          <a:p>
            <a:endParaRPr lang="tr-TR"/>
          </a:p>
        </p:txBody>
      </p:sp>
      <p:sp>
        <p:nvSpPr>
          <p:cNvPr id="34" name="Text 32"/>
          <p:cNvSpPr/>
          <p:nvPr/>
        </p:nvSpPr>
        <p:spPr>
          <a:xfrm>
            <a:off x="5093208" y="3264408"/>
            <a:ext cx="3063240" cy="237744"/>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Vaka analizi: farklı işletme türleri</a:t>
            </a:r>
            <a:endParaRPr lang="en-US" sz="950" dirty="0"/>
          </a:p>
        </p:txBody>
      </p:sp>
      <p:sp>
        <p:nvSpPr>
          <p:cNvPr id="35" name="Text 33"/>
          <p:cNvSpPr/>
          <p:nvPr/>
        </p:nvSpPr>
        <p:spPr>
          <a:xfrm>
            <a:off x="5093208" y="3520440"/>
            <a:ext cx="3063240" cy="219456"/>
          </a:xfrm>
          <a:prstGeom prst="rect">
            <a:avLst/>
          </a:prstGeom>
          <a:noFill/>
          <a:ln/>
        </p:spPr>
        <p:txBody>
          <a:bodyPr wrap="square" lIns="0" tIns="0" rIns="0" bIns="0" rtlCol="0" anchor="ctr"/>
          <a:lstStyle/>
          <a:p>
            <a:pPr marL="0" indent="0">
              <a:buNone/>
            </a:pPr>
            <a:r>
              <a:rPr lang="en-US" sz="880" i="1" dirty="0">
                <a:solidFill>
                  <a:srgbClr val="718096"/>
                </a:solidFill>
                <a:latin typeface="Calibri" pitchFamily="34" charset="0"/>
                <a:ea typeface="Calibri" pitchFamily="34" charset="-122"/>
                <a:cs typeface="Calibri" pitchFamily="34" charset="-120"/>
              </a:rPr>
              <a:t>Case analysis: different types of businesses</a:t>
            </a:r>
            <a:endParaRPr lang="en-US" sz="880" dirty="0"/>
          </a:p>
        </p:txBody>
      </p:sp>
      <p:sp>
        <p:nvSpPr>
          <p:cNvPr id="36" name="Text 34"/>
          <p:cNvSpPr/>
          <p:nvPr/>
        </p:nvSpPr>
        <p:spPr>
          <a:xfrm>
            <a:off x="8275320" y="3483864"/>
            <a:ext cx="594360" cy="237744"/>
          </a:xfrm>
          <a:prstGeom prst="rect">
            <a:avLst/>
          </a:prstGeom>
          <a:noFill/>
          <a:ln/>
        </p:spPr>
        <p:txBody>
          <a:bodyPr wrap="square" lIns="0" tIns="0" rIns="0" bIns="0" rtlCol="0" anchor="ctr"/>
          <a:lstStyle/>
          <a:p>
            <a:pPr marL="0" indent="0" algn="ctr">
              <a:buNone/>
            </a:pPr>
            <a:r>
              <a:rPr lang="en-US" sz="900" dirty="0">
                <a:solidFill>
                  <a:srgbClr val="BBBBBB"/>
                </a:solidFill>
                <a:latin typeface="Calibri" pitchFamily="34" charset="0"/>
                <a:ea typeface="Calibri" pitchFamily="34" charset="-122"/>
                <a:cs typeface="Calibri" pitchFamily="34" charset="-120"/>
              </a:rPr>
              <a:t>—</a:t>
            </a:r>
            <a:endParaRPr lang="en-US" sz="900" dirty="0"/>
          </a:p>
        </p:txBody>
      </p:sp>
      <p:sp>
        <p:nvSpPr>
          <p:cNvPr id="37" name="Shape 35"/>
          <p:cNvSpPr/>
          <p:nvPr/>
        </p:nvSpPr>
        <p:spPr>
          <a:xfrm>
            <a:off x="228600" y="4142232"/>
            <a:ext cx="8686800" cy="868680"/>
          </a:xfrm>
          <a:prstGeom prst="rect">
            <a:avLst/>
          </a:prstGeom>
          <a:solidFill>
            <a:srgbClr val="FFFFFF"/>
          </a:solidFill>
          <a:ln w="12700">
            <a:solidFill>
              <a:srgbClr val="DDEAF5"/>
            </a:solidFill>
            <a:prstDash val="solid"/>
          </a:ln>
        </p:spPr>
        <p:txBody>
          <a:bodyPr/>
          <a:lstStyle/>
          <a:p>
            <a:endParaRPr lang="tr-TR"/>
          </a:p>
        </p:txBody>
      </p:sp>
      <p:sp>
        <p:nvSpPr>
          <p:cNvPr id="38" name="Shape 36"/>
          <p:cNvSpPr/>
          <p:nvPr/>
        </p:nvSpPr>
        <p:spPr>
          <a:xfrm>
            <a:off x="256032" y="4215384"/>
            <a:ext cx="1024128" cy="292608"/>
          </a:xfrm>
          <a:prstGeom prst="rect">
            <a:avLst/>
          </a:prstGeom>
          <a:solidFill>
            <a:srgbClr val="0D7C6E"/>
          </a:solidFill>
          <a:ln w="12700">
            <a:solidFill>
              <a:srgbClr val="0D7C6E"/>
            </a:solidFill>
            <a:prstDash val="solid"/>
          </a:ln>
        </p:spPr>
        <p:txBody>
          <a:bodyPr/>
          <a:lstStyle/>
          <a:p>
            <a:endParaRPr lang="tr-TR"/>
          </a:p>
        </p:txBody>
      </p:sp>
      <p:sp>
        <p:nvSpPr>
          <p:cNvPr id="39" name="Text 37"/>
          <p:cNvSpPr/>
          <p:nvPr/>
        </p:nvSpPr>
        <p:spPr>
          <a:xfrm>
            <a:off x="256032" y="4215384"/>
            <a:ext cx="1024128" cy="29260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4. Hafta</a:t>
            </a:r>
            <a:endParaRPr lang="en-US" sz="900" dirty="0"/>
          </a:p>
        </p:txBody>
      </p:sp>
      <p:sp>
        <p:nvSpPr>
          <p:cNvPr id="40" name="Text 38"/>
          <p:cNvSpPr/>
          <p:nvPr/>
        </p:nvSpPr>
        <p:spPr>
          <a:xfrm>
            <a:off x="1435608" y="4197096"/>
            <a:ext cx="3520440" cy="237744"/>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İşletmelerin Kuruluş Süreci</a:t>
            </a:r>
            <a:endParaRPr lang="en-US" sz="950" dirty="0"/>
          </a:p>
        </p:txBody>
      </p:sp>
      <p:sp>
        <p:nvSpPr>
          <p:cNvPr id="41" name="Text 39"/>
          <p:cNvSpPr/>
          <p:nvPr/>
        </p:nvSpPr>
        <p:spPr>
          <a:xfrm>
            <a:off x="1435608" y="4453128"/>
            <a:ext cx="3520440" cy="219456"/>
          </a:xfrm>
          <a:prstGeom prst="rect">
            <a:avLst/>
          </a:prstGeom>
          <a:noFill/>
          <a:ln/>
        </p:spPr>
        <p:txBody>
          <a:bodyPr wrap="square" lIns="0" tIns="0" rIns="0" bIns="0" rtlCol="0" anchor="ctr"/>
          <a:lstStyle/>
          <a:p>
            <a:pPr marL="0" indent="0">
              <a:buNone/>
            </a:pPr>
            <a:r>
              <a:rPr lang="en-US" sz="880" i="1" dirty="0">
                <a:solidFill>
                  <a:srgbClr val="718096"/>
                </a:solidFill>
                <a:latin typeface="Calibri" pitchFamily="34" charset="0"/>
                <a:ea typeface="Calibri" pitchFamily="34" charset="-122"/>
                <a:cs typeface="Calibri" pitchFamily="34" charset="-120"/>
              </a:rPr>
              <a:t>Establishment Process of Businesses</a:t>
            </a:r>
            <a:endParaRPr lang="en-US" sz="880" dirty="0"/>
          </a:p>
        </p:txBody>
      </p:sp>
      <p:sp>
        <p:nvSpPr>
          <p:cNvPr id="42" name="Shape 40"/>
          <p:cNvSpPr/>
          <p:nvPr/>
        </p:nvSpPr>
        <p:spPr>
          <a:xfrm>
            <a:off x="5029200" y="4233672"/>
            <a:ext cx="18288" cy="658368"/>
          </a:xfrm>
          <a:prstGeom prst="rect">
            <a:avLst/>
          </a:prstGeom>
          <a:solidFill>
            <a:srgbClr val="CCDDEE"/>
          </a:solidFill>
          <a:ln w="12700">
            <a:solidFill>
              <a:srgbClr val="CCDDEE"/>
            </a:solidFill>
            <a:prstDash val="solid"/>
          </a:ln>
        </p:spPr>
        <p:txBody>
          <a:bodyPr/>
          <a:lstStyle/>
          <a:p>
            <a:endParaRPr lang="tr-TR"/>
          </a:p>
        </p:txBody>
      </p:sp>
      <p:sp>
        <p:nvSpPr>
          <p:cNvPr id="43" name="Text 41"/>
          <p:cNvSpPr/>
          <p:nvPr/>
        </p:nvSpPr>
        <p:spPr>
          <a:xfrm>
            <a:off x="5093208" y="4197096"/>
            <a:ext cx="3063240" cy="237744"/>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Grup çalışması: kuruluş aşamaları</a:t>
            </a:r>
            <a:endParaRPr lang="en-US" sz="950" dirty="0"/>
          </a:p>
        </p:txBody>
      </p:sp>
      <p:sp>
        <p:nvSpPr>
          <p:cNvPr id="44" name="Text 42"/>
          <p:cNvSpPr/>
          <p:nvPr/>
        </p:nvSpPr>
        <p:spPr>
          <a:xfrm>
            <a:off x="5093208" y="4453128"/>
            <a:ext cx="3063240" cy="219456"/>
          </a:xfrm>
          <a:prstGeom prst="rect">
            <a:avLst/>
          </a:prstGeom>
          <a:noFill/>
          <a:ln/>
        </p:spPr>
        <p:txBody>
          <a:bodyPr wrap="square" lIns="0" tIns="0" rIns="0" bIns="0" rtlCol="0" anchor="ctr"/>
          <a:lstStyle/>
          <a:p>
            <a:pPr marL="0" indent="0">
              <a:buNone/>
            </a:pPr>
            <a:r>
              <a:rPr lang="en-US" sz="880" i="1" dirty="0">
                <a:solidFill>
                  <a:srgbClr val="718096"/>
                </a:solidFill>
                <a:latin typeface="Calibri" pitchFamily="34" charset="0"/>
                <a:ea typeface="Calibri" pitchFamily="34" charset="-122"/>
                <a:cs typeface="Calibri" pitchFamily="34" charset="-120"/>
              </a:rPr>
              <a:t>Group work: stages of establishment</a:t>
            </a:r>
            <a:endParaRPr lang="en-US" sz="880" dirty="0"/>
          </a:p>
        </p:txBody>
      </p:sp>
      <p:sp>
        <p:nvSpPr>
          <p:cNvPr id="45" name="Text 43"/>
          <p:cNvSpPr/>
          <p:nvPr/>
        </p:nvSpPr>
        <p:spPr>
          <a:xfrm>
            <a:off x="8275320" y="4416552"/>
            <a:ext cx="594360" cy="237744"/>
          </a:xfrm>
          <a:prstGeom prst="rect">
            <a:avLst/>
          </a:prstGeom>
          <a:noFill/>
          <a:ln/>
        </p:spPr>
        <p:txBody>
          <a:bodyPr wrap="square" lIns="0" tIns="0" rIns="0" bIns="0" rtlCol="0" anchor="ctr"/>
          <a:lstStyle/>
          <a:p>
            <a:pPr marL="0" indent="0" algn="ctr">
              <a:buNone/>
            </a:pPr>
            <a:r>
              <a:rPr lang="en-US" sz="900" dirty="0">
                <a:solidFill>
                  <a:srgbClr val="BBBBBB"/>
                </a:solidFill>
                <a:latin typeface="Calibri" pitchFamily="34" charset="0"/>
                <a:ea typeface="Calibri" pitchFamily="34" charset="-122"/>
                <a:cs typeface="Calibri" pitchFamily="34" charset="-120"/>
              </a:rPr>
              <a:t>—</a:t>
            </a:r>
            <a:endParaRPr lang="en-US" sz="900" dirty="0"/>
          </a:p>
        </p:txBody>
      </p:sp>
      <p:sp>
        <p:nvSpPr>
          <p:cNvPr id="46" name="Shape 44"/>
          <p:cNvSpPr/>
          <p:nvPr/>
        </p:nvSpPr>
        <p:spPr>
          <a:xfrm>
            <a:off x="228600" y="5138928"/>
            <a:ext cx="8686800" cy="0"/>
          </a:xfrm>
          <a:prstGeom prst="rect">
            <a:avLst/>
          </a:prstGeom>
          <a:solidFill>
            <a:srgbClr val="0D7C6E"/>
          </a:solidFill>
          <a:ln w="12700">
            <a:solidFill>
              <a:srgbClr val="0D7C6E"/>
            </a:solidFill>
            <a:prstDash val="solid"/>
          </a:ln>
        </p:spPr>
        <p:txBody>
          <a:bodyPr/>
          <a:lstStyle/>
          <a:p>
            <a:endParaRPr lang="tr-TR"/>
          </a:p>
        </p:txBody>
      </p:sp>
      <p:sp>
        <p:nvSpPr>
          <p:cNvPr id="47" name="Shape 45"/>
          <p:cNvSpPr/>
          <p:nvPr/>
        </p:nvSpPr>
        <p:spPr>
          <a:xfrm>
            <a:off x="228600" y="4818888"/>
            <a:ext cx="8686800" cy="237744"/>
          </a:xfrm>
          <a:prstGeom prst="rect">
            <a:avLst/>
          </a:prstGeom>
          <a:solidFill>
            <a:srgbClr val="E0F7FA"/>
          </a:solidFill>
          <a:ln w="12700">
            <a:solidFill>
              <a:srgbClr val="0D7C6E"/>
            </a:solidFill>
            <a:prstDash val="solid"/>
          </a:ln>
        </p:spPr>
        <p:txBody>
          <a:bodyPr/>
          <a:lstStyle/>
          <a:p>
            <a:endParaRPr lang="tr-TR"/>
          </a:p>
        </p:txBody>
      </p:sp>
      <p:sp>
        <p:nvSpPr>
          <p:cNvPr id="48" name="Text 46"/>
          <p:cNvSpPr/>
          <p:nvPr/>
        </p:nvSpPr>
        <p:spPr>
          <a:xfrm>
            <a:off x="320040" y="4818888"/>
            <a:ext cx="8503920" cy="237744"/>
          </a:xfrm>
          <a:prstGeom prst="rect">
            <a:avLst/>
          </a:prstGeom>
          <a:noFill/>
          <a:ln/>
        </p:spPr>
        <p:txBody>
          <a:bodyPr wrap="square" lIns="0" tIns="0" rIns="0" bIns="0" rtlCol="0" anchor="ctr"/>
          <a:lstStyle/>
          <a:p>
            <a:pPr marL="0" indent="0">
              <a:buNone/>
            </a:pPr>
            <a:r>
              <a:rPr lang="en-US" sz="900" dirty="0">
                <a:solidFill>
                  <a:srgbClr val="004D60"/>
                </a:solidFill>
                <a:latin typeface="Calibri" pitchFamily="34" charset="0"/>
                <a:ea typeface="Calibri" pitchFamily="34" charset="-122"/>
                <a:cs typeface="Calibri" pitchFamily="34" charset="-120"/>
              </a:rPr>
              <a:t>📌  Bu örnekte Lab alanı boş — bu dersin lab saati yok, bu nedenle boş bırakmak doğrudur. Aynı kalıbı 14. haftaya kadar sürdürün.</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Sık Yapılan Hatalar &amp; Kontrol Listesi</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Göndermeden önce bu listeyi gözden geçirin</a:t>
            </a:r>
            <a:endParaRPr lang="en-US" sz="1200" dirty="0"/>
          </a:p>
        </p:txBody>
      </p:sp>
      <p:sp>
        <p:nvSpPr>
          <p:cNvPr id="5" name="Shape 3"/>
          <p:cNvSpPr/>
          <p:nvPr/>
        </p:nvSpPr>
        <p:spPr>
          <a:xfrm>
            <a:off x="228600" y="1024128"/>
            <a:ext cx="5074920" cy="310896"/>
          </a:xfrm>
          <a:prstGeom prst="rect">
            <a:avLst/>
          </a:prstGeom>
          <a:solidFill>
            <a:srgbClr val="E84855"/>
          </a:solidFill>
          <a:ln w="12700">
            <a:solidFill>
              <a:srgbClr val="E84855"/>
            </a:solidFill>
            <a:prstDash val="solid"/>
          </a:ln>
        </p:spPr>
        <p:txBody>
          <a:bodyPr/>
          <a:lstStyle/>
          <a:p>
            <a:endParaRPr lang="tr-TR"/>
          </a:p>
        </p:txBody>
      </p:sp>
      <p:sp>
        <p:nvSpPr>
          <p:cNvPr id="6" name="Text 4"/>
          <p:cNvSpPr/>
          <p:nvPr/>
        </p:nvSpPr>
        <p:spPr>
          <a:xfrm>
            <a:off x="320040" y="1024128"/>
            <a:ext cx="489204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En Sık Yapılan 7 Hata</a:t>
            </a:r>
            <a:endParaRPr lang="en-US" sz="1200" dirty="0"/>
          </a:p>
        </p:txBody>
      </p:sp>
      <p:sp>
        <p:nvSpPr>
          <p:cNvPr id="7" name="Shape 5"/>
          <p:cNvSpPr/>
          <p:nvPr/>
        </p:nvSpPr>
        <p:spPr>
          <a:xfrm>
            <a:off x="228600" y="1389888"/>
            <a:ext cx="5074920" cy="457200"/>
          </a:xfrm>
          <a:prstGeom prst="rect">
            <a:avLst/>
          </a:prstGeom>
          <a:solidFill>
            <a:srgbClr val="FFF5F5"/>
          </a:solidFill>
          <a:ln w="12700">
            <a:solidFill>
              <a:srgbClr val="FFDDDD"/>
            </a:solidFill>
            <a:prstDash val="solid"/>
          </a:ln>
        </p:spPr>
        <p:txBody>
          <a:bodyPr/>
          <a:lstStyle/>
          <a:p>
            <a:endParaRPr lang="tr-TR"/>
          </a:p>
        </p:txBody>
      </p:sp>
      <p:sp>
        <p:nvSpPr>
          <p:cNvPr id="8" name="Shape 6"/>
          <p:cNvSpPr/>
          <p:nvPr/>
        </p:nvSpPr>
        <p:spPr>
          <a:xfrm>
            <a:off x="292608" y="1508760"/>
            <a:ext cx="219456" cy="219456"/>
          </a:xfrm>
          <a:prstGeom prst="ellipse">
            <a:avLst/>
          </a:prstGeom>
          <a:solidFill>
            <a:srgbClr val="E84855"/>
          </a:solidFill>
          <a:ln w="12700">
            <a:solidFill>
              <a:srgbClr val="E84855"/>
            </a:solidFill>
            <a:prstDash val="solid"/>
          </a:ln>
        </p:spPr>
        <p:txBody>
          <a:bodyPr/>
          <a:lstStyle/>
          <a:p>
            <a:endParaRPr lang="tr-TR"/>
          </a:p>
        </p:txBody>
      </p:sp>
      <p:sp>
        <p:nvSpPr>
          <p:cNvPr id="9" name="Text 7"/>
          <p:cNvSpPr/>
          <p:nvPr/>
        </p:nvSpPr>
        <p:spPr>
          <a:xfrm>
            <a:off x="292608" y="1508760"/>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a:t>
            </a:r>
            <a:endParaRPr lang="en-US" sz="800" dirty="0"/>
          </a:p>
        </p:txBody>
      </p:sp>
      <p:sp>
        <p:nvSpPr>
          <p:cNvPr id="10" name="Text 8"/>
          <p:cNvSpPr/>
          <p:nvPr/>
        </p:nvSpPr>
        <p:spPr>
          <a:xfrm>
            <a:off x="585216" y="1417320"/>
            <a:ext cx="466344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14 hafta yerine daha az hafta girmek</a:t>
            </a:r>
            <a:endParaRPr lang="en-US" sz="950" dirty="0"/>
          </a:p>
        </p:txBody>
      </p:sp>
      <p:sp>
        <p:nvSpPr>
          <p:cNvPr id="11" name="Text 9"/>
          <p:cNvSpPr/>
          <p:nvPr/>
        </p:nvSpPr>
        <p:spPr>
          <a:xfrm>
            <a:off x="585216" y="1636776"/>
            <a:ext cx="466344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Sistem 14 hafta bekler. Eksik hafta varsa form akreditasyonda 'tamamlanmamış' sayılır.</a:t>
            </a:r>
            <a:endParaRPr lang="en-US" sz="850" dirty="0"/>
          </a:p>
        </p:txBody>
      </p:sp>
      <p:sp>
        <p:nvSpPr>
          <p:cNvPr id="12" name="Shape 10"/>
          <p:cNvSpPr/>
          <p:nvPr/>
        </p:nvSpPr>
        <p:spPr>
          <a:xfrm>
            <a:off x="228600" y="1901952"/>
            <a:ext cx="5074920" cy="457200"/>
          </a:xfrm>
          <a:prstGeom prst="rect">
            <a:avLst/>
          </a:prstGeom>
          <a:solidFill>
            <a:srgbClr val="FFFFFF"/>
          </a:solidFill>
          <a:ln w="12700">
            <a:solidFill>
              <a:srgbClr val="FFDDDD"/>
            </a:solidFill>
            <a:prstDash val="solid"/>
          </a:ln>
        </p:spPr>
        <p:txBody>
          <a:bodyPr/>
          <a:lstStyle/>
          <a:p>
            <a:endParaRPr lang="tr-TR"/>
          </a:p>
        </p:txBody>
      </p:sp>
      <p:sp>
        <p:nvSpPr>
          <p:cNvPr id="13" name="Shape 11"/>
          <p:cNvSpPr/>
          <p:nvPr/>
        </p:nvSpPr>
        <p:spPr>
          <a:xfrm>
            <a:off x="292608" y="2020824"/>
            <a:ext cx="219456" cy="219456"/>
          </a:xfrm>
          <a:prstGeom prst="ellipse">
            <a:avLst/>
          </a:prstGeom>
          <a:solidFill>
            <a:srgbClr val="E84855"/>
          </a:solidFill>
          <a:ln w="12700">
            <a:solidFill>
              <a:srgbClr val="E84855"/>
            </a:solidFill>
            <a:prstDash val="solid"/>
          </a:ln>
        </p:spPr>
        <p:txBody>
          <a:bodyPr/>
          <a:lstStyle/>
          <a:p>
            <a:endParaRPr lang="tr-TR"/>
          </a:p>
        </p:txBody>
      </p:sp>
      <p:sp>
        <p:nvSpPr>
          <p:cNvPr id="14" name="Text 12"/>
          <p:cNvSpPr/>
          <p:nvPr/>
        </p:nvSpPr>
        <p:spPr>
          <a:xfrm>
            <a:off x="292608" y="2020824"/>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a:t>
            </a:r>
            <a:endParaRPr lang="en-US" sz="800" dirty="0"/>
          </a:p>
        </p:txBody>
      </p:sp>
      <p:sp>
        <p:nvSpPr>
          <p:cNvPr id="15" name="Text 13"/>
          <p:cNvSpPr/>
          <p:nvPr/>
        </p:nvSpPr>
        <p:spPr>
          <a:xfrm>
            <a:off x="585216" y="1929384"/>
            <a:ext cx="466344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Tüm haftalara aynı metni kopyalamak</a:t>
            </a:r>
            <a:endParaRPr lang="en-US" sz="950" dirty="0"/>
          </a:p>
        </p:txBody>
      </p:sp>
      <p:sp>
        <p:nvSpPr>
          <p:cNvPr id="16" name="Text 14"/>
          <p:cNvSpPr/>
          <p:nvPr/>
        </p:nvSpPr>
        <p:spPr>
          <a:xfrm>
            <a:off x="585216" y="2148840"/>
            <a:ext cx="466344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Her hafta farklı konu işlenmeli. 'Genel tekrar' veya aynı başlığın tekrarı kabul edilmez.</a:t>
            </a:r>
            <a:endParaRPr lang="en-US" sz="850" dirty="0"/>
          </a:p>
        </p:txBody>
      </p:sp>
      <p:sp>
        <p:nvSpPr>
          <p:cNvPr id="17" name="Shape 15"/>
          <p:cNvSpPr/>
          <p:nvPr/>
        </p:nvSpPr>
        <p:spPr>
          <a:xfrm>
            <a:off x="228600" y="2414016"/>
            <a:ext cx="5074920" cy="457200"/>
          </a:xfrm>
          <a:prstGeom prst="rect">
            <a:avLst/>
          </a:prstGeom>
          <a:solidFill>
            <a:srgbClr val="FFF5F5"/>
          </a:solidFill>
          <a:ln w="12700">
            <a:solidFill>
              <a:srgbClr val="FFDDDD"/>
            </a:solidFill>
            <a:prstDash val="solid"/>
          </a:ln>
        </p:spPr>
        <p:txBody>
          <a:bodyPr/>
          <a:lstStyle/>
          <a:p>
            <a:endParaRPr lang="tr-TR"/>
          </a:p>
        </p:txBody>
      </p:sp>
      <p:sp>
        <p:nvSpPr>
          <p:cNvPr id="18" name="Shape 16"/>
          <p:cNvSpPr/>
          <p:nvPr/>
        </p:nvSpPr>
        <p:spPr>
          <a:xfrm>
            <a:off x="292608" y="2532888"/>
            <a:ext cx="219456" cy="219456"/>
          </a:xfrm>
          <a:prstGeom prst="ellipse">
            <a:avLst/>
          </a:prstGeom>
          <a:solidFill>
            <a:srgbClr val="E84855"/>
          </a:solidFill>
          <a:ln w="12700">
            <a:solidFill>
              <a:srgbClr val="E84855"/>
            </a:solidFill>
            <a:prstDash val="solid"/>
          </a:ln>
        </p:spPr>
        <p:txBody>
          <a:bodyPr/>
          <a:lstStyle/>
          <a:p>
            <a:endParaRPr lang="tr-TR"/>
          </a:p>
        </p:txBody>
      </p:sp>
      <p:sp>
        <p:nvSpPr>
          <p:cNvPr id="19" name="Text 17"/>
          <p:cNvSpPr/>
          <p:nvPr/>
        </p:nvSpPr>
        <p:spPr>
          <a:xfrm>
            <a:off x="292608" y="2532888"/>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a:t>
            </a:r>
            <a:endParaRPr lang="en-US" sz="800" dirty="0"/>
          </a:p>
        </p:txBody>
      </p:sp>
      <p:sp>
        <p:nvSpPr>
          <p:cNvPr id="20" name="Text 18"/>
          <p:cNvSpPr/>
          <p:nvPr/>
        </p:nvSpPr>
        <p:spPr>
          <a:xfrm>
            <a:off x="585216" y="2441448"/>
            <a:ext cx="466344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Teorik alanı doldurup uygulamayı boş bırakmak (uygulama saati varken)</a:t>
            </a:r>
            <a:endParaRPr lang="en-US" sz="950" dirty="0"/>
          </a:p>
        </p:txBody>
      </p:sp>
      <p:sp>
        <p:nvSpPr>
          <p:cNvPr id="21" name="Text 19"/>
          <p:cNvSpPr/>
          <p:nvPr/>
        </p:nvSpPr>
        <p:spPr>
          <a:xfrm>
            <a:off x="585216" y="2660904"/>
            <a:ext cx="466344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Uygulama saatiniz varsa mutlaka doldurmalısınız. Boş bırakmak eksik anlamına gelir.</a:t>
            </a:r>
            <a:endParaRPr lang="en-US" sz="850" dirty="0"/>
          </a:p>
        </p:txBody>
      </p:sp>
      <p:sp>
        <p:nvSpPr>
          <p:cNvPr id="22" name="Shape 20"/>
          <p:cNvSpPr/>
          <p:nvPr/>
        </p:nvSpPr>
        <p:spPr>
          <a:xfrm>
            <a:off x="228600" y="2926080"/>
            <a:ext cx="5074920" cy="457200"/>
          </a:xfrm>
          <a:prstGeom prst="rect">
            <a:avLst/>
          </a:prstGeom>
          <a:solidFill>
            <a:srgbClr val="FFFFFF"/>
          </a:solidFill>
          <a:ln w="12700">
            <a:solidFill>
              <a:srgbClr val="FFDDDD"/>
            </a:solidFill>
            <a:prstDash val="solid"/>
          </a:ln>
        </p:spPr>
        <p:txBody>
          <a:bodyPr/>
          <a:lstStyle/>
          <a:p>
            <a:endParaRPr lang="tr-TR"/>
          </a:p>
        </p:txBody>
      </p:sp>
      <p:sp>
        <p:nvSpPr>
          <p:cNvPr id="23" name="Shape 21"/>
          <p:cNvSpPr/>
          <p:nvPr/>
        </p:nvSpPr>
        <p:spPr>
          <a:xfrm>
            <a:off x="292608" y="3044952"/>
            <a:ext cx="219456" cy="219456"/>
          </a:xfrm>
          <a:prstGeom prst="ellipse">
            <a:avLst/>
          </a:prstGeom>
          <a:solidFill>
            <a:srgbClr val="E84855"/>
          </a:solidFill>
          <a:ln w="12700">
            <a:solidFill>
              <a:srgbClr val="E84855"/>
            </a:solidFill>
            <a:prstDash val="solid"/>
          </a:ln>
        </p:spPr>
        <p:txBody>
          <a:bodyPr/>
          <a:lstStyle/>
          <a:p>
            <a:endParaRPr lang="tr-TR"/>
          </a:p>
        </p:txBody>
      </p:sp>
      <p:sp>
        <p:nvSpPr>
          <p:cNvPr id="24" name="Text 22"/>
          <p:cNvSpPr/>
          <p:nvPr/>
        </p:nvSpPr>
        <p:spPr>
          <a:xfrm>
            <a:off x="292608" y="3044952"/>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4</a:t>
            </a:r>
            <a:endParaRPr lang="en-US" sz="800" dirty="0"/>
          </a:p>
        </p:txBody>
      </p:sp>
      <p:sp>
        <p:nvSpPr>
          <p:cNvPr id="25" name="Text 23"/>
          <p:cNvSpPr/>
          <p:nvPr/>
        </p:nvSpPr>
        <p:spPr>
          <a:xfrm>
            <a:off x="585216" y="2953512"/>
            <a:ext cx="466344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Türkçe kutusuna İngilizce, İngilizce kutusuna Türkçe yazmak</a:t>
            </a:r>
            <a:endParaRPr lang="en-US" sz="950" dirty="0"/>
          </a:p>
        </p:txBody>
      </p:sp>
      <p:sp>
        <p:nvSpPr>
          <p:cNvPr id="26" name="Text 24"/>
          <p:cNvSpPr/>
          <p:nvPr/>
        </p:nvSpPr>
        <p:spPr>
          <a:xfrm>
            <a:off x="585216" y="3172968"/>
            <a:ext cx="466344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Sol kutu = TR, Sağ kutu = EN. Ters yazılırsa sistem raporlarında karışıklık çıkar.</a:t>
            </a:r>
            <a:endParaRPr lang="en-US" sz="850" dirty="0"/>
          </a:p>
        </p:txBody>
      </p:sp>
      <p:sp>
        <p:nvSpPr>
          <p:cNvPr id="27" name="Shape 25"/>
          <p:cNvSpPr/>
          <p:nvPr/>
        </p:nvSpPr>
        <p:spPr>
          <a:xfrm>
            <a:off x="228600" y="3438144"/>
            <a:ext cx="5074920" cy="457200"/>
          </a:xfrm>
          <a:prstGeom prst="rect">
            <a:avLst/>
          </a:prstGeom>
          <a:solidFill>
            <a:srgbClr val="FFF5F5"/>
          </a:solidFill>
          <a:ln w="12700">
            <a:solidFill>
              <a:srgbClr val="FFDDDD"/>
            </a:solidFill>
            <a:prstDash val="solid"/>
          </a:ln>
        </p:spPr>
        <p:txBody>
          <a:bodyPr/>
          <a:lstStyle/>
          <a:p>
            <a:endParaRPr lang="tr-TR"/>
          </a:p>
        </p:txBody>
      </p:sp>
      <p:sp>
        <p:nvSpPr>
          <p:cNvPr id="28" name="Shape 26"/>
          <p:cNvSpPr/>
          <p:nvPr/>
        </p:nvSpPr>
        <p:spPr>
          <a:xfrm>
            <a:off x="292608" y="3557016"/>
            <a:ext cx="219456" cy="219456"/>
          </a:xfrm>
          <a:prstGeom prst="ellipse">
            <a:avLst/>
          </a:prstGeom>
          <a:solidFill>
            <a:srgbClr val="E84855"/>
          </a:solidFill>
          <a:ln w="12700">
            <a:solidFill>
              <a:srgbClr val="E84855"/>
            </a:solidFill>
            <a:prstDash val="solid"/>
          </a:ln>
        </p:spPr>
        <p:txBody>
          <a:bodyPr/>
          <a:lstStyle/>
          <a:p>
            <a:endParaRPr lang="tr-TR"/>
          </a:p>
        </p:txBody>
      </p:sp>
      <p:sp>
        <p:nvSpPr>
          <p:cNvPr id="29" name="Text 27"/>
          <p:cNvSpPr/>
          <p:nvPr/>
        </p:nvSpPr>
        <p:spPr>
          <a:xfrm>
            <a:off x="292608" y="3557016"/>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5</a:t>
            </a:r>
            <a:endParaRPr lang="en-US" sz="800" dirty="0"/>
          </a:p>
        </p:txBody>
      </p:sp>
      <p:sp>
        <p:nvSpPr>
          <p:cNvPr id="30" name="Text 28"/>
          <p:cNvSpPr/>
          <p:nvPr/>
        </p:nvSpPr>
        <p:spPr>
          <a:xfrm>
            <a:off x="585216" y="3465576"/>
            <a:ext cx="466344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İngilizce alanları boş bırakmak</a:t>
            </a:r>
            <a:endParaRPr lang="en-US" sz="950" dirty="0"/>
          </a:p>
        </p:txBody>
      </p:sp>
      <p:sp>
        <p:nvSpPr>
          <p:cNvPr id="31" name="Text 29"/>
          <p:cNvSpPr/>
          <p:nvPr/>
        </p:nvSpPr>
        <p:spPr>
          <a:xfrm>
            <a:off x="585216" y="3685032"/>
            <a:ext cx="466344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Akreditasyon için her iki dil zorunludur. EN alanı boş olan hafta eksik sayılır.</a:t>
            </a:r>
            <a:endParaRPr lang="en-US" sz="850" dirty="0"/>
          </a:p>
        </p:txBody>
      </p:sp>
      <p:sp>
        <p:nvSpPr>
          <p:cNvPr id="32" name="Shape 30"/>
          <p:cNvSpPr/>
          <p:nvPr/>
        </p:nvSpPr>
        <p:spPr>
          <a:xfrm>
            <a:off x="228600" y="3950208"/>
            <a:ext cx="5074920" cy="457200"/>
          </a:xfrm>
          <a:prstGeom prst="rect">
            <a:avLst/>
          </a:prstGeom>
          <a:solidFill>
            <a:srgbClr val="FFFFFF"/>
          </a:solidFill>
          <a:ln w="12700">
            <a:solidFill>
              <a:srgbClr val="FFDDDD"/>
            </a:solidFill>
            <a:prstDash val="solid"/>
          </a:ln>
        </p:spPr>
        <p:txBody>
          <a:bodyPr/>
          <a:lstStyle/>
          <a:p>
            <a:endParaRPr lang="tr-TR"/>
          </a:p>
        </p:txBody>
      </p:sp>
      <p:sp>
        <p:nvSpPr>
          <p:cNvPr id="33" name="Shape 31"/>
          <p:cNvSpPr/>
          <p:nvPr/>
        </p:nvSpPr>
        <p:spPr>
          <a:xfrm>
            <a:off x="292608" y="4069080"/>
            <a:ext cx="219456" cy="219456"/>
          </a:xfrm>
          <a:prstGeom prst="ellipse">
            <a:avLst/>
          </a:prstGeom>
          <a:solidFill>
            <a:srgbClr val="E84855"/>
          </a:solidFill>
          <a:ln w="12700">
            <a:solidFill>
              <a:srgbClr val="E84855"/>
            </a:solidFill>
            <a:prstDash val="solid"/>
          </a:ln>
        </p:spPr>
        <p:txBody>
          <a:bodyPr/>
          <a:lstStyle/>
          <a:p>
            <a:endParaRPr lang="tr-TR"/>
          </a:p>
        </p:txBody>
      </p:sp>
      <p:sp>
        <p:nvSpPr>
          <p:cNvPr id="34" name="Text 32"/>
          <p:cNvSpPr/>
          <p:nvPr/>
        </p:nvSpPr>
        <p:spPr>
          <a:xfrm>
            <a:off x="292608" y="4069080"/>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6</a:t>
            </a:r>
            <a:endParaRPr lang="en-US" sz="800" dirty="0"/>
          </a:p>
        </p:txBody>
      </p:sp>
      <p:sp>
        <p:nvSpPr>
          <p:cNvPr id="35" name="Text 33"/>
          <p:cNvSpPr/>
          <p:nvPr/>
        </p:nvSpPr>
        <p:spPr>
          <a:xfrm>
            <a:off x="585216" y="3977640"/>
            <a:ext cx="466344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Hafta sıralamasını karıştırmak (14. haftayı 1. sıraya koymak)</a:t>
            </a:r>
            <a:endParaRPr lang="en-US" sz="950" dirty="0"/>
          </a:p>
        </p:txBody>
      </p:sp>
      <p:sp>
        <p:nvSpPr>
          <p:cNvPr id="36" name="Text 34"/>
          <p:cNvSpPr/>
          <p:nvPr/>
        </p:nvSpPr>
        <p:spPr>
          <a:xfrm>
            <a:off x="585216" y="4197096"/>
            <a:ext cx="466344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Yeni eklediğiniz hafta listenin sonuna gelir. Yukarı/Aşağı Taşı ile sırayı düzeltin.</a:t>
            </a:r>
            <a:endParaRPr lang="en-US" sz="850" dirty="0"/>
          </a:p>
        </p:txBody>
      </p:sp>
      <p:sp>
        <p:nvSpPr>
          <p:cNvPr id="37" name="Shape 35"/>
          <p:cNvSpPr/>
          <p:nvPr/>
        </p:nvSpPr>
        <p:spPr>
          <a:xfrm>
            <a:off x="228600" y="4462272"/>
            <a:ext cx="5074920" cy="457200"/>
          </a:xfrm>
          <a:prstGeom prst="rect">
            <a:avLst/>
          </a:prstGeom>
          <a:solidFill>
            <a:srgbClr val="FFF5F5"/>
          </a:solidFill>
          <a:ln w="12700">
            <a:solidFill>
              <a:srgbClr val="FFDDDD"/>
            </a:solidFill>
            <a:prstDash val="solid"/>
          </a:ln>
        </p:spPr>
        <p:txBody>
          <a:bodyPr/>
          <a:lstStyle/>
          <a:p>
            <a:endParaRPr lang="tr-TR"/>
          </a:p>
        </p:txBody>
      </p:sp>
      <p:sp>
        <p:nvSpPr>
          <p:cNvPr id="38" name="Shape 36"/>
          <p:cNvSpPr/>
          <p:nvPr/>
        </p:nvSpPr>
        <p:spPr>
          <a:xfrm>
            <a:off x="292608" y="4581144"/>
            <a:ext cx="219456" cy="219456"/>
          </a:xfrm>
          <a:prstGeom prst="ellipse">
            <a:avLst/>
          </a:prstGeom>
          <a:solidFill>
            <a:srgbClr val="E84855"/>
          </a:solidFill>
          <a:ln w="12700">
            <a:solidFill>
              <a:srgbClr val="E84855"/>
            </a:solidFill>
            <a:prstDash val="solid"/>
          </a:ln>
        </p:spPr>
        <p:txBody>
          <a:bodyPr/>
          <a:lstStyle/>
          <a:p>
            <a:endParaRPr lang="tr-TR"/>
          </a:p>
        </p:txBody>
      </p:sp>
      <p:sp>
        <p:nvSpPr>
          <p:cNvPr id="39" name="Text 37"/>
          <p:cNvSpPr/>
          <p:nvPr/>
        </p:nvSpPr>
        <p:spPr>
          <a:xfrm>
            <a:off x="292608" y="4581144"/>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7</a:t>
            </a:r>
            <a:endParaRPr lang="en-US" sz="800" dirty="0"/>
          </a:p>
        </p:txBody>
      </p:sp>
      <p:sp>
        <p:nvSpPr>
          <p:cNvPr id="40" name="Text 38"/>
          <p:cNvSpPr/>
          <p:nvPr/>
        </p:nvSpPr>
        <p:spPr>
          <a:xfrm>
            <a:off x="585216" y="4489704"/>
            <a:ext cx="466344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Kaydetmeden sekmeden çıkmak</a:t>
            </a:r>
            <a:endParaRPr lang="en-US" sz="950" dirty="0"/>
          </a:p>
        </p:txBody>
      </p:sp>
      <p:sp>
        <p:nvSpPr>
          <p:cNvPr id="41" name="Text 39"/>
          <p:cNvSpPr/>
          <p:nvPr/>
        </p:nvSpPr>
        <p:spPr>
          <a:xfrm>
            <a:off x="585216" y="4709160"/>
            <a:ext cx="466344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Her hafta için ayrı kaydet yapılmalıdır. Sekmeden çıkmadan önce mutlaka kaydedin.</a:t>
            </a:r>
            <a:endParaRPr lang="en-US" sz="850" dirty="0"/>
          </a:p>
        </p:txBody>
      </p:sp>
      <p:sp>
        <p:nvSpPr>
          <p:cNvPr id="42" name="Shape 40"/>
          <p:cNvSpPr/>
          <p:nvPr/>
        </p:nvSpPr>
        <p:spPr>
          <a:xfrm>
            <a:off x="5486400" y="1024128"/>
            <a:ext cx="3429000" cy="310896"/>
          </a:xfrm>
          <a:prstGeom prst="rect">
            <a:avLst/>
          </a:prstGeom>
          <a:solidFill>
            <a:srgbClr val="1E8C45"/>
          </a:solidFill>
          <a:ln w="12700">
            <a:solidFill>
              <a:srgbClr val="1E8C45"/>
            </a:solidFill>
            <a:prstDash val="solid"/>
          </a:ln>
        </p:spPr>
        <p:txBody>
          <a:bodyPr/>
          <a:lstStyle/>
          <a:p>
            <a:endParaRPr lang="tr-TR"/>
          </a:p>
        </p:txBody>
      </p:sp>
      <p:sp>
        <p:nvSpPr>
          <p:cNvPr id="43" name="Text 41"/>
          <p:cNvSpPr/>
          <p:nvPr/>
        </p:nvSpPr>
        <p:spPr>
          <a:xfrm>
            <a:off x="5577840" y="1024128"/>
            <a:ext cx="324612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Son Kontrol Listesi</a:t>
            </a:r>
            <a:endParaRPr lang="en-US" sz="1200" dirty="0"/>
          </a:p>
        </p:txBody>
      </p:sp>
      <p:sp>
        <p:nvSpPr>
          <p:cNvPr id="44" name="Shape 42"/>
          <p:cNvSpPr/>
          <p:nvPr/>
        </p:nvSpPr>
        <p:spPr>
          <a:xfrm>
            <a:off x="5486400" y="1389888"/>
            <a:ext cx="3429000" cy="393192"/>
          </a:xfrm>
          <a:prstGeom prst="rect">
            <a:avLst/>
          </a:prstGeom>
          <a:solidFill>
            <a:srgbClr val="F0FFF4"/>
          </a:solidFill>
          <a:ln w="12700">
            <a:solidFill>
              <a:srgbClr val="C8E6C9"/>
            </a:solidFill>
            <a:prstDash val="solid"/>
          </a:ln>
        </p:spPr>
        <p:txBody>
          <a:bodyPr/>
          <a:lstStyle/>
          <a:p>
            <a:endParaRPr lang="tr-TR"/>
          </a:p>
        </p:txBody>
      </p:sp>
      <p:sp>
        <p:nvSpPr>
          <p:cNvPr id="45" name="Shape 43"/>
          <p:cNvSpPr/>
          <p:nvPr/>
        </p:nvSpPr>
        <p:spPr>
          <a:xfrm>
            <a:off x="5559552" y="1472184"/>
            <a:ext cx="228600" cy="228600"/>
          </a:xfrm>
          <a:prstGeom prst="rect">
            <a:avLst/>
          </a:prstGeom>
          <a:solidFill>
            <a:srgbClr val="1E8C45"/>
          </a:solidFill>
          <a:ln w="12700">
            <a:solidFill>
              <a:srgbClr val="1E8C45"/>
            </a:solidFill>
            <a:prstDash val="solid"/>
          </a:ln>
        </p:spPr>
        <p:txBody>
          <a:bodyPr/>
          <a:lstStyle/>
          <a:p>
            <a:endParaRPr lang="tr-TR"/>
          </a:p>
        </p:txBody>
      </p:sp>
      <p:sp>
        <p:nvSpPr>
          <p:cNvPr id="46" name="Text 44"/>
          <p:cNvSpPr/>
          <p:nvPr/>
        </p:nvSpPr>
        <p:spPr>
          <a:xfrm>
            <a:off x="5559552" y="1472184"/>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47" name="Text 45"/>
          <p:cNvSpPr/>
          <p:nvPr/>
        </p:nvSpPr>
        <p:spPr>
          <a:xfrm>
            <a:off x="5852160" y="1472184"/>
            <a:ext cx="299923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Tam 14 hafta girildi</a:t>
            </a:r>
            <a:endParaRPr lang="en-US" sz="950" dirty="0"/>
          </a:p>
        </p:txBody>
      </p:sp>
      <p:sp>
        <p:nvSpPr>
          <p:cNvPr id="48" name="Shape 46"/>
          <p:cNvSpPr/>
          <p:nvPr/>
        </p:nvSpPr>
        <p:spPr>
          <a:xfrm>
            <a:off x="5486400" y="1837944"/>
            <a:ext cx="3429000" cy="393192"/>
          </a:xfrm>
          <a:prstGeom prst="rect">
            <a:avLst/>
          </a:prstGeom>
          <a:solidFill>
            <a:srgbClr val="FFFFFF"/>
          </a:solidFill>
          <a:ln w="12700">
            <a:solidFill>
              <a:srgbClr val="C8E6C9"/>
            </a:solidFill>
            <a:prstDash val="solid"/>
          </a:ln>
        </p:spPr>
        <p:txBody>
          <a:bodyPr/>
          <a:lstStyle/>
          <a:p>
            <a:endParaRPr lang="tr-TR"/>
          </a:p>
        </p:txBody>
      </p:sp>
      <p:sp>
        <p:nvSpPr>
          <p:cNvPr id="49" name="Shape 47"/>
          <p:cNvSpPr/>
          <p:nvPr/>
        </p:nvSpPr>
        <p:spPr>
          <a:xfrm>
            <a:off x="5559552" y="1920240"/>
            <a:ext cx="228600" cy="228600"/>
          </a:xfrm>
          <a:prstGeom prst="rect">
            <a:avLst/>
          </a:prstGeom>
          <a:solidFill>
            <a:srgbClr val="1E8C45"/>
          </a:solidFill>
          <a:ln w="12700">
            <a:solidFill>
              <a:srgbClr val="1E8C45"/>
            </a:solidFill>
            <a:prstDash val="solid"/>
          </a:ln>
        </p:spPr>
        <p:txBody>
          <a:bodyPr/>
          <a:lstStyle/>
          <a:p>
            <a:endParaRPr lang="tr-TR"/>
          </a:p>
        </p:txBody>
      </p:sp>
      <p:sp>
        <p:nvSpPr>
          <p:cNvPr id="50" name="Text 48"/>
          <p:cNvSpPr/>
          <p:nvPr/>
        </p:nvSpPr>
        <p:spPr>
          <a:xfrm>
            <a:off x="5559552" y="1920240"/>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1" name="Text 49"/>
          <p:cNvSpPr/>
          <p:nvPr/>
        </p:nvSpPr>
        <p:spPr>
          <a:xfrm>
            <a:off x="5852160" y="1920240"/>
            <a:ext cx="299923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Her hafta farklı konu içeriyor</a:t>
            </a:r>
            <a:endParaRPr lang="en-US" sz="950" dirty="0"/>
          </a:p>
        </p:txBody>
      </p:sp>
      <p:sp>
        <p:nvSpPr>
          <p:cNvPr id="52" name="Shape 50"/>
          <p:cNvSpPr/>
          <p:nvPr/>
        </p:nvSpPr>
        <p:spPr>
          <a:xfrm>
            <a:off x="5486400" y="2286000"/>
            <a:ext cx="3429000" cy="393192"/>
          </a:xfrm>
          <a:prstGeom prst="rect">
            <a:avLst/>
          </a:prstGeom>
          <a:solidFill>
            <a:srgbClr val="F0FFF4"/>
          </a:solidFill>
          <a:ln w="12700">
            <a:solidFill>
              <a:srgbClr val="C8E6C9"/>
            </a:solidFill>
            <a:prstDash val="solid"/>
          </a:ln>
        </p:spPr>
        <p:txBody>
          <a:bodyPr/>
          <a:lstStyle/>
          <a:p>
            <a:endParaRPr lang="tr-TR"/>
          </a:p>
        </p:txBody>
      </p:sp>
      <p:sp>
        <p:nvSpPr>
          <p:cNvPr id="53" name="Shape 51"/>
          <p:cNvSpPr/>
          <p:nvPr/>
        </p:nvSpPr>
        <p:spPr>
          <a:xfrm>
            <a:off x="5559552" y="2368296"/>
            <a:ext cx="228600" cy="228600"/>
          </a:xfrm>
          <a:prstGeom prst="rect">
            <a:avLst/>
          </a:prstGeom>
          <a:solidFill>
            <a:srgbClr val="1E8C45"/>
          </a:solidFill>
          <a:ln w="12700">
            <a:solidFill>
              <a:srgbClr val="1E8C45"/>
            </a:solidFill>
            <a:prstDash val="solid"/>
          </a:ln>
        </p:spPr>
        <p:txBody>
          <a:bodyPr/>
          <a:lstStyle/>
          <a:p>
            <a:endParaRPr lang="tr-TR"/>
          </a:p>
        </p:txBody>
      </p:sp>
      <p:sp>
        <p:nvSpPr>
          <p:cNvPr id="54" name="Text 52"/>
          <p:cNvSpPr/>
          <p:nvPr/>
        </p:nvSpPr>
        <p:spPr>
          <a:xfrm>
            <a:off x="5559552" y="2368296"/>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5" name="Text 53"/>
          <p:cNvSpPr/>
          <p:nvPr/>
        </p:nvSpPr>
        <p:spPr>
          <a:xfrm>
            <a:off x="5852160" y="2368296"/>
            <a:ext cx="299923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Teorik: TR ve EN dolu</a:t>
            </a:r>
            <a:endParaRPr lang="en-US" sz="950" dirty="0"/>
          </a:p>
        </p:txBody>
      </p:sp>
      <p:sp>
        <p:nvSpPr>
          <p:cNvPr id="56" name="Shape 54"/>
          <p:cNvSpPr/>
          <p:nvPr/>
        </p:nvSpPr>
        <p:spPr>
          <a:xfrm>
            <a:off x="5486400" y="2734056"/>
            <a:ext cx="3429000" cy="393192"/>
          </a:xfrm>
          <a:prstGeom prst="rect">
            <a:avLst/>
          </a:prstGeom>
          <a:solidFill>
            <a:srgbClr val="FFFFFF"/>
          </a:solidFill>
          <a:ln w="12700">
            <a:solidFill>
              <a:srgbClr val="C8E6C9"/>
            </a:solidFill>
            <a:prstDash val="solid"/>
          </a:ln>
        </p:spPr>
        <p:txBody>
          <a:bodyPr/>
          <a:lstStyle/>
          <a:p>
            <a:endParaRPr lang="tr-TR"/>
          </a:p>
        </p:txBody>
      </p:sp>
      <p:sp>
        <p:nvSpPr>
          <p:cNvPr id="57" name="Shape 55"/>
          <p:cNvSpPr/>
          <p:nvPr/>
        </p:nvSpPr>
        <p:spPr>
          <a:xfrm>
            <a:off x="5559552" y="2816352"/>
            <a:ext cx="228600" cy="228600"/>
          </a:xfrm>
          <a:prstGeom prst="rect">
            <a:avLst/>
          </a:prstGeom>
          <a:solidFill>
            <a:srgbClr val="1E8C45"/>
          </a:solidFill>
          <a:ln w="12700">
            <a:solidFill>
              <a:srgbClr val="1E8C45"/>
            </a:solidFill>
            <a:prstDash val="solid"/>
          </a:ln>
        </p:spPr>
        <p:txBody>
          <a:bodyPr/>
          <a:lstStyle/>
          <a:p>
            <a:endParaRPr lang="tr-TR"/>
          </a:p>
        </p:txBody>
      </p:sp>
      <p:sp>
        <p:nvSpPr>
          <p:cNvPr id="58" name="Text 56"/>
          <p:cNvSpPr/>
          <p:nvPr/>
        </p:nvSpPr>
        <p:spPr>
          <a:xfrm>
            <a:off x="5559552" y="2816352"/>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9" name="Text 57"/>
          <p:cNvSpPr/>
          <p:nvPr/>
        </p:nvSpPr>
        <p:spPr>
          <a:xfrm>
            <a:off x="5852160" y="2816352"/>
            <a:ext cx="299923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Uygulama: varsa TR ve EN dolu</a:t>
            </a:r>
            <a:endParaRPr lang="en-US" sz="950" dirty="0"/>
          </a:p>
        </p:txBody>
      </p:sp>
      <p:sp>
        <p:nvSpPr>
          <p:cNvPr id="60" name="Shape 58"/>
          <p:cNvSpPr/>
          <p:nvPr/>
        </p:nvSpPr>
        <p:spPr>
          <a:xfrm>
            <a:off x="5486400" y="3182112"/>
            <a:ext cx="3429000" cy="393192"/>
          </a:xfrm>
          <a:prstGeom prst="rect">
            <a:avLst/>
          </a:prstGeom>
          <a:solidFill>
            <a:srgbClr val="F0FFF4"/>
          </a:solidFill>
          <a:ln w="12700">
            <a:solidFill>
              <a:srgbClr val="C8E6C9"/>
            </a:solidFill>
            <a:prstDash val="solid"/>
          </a:ln>
        </p:spPr>
        <p:txBody>
          <a:bodyPr/>
          <a:lstStyle/>
          <a:p>
            <a:endParaRPr lang="tr-TR"/>
          </a:p>
        </p:txBody>
      </p:sp>
      <p:sp>
        <p:nvSpPr>
          <p:cNvPr id="61" name="Shape 59"/>
          <p:cNvSpPr/>
          <p:nvPr/>
        </p:nvSpPr>
        <p:spPr>
          <a:xfrm>
            <a:off x="5559552" y="3264408"/>
            <a:ext cx="228600" cy="228600"/>
          </a:xfrm>
          <a:prstGeom prst="rect">
            <a:avLst/>
          </a:prstGeom>
          <a:solidFill>
            <a:srgbClr val="1E8C45"/>
          </a:solidFill>
          <a:ln w="12700">
            <a:solidFill>
              <a:srgbClr val="1E8C45"/>
            </a:solidFill>
            <a:prstDash val="solid"/>
          </a:ln>
        </p:spPr>
        <p:txBody>
          <a:bodyPr/>
          <a:lstStyle/>
          <a:p>
            <a:endParaRPr lang="tr-TR"/>
          </a:p>
        </p:txBody>
      </p:sp>
      <p:sp>
        <p:nvSpPr>
          <p:cNvPr id="62" name="Text 60"/>
          <p:cNvSpPr/>
          <p:nvPr/>
        </p:nvSpPr>
        <p:spPr>
          <a:xfrm>
            <a:off x="5559552" y="3264408"/>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63" name="Text 61"/>
          <p:cNvSpPr/>
          <p:nvPr/>
        </p:nvSpPr>
        <p:spPr>
          <a:xfrm>
            <a:off x="5852160" y="3264408"/>
            <a:ext cx="299923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Lab: yoksa boş, varsa TR–EN dolu</a:t>
            </a:r>
            <a:endParaRPr lang="en-US" sz="950" dirty="0"/>
          </a:p>
        </p:txBody>
      </p:sp>
      <p:sp>
        <p:nvSpPr>
          <p:cNvPr id="64" name="Shape 62"/>
          <p:cNvSpPr/>
          <p:nvPr/>
        </p:nvSpPr>
        <p:spPr>
          <a:xfrm>
            <a:off x="5486400" y="3630168"/>
            <a:ext cx="3429000" cy="393192"/>
          </a:xfrm>
          <a:prstGeom prst="rect">
            <a:avLst/>
          </a:prstGeom>
          <a:solidFill>
            <a:srgbClr val="FFFFFF"/>
          </a:solidFill>
          <a:ln w="12700">
            <a:solidFill>
              <a:srgbClr val="C8E6C9"/>
            </a:solidFill>
            <a:prstDash val="solid"/>
          </a:ln>
        </p:spPr>
        <p:txBody>
          <a:bodyPr/>
          <a:lstStyle/>
          <a:p>
            <a:endParaRPr lang="tr-TR"/>
          </a:p>
        </p:txBody>
      </p:sp>
      <p:sp>
        <p:nvSpPr>
          <p:cNvPr id="65" name="Shape 63"/>
          <p:cNvSpPr/>
          <p:nvPr/>
        </p:nvSpPr>
        <p:spPr>
          <a:xfrm>
            <a:off x="5559552" y="3712464"/>
            <a:ext cx="228600" cy="228600"/>
          </a:xfrm>
          <a:prstGeom prst="rect">
            <a:avLst/>
          </a:prstGeom>
          <a:solidFill>
            <a:srgbClr val="1E8C45"/>
          </a:solidFill>
          <a:ln w="12700">
            <a:solidFill>
              <a:srgbClr val="1E8C45"/>
            </a:solidFill>
            <a:prstDash val="solid"/>
          </a:ln>
        </p:spPr>
        <p:txBody>
          <a:bodyPr/>
          <a:lstStyle/>
          <a:p>
            <a:endParaRPr lang="tr-TR"/>
          </a:p>
        </p:txBody>
      </p:sp>
      <p:sp>
        <p:nvSpPr>
          <p:cNvPr id="66" name="Text 64"/>
          <p:cNvSpPr/>
          <p:nvPr/>
        </p:nvSpPr>
        <p:spPr>
          <a:xfrm>
            <a:off x="5559552" y="3712464"/>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67" name="Text 65"/>
          <p:cNvSpPr/>
          <p:nvPr/>
        </p:nvSpPr>
        <p:spPr>
          <a:xfrm>
            <a:off x="5852160" y="3712464"/>
            <a:ext cx="299923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Hafta sırası 1'den 14'e doğru</a:t>
            </a:r>
            <a:endParaRPr lang="en-US" sz="950" dirty="0"/>
          </a:p>
        </p:txBody>
      </p:sp>
      <p:sp>
        <p:nvSpPr>
          <p:cNvPr id="68" name="Shape 66"/>
          <p:cNvSpPr/>
          <p:nvPr/>
        </p:nvSpPr>
        <p:spPr>
          <a:xfrm>
            <a:off x="5486400" y="4078224"/>
            <a:ext cx="3429000" cy="393192"/>
          </a:xfrm>
          <a:prstGeom prst="rect">
            <a:avLst/>
          </a:prstGeom>
          <a:solidFill>
            <a:srgbClr val="F0FFF4"/>
          </a:solidFill>
          <a:ln w="12700">
            <a:solidFill>
              <a:srgbClr val="C8E6C9"/>
            </a:solidFill>
            <a:prstDash val="solid"/>
          </a:ln>
        </p:spPr>
        <p:txBody>
          <a:bodyPr/>
          <a:lstStyle/>
          <a:p>
            <a:endParaRPr lang="tr-TR"/>
          </a:p>
        </p:txBody>
      </p:sp>
      <p:sp>
        <p:nvSpPr>
          <p:cNvPr id="69" name="Shape 67"/>
          <p:cNvSpPr/>
          <p:nvPr/>
        </p:nvSpPr>
        <p:spPr>
          <a:xfrm>
            <a:off x="5559552" y="4160520"/>
            <a:ext cx="228600" cy="228600"/>
          </a:xfrm>
          <a:prstGeom prst="rect">
            <a:avLst/>
          </a:prstGeom>
          <a:solidFill>
            <a:srgbClr val="1E8C45"/>
          </a:solidFill>
          <a:ln w="12700">
            <a:solidFill>
              <a:srgbClr val="1E8C45"/>
            </a:solidFill>
            <a:prstDash val="solid"/>
          </a:ln>
        </p:spPr>
        <p:txBody>
          <a:bodyPr/>
          <a:lstStyle/>
          <a:p>
            <a:endParaRPr lang="tr-TR"/>
          </a:p>
        </p:txBody>
      </p:sp>
      <p:sp>
        <p:nvSpPr>
          <p:cNvPr id="70" name="Text 68"/>
          <p:cNvSpPr/>
          <p:nvPr/>
        </p:nvSpPr>
        <p:spPr>
          <a:xfrm>
            <a:off x="5559552" y="4160520"/>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71" name="Text 69"/>
          <p:cNvSpPr/>
          <p:nvPr/>
        </p:nvSpPr>
        <p:spPr>
          <a:xfrm>
            <a:off x="5852160" y="4160520"/>
            <a:ext cx="299923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Her hafta ayrı ayrı kaydedildi</a:t>
            </a:r>
            <a:endParaRPr lang="en-US" sz="950" dirty="0"/>
          </a:p>
        </p:txBody>
      </p:sp>
      <p:sp>
        <p:nvSpPr>
          <p:cNvPr id="72" name="Shape 70"/>
          <p:cNvSpPr/>
          <p:nvPr/>
        </p:nvSpPr>
        <p:spPr>
          <a:xfrm>
            <a:off x="5486400" y="4526280"/>
            <a:ext cx="3429000" cy="393192"/>
          </a:xfrm>
          <a:prstGeom prst="rect">
            <a:avLst/>
          </a:prstGeom>
          <a:solidFill>
            <a:srgbClr val="FFFFFF"/>
          </a:solidFill>
          <a:ln w="12700">
            <a:solidFill>
              <a:srgbClr val="C8E6C9"/>
            </a:solidFill>
            <a:prstDash val="solid"/>
          </a:ln>
        </p:spPr>
        <p:txBody>
          <a:bodyPr/>
          <a:lstStyle/>
          <a:p>
            <a:endParaRPr lang="tr-TR"/>
          </a:p>
        </p:txBody>
      </p:sp>
      <p:sp>
        <p:nvSpPr>
          <p:cNvPr id="73" name="Shape 71"/>
          <p:cNvSpPr/>
          <p:nvPr/>
        </p:nvSpPr>
        <p:spPr>
          <a:xfrm>
            <a:off x="5559552" y="4608576"/>
            <a:ext cx="228600" cy="228600"/>
          </a:xfrm>
          <a:prstGeom prst="rect">
            <a:avLst/>
          </a:prstGeom>
          <a:solidFill>
            <a:srgbClr val="1E8C45"/>
          </a:solidFill>
          <a:ln w="12700">
            <a:solidFill>
              <a:srgbClr val="1E8C45"/>
            </a:solidFill>
            <a:prstDash val="solid"/>
          </a:ln>
        </p:spPr>
        <p:txBody>
          <a:bodyPr/>
          <a:lstStyle/>
          <a:p>
            <a:endParaRPr lang="tr-TR"/>
          </a:p>
        </p:txBody>
      </p:sp>
      <p:sp>
        <p:nvSpPr>
          <p:cNvPr id="74" name="Text 72"/>
          <p:cNvSpPr/>
          <p:nvPr/>
        </p:nvSpPr>
        <p:spPr>
          <a:xfrm>
            <a:off x="5559552" y="4608576"/>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75" name="Text 73"/>
          <p:cNvSpPr/>
          <p:nvPr/>
        </p:nvSpPr>
        <p:spPr>
          <a:xfrm>
            <a:off x="5852160" y="4608576"/>
            <a:ext cx="299923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Sayfayı yenileyerek teyit edildi</a:t>
            </a:r>
            <a:endParaRPr lang="en-US" sz="950" dirty="0"/>
          </a:p>
        </p:txBody>
      </p:sp>
      <p:sp>
        <p:nvSpPr>
          <p:cNvPr id="76" name="Shape 74"/>
          <p:cNvSpPr/>
          <p:nvPr/>
        </p:nvSpPr>
        <p:spPr>
          <a:xfrm>
            <a:off x="228600" y="4818888"/>
            <a:ext cx="8686800" cy="237744"/>
          </a:xfrm>
          <a:prstGeom prst="rect">
            <a:avLst/>
          </a:prstGeom>
          <a:solidFill>
            <a:srgbClr val="FFF8E1"/>
          </a:solidFill>
          <a:ln w="12700">
            <a:solidFill>
              <a:srgbClr val="E67E22"/>
            </a:solidFill>
            <a:prstDash val="solid"/>
          </a:ln>
        </p:spPr>
        <p:txBody>
          <a:bodyPr/>
          <a:lstStyle/>
          <a:p>
            <a:endParaRPr lang="tr-TR"/>
          </a:p>
        </p:txBody>
      </p:sp>
      <p:sp>
        <p:nvSpPr>
          <p:cNvPr id="77" name="Text 75"/>
          <p:cNvSpPr/>
          <p:nvPr/>
        </p:nvSpPr>
        <p:spPr>
          <a:xfrm>
            <a:off x="320040" y="4818888"/>
            <a:ext cx="8503920" cy="237744"/>
          </a:xfrm>
          <a:prstGeom prst="rect">
            <a:avLst/>
          </a:prstGeom>
          <a:noFill/>
          <a:ln/>
        </p:spPr>
        <p:txBody>
          <a:bodyPr wrap="square" lIns="0" tIns="0" rIns="0" bIns="0" rtlCol="0" anchor="ctr"/>
          <a:lstStyle/>
          <a:p>
            <a:pPr marL="0" indent="0">
              <a:buNone/>
            </a:pPr>
            <a:r>
              <a:rPr lang="en-US" sz="900" dirty="0">
                <a:solidFill>
                  <a:srgbClr val="5C4000"/>
                </a:solidFill>
                <a:latin typeface="Calibri" pitchFamily="34" charset="0"/>
                <a:ea typeface="Calibri" pitchFamily="34" charset="-122"/>
                <a:cs typeface="Calibri" pitchFamily="34" charset="-120"/>
              </a:rPr>
              <a:t>💡  İpucu: 14. haftayı 'Dönem sonu genel değerlendirme ve özet' olarak doldurmak hem mantıklı hem de akreditörler tarafından olumlu karşılanır.</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E67E22"/>
          </a:solidFill>
          <a:ln w="12700">
            <a:solidFill>
              <a:srgbClr val="E67E22"/>
            </a:solidFill>
            <a:prstDash val="solid"/>
          </a:ln>
        </p:spPr>
        <p:txBody>
          <a:bodyPr/>
          <a:lstStyle/>
          <a:p>
            <a:endParaRPr lang="tr-TR"/>
          </a:p>
        </p:txBody>
      </p:sp>
      <p:sp>
        <p:nvSpPr>
          <p:cNvPr id="3" name="Shape 1"/>
          <p:cNvSpPr/>
          <p:nvPr/>
        </p:nvSpPr>
        <p:spPr>
          <a:xfrm>
            <a:off x="365760" y="365760"/>
            <a:ext cx="2743200" cy="347472"/>
          </a:xfrm>
          <a:prstGeom prst="rect">
            <a:avLst/>
          </a:prstGeom>
          <a:solidFill>
            <a:srgbClr val="E67E22"/>
          </a:solidFill>
          <a:ln w="12700">
            <a:solidFill>
              <a:srgbClr val="E67E22"/>
            </a:solidFill>
            <a:prstDash val="solid"/>
          </a:ln>
        </p:spPr>
        <p:txBody>
          <a:bodyPr/>
          <a:lstStyle/>
          <a:p>
            <a:endParaRPr lang="tr-TR"/>
          </a:p>
        </p:txBody>
      </p:sp>
      <p:sp>
        <p:nvSpPr>
          <p:cNvPr id="4" name="Text 2"/>
          <p:cNvSpPr/>
          <p:nvPr/>
        </p:nvSpPr>
        <p:spPr>
          <a:xfrm>
            <a:off x="365760" y="365760"/>
            <a:ext cx="2743200"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SEKME 4 / </a:t>
            </a:r>
            <a:r>
              <a:rPr lang="tr-TR" sz="1100" b="1" dirty="0">
                <a:solidFill>
                  <a:srgbClr val="FFFFFF"/>
                </a:solidFill>
                <a:latin typeface="Calibri" pitchFamily="34" charset="0"/>
                <a:ea typeface="Calibri" pitchFamily="34" charset="-122"/>
                <a:cs typeface="Calibri" pitchFamily="34" charset="-120"/>
              </a:rPr>
              <a:t>8</a:t>
            </a:r>
            <a:endParaRPr lang="en-US" sz="1100" dirty="0"/>
          </a:p>
        </p:txBody>
      </p:sp>
      <p:sp>
        <p:nvSpPr>
          <p:cNvPr id="5" name="Text 3"/>
          <p:cNvSpPr/>
          <p:nvPr/>
        </p:nvSpPr>
        <p:spPr>
          <a:xfrm>
            <a:off x="365760" y="1005840"/>
            <a:ext cx="8229600" cy="914400"/>
          </a:xfrm>
          <a:prstGeom prst="rect">
            <a:avLst/>
          </a:prstGeom>
          <a:noFill/>
          <a:ln/>
        </p:spPr>
        <p:txBody>
          <a:bodyPr wrap="square" lIns="0" tIns="0" rIns="0" bIns="0" rtlCol="0" anchor="ctr"/>
          <a:lstStyle/>
          <a:p>
            <a:pPr marL="0" indent="0">
              <a:buNone/>
            </a:pPr>
            <a:r>
              <a:rPr lang="en-US" sz="4800" b="1" dirty="0">
                <a:solidFill>
                  <a:srgbClr val="FFFFFF"/>
                </a:solidFill>
                <a:latin typeface="Calibri" pitchFamily="34" charset="0"/>
                <a:ea typeface="Calibri" pitchFamily="34" charset="-122"/>
                <a:cs typeface="Calibri" pitchFamily="34" charset="-120"/>
              </a:rPr>
              <a:t>Değerlendirme</a:t>
            </a:r>
            <a:endParaRPr lang="en-US" sz="4800" dirty="0"/>
          </a:p>
        </p:txBody>
      </p:sp>
      <p:sp>
        <p:nvSpPr>
          <p:cNvPr id="6" name="Text 4"/>
          <p:cNvSpPr/>
          <p:nvPr/>
        </p:nvSpPr>
        <p:spPr>
          <a:xfrm>
            <a:off x="365760" y="1874520"/>
            <a:ext cx="8229600" cy="777240"/>
          </a:xfrm>
          <a:prstGeom prst="rect">
            <a:avLst/>
          </a:prstGeom>
          <a:noFill/>
          <a:ln/>
        </p:spPr>
        <p:txBody>
          <a:bodyPr wrap="square" lIns="0" tIns="0" rIns="0" bIns="0" rtlCol="0" anchor="ctr"/>
          <a:lstStyle/>
          <a:p>
            <a:pPr marL="0" indent="0">
              <a:buNone/>
            </a:pPr>
            <a:r>
              <a:rPr lang="tr-TR" sz="4800" b="1" dirty="0">
                <a:solidFill>
                  <a:srgbClr val="E67E22"/>
                </a:solidFill>
                <a:latin typeface="Calibri" pitchFamily="34" charset="0"/>
                <a:ea typeface="Calibri" pitchFamily="34" charset="-122"/>
                <a:cs typeface="Calibri" pitchFamily="34" charset="-120"/>
              </a:rPr>
              <a:t>Değerlendirme </a:t>
            </a:r>
            <a:r>
              <a:rPr lang="en-US" sz="4800" b="1" dirty="0" err="1">
                <a:solidFill>
                  <a:srgbClr val="E67E22"/>
                </a:solidFill>
                <a:latin typeface="Calibri" pitchFamily="34" charset="0"/>
                <a:ea typeface="Calibri" pitchFamily="34" charset="-122"/>
                <a:cs typeface="Calibri" pitchFamily="34" charset="-120"/>
              </a:rPr>
              <a:t>Sekmesi</a:t>
            </a:r>
            <a:endParaRPr lang="en-US" sz="4800" dirty="0"/>
          </a:p>
        </p:txBody>
      </p:sp>
      <p:sp>
        <p:nvSpPr>
          <p:cNvPr id="7" name="Text 5"/>
          <p:cNvSpPr/>
          <p:nvPr/>
        </p:nvSpPr>
        <p:spPr>
          <a:xfrm>
            <a:off x="365760" y="2834640"/>
            <a:ext cx="5669280" cy="1005840"/>
          </a:xfrm>
          <a:prstGeom prst="rect">
            <a:avLst/>
          </a:prstGeom>
          <a:noFill/>
          <a:ln/>
        </p:spPr>
        <p:txBody>
          <a:bodyPr wrap="square" lIns="0" tIns="0" rIns="0" bIns="0" rtlCol="0" anchor="ctr"/>
          <a:lstStyle/>
          <a:p>
            <a:pPr marL="0" indent="0">
              <a:buNone/>
            </a:pPr>
            <a:r>
              <a:rPr lang="en-US" sz="1500" dirty="0">
                <a:solidFill>
                  <a:srgbClr val="A8C8E8"/>
                </a:solidFill>
                <a:latin typeface="Calibri" pitchFamily="34" charset="0"/>
                <a:ea typeface="Calibri" pitchFamily="34" charset="-122"/>
                <a:cs typeface="Calibri" pitchFamily="34" charset="-120"/>
              </a:rPr>
              <a:t>Dönem içi ve dönem sonu etkinliklerin</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not yüzdelerinin tanımlandığı sekmedir.</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'Öğrenci neden o notu aldı?' sorusunun sistematik cevabı.</a:t>
            </a:r>
            <a:endParaRPr lang="en-US" sz="1500" dirty="0"/>
          </a:p>
        </p:txBody>
      </p:sp>
      <p:sp>
        <p:nvSpPr>
          <p:cNvPr id="8" name="Shape 6"/>
          <p:cNvSpPr/>
          <p:nvPr/>
        </p:nvSpPr>
        <p:spPr>
          <a:xfrm>
            <a:off x="6400800" y="822960"/>
            <a:ext cx="2514600" cy="3931920"/>
          </a:xfrm>
          <a:prstGeom prst="rect">
            <a:avLst/>
          </a:prstGeom>
          <a:solidFill>
            <a:srgbClr val="0D2545"/>
          </a:solidFill>
          <a:ln w="12700">
            <a:solidFill>
              <a:srgbClr val="E67E22"/>
            </a:solidFill>
            <a:prstDash val="solid"/>
          </a:ln>
        </p:spPr>
        <p:txBody>
          <a:bodyPr/>
          <a:lstStyle/>
          <a:p>
            <a:endParaRPr lang="tr-TR"/>
          </a:p>
        </p:txBody>
      </p:sp>
      <p:sp>
        <p:nvSpPr>
          <p:cNvPr id="9" name="Text 7"/>
          <p:cNvSpPr/>
          <p:nvPr/>
        </p:nvSpPr>
        <p:spPr>
          <a:xfrm>
            <a:off x="6492240" y="960120"/>
            <a:ext cx="2331720" cy="256032"/>
          </a:xfrm>
          <a:prstGeom prst="rect">
            <a:avLst/>
          </a:prstGeom>
          <a:noFill/>
          <a:ln/>
        </p:spPr>
        <p:txBody>
          <a:bodyPr wrap="square" lIns="0" tIns="0" rIns="0" bIns="0" rtlCol="0" anchor="ctr"/>
          <a:lstStyle/>
          <a:p>
            <a:pPr marL="0" indent="0">
              <a:buNone/>
            </a:pPr>
            <a:r>
              <a:rPr lang="en-US" sz="1000" b="1" dirty="0">
                <a:solidFill>
                  <a:srgbClr val="E67E22"/>
                </a:solidFill>
                <a:latin typeface="Calibri" pitchFamily="34" charset="0"/>
                <a:ea typeface="Calibri" pitchFamily="34" charset="-122"/>
                <a:cs typeface="Calibri" pitchFamily="34" charset="-120"/>
              </a:rPr>
              <a:t>Bu sunumda:</a:t>
            </a:r>
            <a:endParaRPr lang="en-US" sz="1000" dirty="0"/>
          </a:p>
        </p:txBody>
      </p:sp>
      <p:sp>
        <p:nvSpPr>
          <p:cNvPr id="10" name="Shape 8"/>
          <p:cNvSpPr/>
          <p:nvPr/>
        </p:nvSpPr>
        <p:spPr>
          <a:xfrm>
            <a:off x="6537960" y="1298448"/>
            <a:ext cx="201168" cy="201168"/>
          </a:xfrm>
          <a:prstGeom prst="ellipse">
            <a:avLst/>
          </a:prstGeom>
          <a:solidFill>
            <a:srgbClr val="E67E22"/>
          </a:solidFill>
          <a:ln w="12700">
            <a:solidFill>
              <a:srgbClr val="E67E22"/>
            </a:solidFill>
            <a:prstDash val="solid"/>
          </a:ln>
        </p:spPr>
        <p:txBody>
          <a:bodyPr/>
          <a:lstStyle/>
          <a:p>
            <a:endParaRPr lang="tr-TR"/>
          </a:p>
        </p:txBody>
      </p:sp>
      <p:sp>
        <p:nvSpPr>
          <p:cNvPr id="11" name="Text 9"/>
          <p:cNvSpPr/>
          <p:nvPr/>
        </p:nvSpPr>
        <p:spPr>
          <a:xfrm>
            <a:off x="6537960" y="129844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a:t>
            </a:r>
            <a:endParaRPr lang="en-US" sz="800" dirty="0"/>
          </a:p>
        </p:txBody>
      </p:sp>
      <p:sp>
        <p:nvSpPr>
          <p:cNvPr id="12" name="Text 10"/>
          <p:cNvSpPr/>
          <p:nvPr/>
        </p:nvSpPr>
        <p:spPr>
          <a:xfrm>
            <a:off x="6812280" y="129844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Ne işe yarar?</a:t>
            </a:r>
            <a:endParaRPr lang="en-US" sz="1000" dirty="0"/>
          </a:p>
        </p:txBody>
      </p:sp>
      <p:sp>
        <p:nvSpPr>
          <p:cNvPr id="13" name="Shape 11"/>
          <p:cNvSpPr/>
          <p:nvPr/>
        </p:nvSpPr>
        <p:spPr>
          <a:xfrm>
            <a:off x="6537960" y="1773936"/>
            <a:ext cx="201168" cy="201168"/>
          </a:xfrm>
          <a:prstGeom prst="ellipse">
            <a:avLst/>
          </a:prstGeom>
          <a:solidFill>
            <a:srgbClr val="E67E22"/>
          </a:solidFill>
          <a:ln w="12700">
            <a:solidFill>
              <a:srgbClr val="E67E22"/>
            </a:solidFill>
            <a:prstDash val="solid"/>
          </a:ln>
        </p:spPr>
        <p:txBody>
          <a:bodyPr/>
          <a:lstStyle/>
          <a:p>
            <a:endParaRPr lang="tr-TR"/>
          </a:p>
        </p:txBody>
      </p:sp>
      <p:sp>
        <p:nvSpPr>
          <p:cNvPr id="14" name="Text 12"/>
          <p:cNvSpPr/>
          <p:nvPr/>
        </p:nvSpPr>
        <p:spPr>
          <a:xfrm>
            <a:off x="6537960" y="1773936"/>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a:t>
            </a:r>
            <a:endParaRPr lang="en-US" sz="800" dirty="0"/>
          </a:p>
        </p:txBody>
      </p:sp>
      <p:sp>
        <p:nvSpPr>
          <p:cNvPr id="15" name="Text 13"/>
          <p:cNvSpPr/>
          <p:nvPr/>
        </p:nvSpPr>
        <p:spPr>
          <a:xfrm>
            <a:off x="6812280" y="1773936"/>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Yarıyıl İçi / Sonu farkı</a:t>
            </a:r>
            <a:endParaRPr lang="en-US" sz="1000" dirty="0"/>
          </a:p>
        </p:txBody>
      </p:sp>
      <p:sp>
        <p:nvSpPr>
          <p:cNvPr id="16" name="Shape 14"/>
          <p:cNvSpPr/>
          <p:nvPr/>
        </p:nvSpPr>
        <p:spPr>
          <a:xfrm>
            <a:off x="6537960" y="2249424"/>
            <a:ext cx="201168" cy="201168"/>
          </a:xfrm>
          <a:prstGeom prst="ellipse">
            <a:avLst/>
          </a:prstGeom>
          <a:solidFill>
            <a:srgbClr val="E67E22"/>
          </a:solidFill>
          <a:ln w="12700">
            <a:solidFill>
              <a:srgbClr val="E67E22"/>
            </a:solidFill>
            <a:prstDash val="solid"/>
          </a:ln>
        </p:spPr>
        <p:txBody>
          <a:bodyPr/>
          <a:lstStyle/>
          <a:p>
            <a:endParaRPr lang="tr-TR"/>
          </a:p>
        </p:txBody>
      </p:sp>
      <p:sp>
        <p:nvSpPr>
          <p:cNvPr id="17" name="Text 15"/>
          <p:cNvSpPr/>
          <p:nvPr/>
        </p:nvSpPr>
        <p:spPr>
          <a:xfrm>
            <a:off x="6537960" y="2249424"/>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a:t>
            </a:r>
            <a:endParaRPr lang="en-US" sz="800" dirty="0"/>
          </a:p>
        </p:txBody>
      </p:sp>
      <p:sp>
        <p:nvSpPr>
          <p:cNvPr id="18" name="Text 16"/>
          <p:cNvSpPr/>
          <p:nvPr/>
        </p:nvSpPr>
        <p:spPr>
          <a:xfrm>
            <a:off x="6812280" y="2249424"/>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Etkinlik türleri neler var?</a:t>
            </a:r>
            <a:endParaRPr lang="en-US" sz="1000" dirty="0"/>
          </a:p>
        </p:txBody>
      </p:sp>
      <p:sp>
        <p:nvSpPr>
          <p:cNvPr id="19" name="Shape 17"/>
          <p:cNvSpPr/>
          <p:nvPr/>
        </p:nvSpPr>
        <p:spPr>
          <a:xfrm>
            <a:off x="6537960" y="2724912"/>
            <a:ext cx="201168" cy="201168"/>
          </a:xfrm>
          <a:prstGeom prst="ellipse">
            <a:avLst/>
          </a:prstGeom>
          <a:solidFill>
            <a:srgbClr val="E67E22"/>
          </a:solidFill>
          <a:ln w="12700">
            <a:solidFill>
              <a:srgbClr val="E67E22"/>
            </a:solidFill>
            <a:prstDash val="solid"/>
          </a:ln>
        </p:spPr>
        <p:txBody>
          <a:bodyPr/>
          <a:lstStyle/>
          <a:p>
            <a:endParaRPr lang="tr-TR"/>
          </a:p>
        </p:txBody>
      </p:sp>
      <p:sp>
        <p:nvSpPr>
          <p:cNvPr id="20" name="Text 18"/>
          <p:cNvSpPr/>
          <p:nvPr/>
        </p:nvSpPr>
        <p:spPr>
          <a:xfrm>
            <a:off x="6537960" y="2724912"/>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4</a:t>
            </a:r>
            <a:endParaRPr lang="en-US" sz="800" dirty="0"/>
          </a:p>
        </p:txBody>
      </p:sp>
      <p:sp>
        <p:nvSpPr>
          <p:cNvPr id="21" name="Text 19"/>
          <p:cNvSpPr/>
          <p:nvPr/>
        </p:nvSpPr>
        <p:spPr>
          <a:xfrm>
            <a:off x="6812280" y="2724912"/>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Sayı ve yüzde nasıl girilir?</a:t>
            </a:r>
            <a:endParaRPr lang="en-US" sz="1000" dirty="0"/>
          </a:p>
        </p:txBody>
      </p:sp>
      <p:sp>
        <p:nvSpPr>
          <p:cNvPr id="22" name="Shape 20"/>
          <p:cNvSpPr/>
          <p:nvPr/>
        </p:nvSpPr>
        <p:spPr>
          <a:xfrm>
            <a:off x="6537960" y="3200400"/>
            <a:ext cx="201168" cy="201168"/>
          </a:xfrm>
          <a:prstGeom prst="ellipse">
            <a:avLst/>
          </a:prstGeom>
          <a:solidFill>
            <a:srgbClr val="E67E22"/>
          </a:solidFill>
          <a:ln w="12700">
            <a:solidFill>
              <a:srgbClr val="E67E22"/>
            </a:solidFill>
            <a:prstDash val="solid"/>
          </a:ln>
        </p:spPr>
        <p:txBody>
          <a:bodyPr/>
          <a:lstStyle/>
          <a:p>
            <a:endParaRPr lang="tr-TR"/>
          </a:p>
        </p:txBody>
      </p:sp>
      <p:sp>
        <p:nvSpPr>
          <p:cNvPr id="23" name="Text 21"/>
          <p:cNvSpPr/>
          <p:nvPr/>
        </p:nvSpPr>
        <p:spPr>
          <a:xfrm>
            <a:off x="6537960" y="3200400"/>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5</a:t>
            </a:r>
            <a:endParaRPr lang="en-US" sz="800" dirty="0"/>
          </a:p>
        </p:txBody>
      </p:sp>
      <p:sp>
        <p:nvSpPr>
          <p:cNvPr id="24" name="Text 22"/>
          <p:cNvSpPr/>
          <p:nvPr/>
        </p:nvSpPr>
        <p:spPr>
          <a:xfrm>
            <a:off x="6812280" y="3200400"/>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Başarı katkısı nedir?</a:t>
            </a:r>
            <a:endParaRPr lang="en-US" sz="1000" dirty="0"/>
          </a:p>
        </p:txBody>
      </p:sp>
      <p:sp>
        <p:nvSpPr>
          <p:cNvPr id="25" name="Shape 23"/>
          <p:cNvSpPr/>
          <p:nvPr/>
        </p:nvSpPr>
        <p:spPr>
          <a:xfrm>
            <a:off x="6537960" y="3675888"/>
            <a:ext cx="201168" cy="201168"/>
          </a:xfrm>
          <a:prstGeom prst="ellipse">
            <a:avLst/>
          </a:prstGeom>
          <a:solidFill>
            <a:srgbClr val="E67E22"/>
          </a:solidFill>
          <a:ln w="12700">
            <a:solidFill>
              <a:srgbClr val="E67E22"/>
            </a:solidFill>
            <a:prstDash val="solid"/>
          </a:ln>
        </p:spPr>
        <p:txBody>
          <a:bodyPr/>
          <a:lstStyle/>
          <a:p>
            <a:endParaRPr lang="tr-TR"/>
          </a:p>
        </p:txBody>
      </p:sp>
      <p:sp>
        <p:nvSpPr>
          <p:cNvPr id="26" name="Text 24"/>
          <p:cNvSpPr/>
          <p:nvPr/>
        </p:nvSpPr>
        <p:spPr>
          <a:xfrm>
            <a:off x="6537960" y="367588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6</a:t>
            </a:r>
            <a:endParaRPr lang="en-US" sz="800" dirty="0"/>
          </a:p>
        </p:txBody>
      </p:sp>
      <p:sp>
        <p:nvSpPr>
          <p:cNvPr id="27" name="Text 25"/>
          <p:cNvSpPr/>
          <p:nvPr/>
        </p:nvSpPr>
        <p:spPr>
          <a:xfrm>
            <a:off x="6812280" y="367588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Sık yapılan hatalar</a:t>
            </a:r>
            <a:endParaRPr lang="en-US" sz="1000" dirty="0"/>
          </a:p>
        </p:txBody>
      </p:sp>
      <p:sp>
        <p:nvSpPr>
          <p:cNvPr id="28" name="Shape 26"/>
          <p:cNvSpPr/>
          <p:nvPr/>
        </p:nvSpPr>
        <p:spPr>
          <a:xfrm>
            <a:off x="0" y="4846320"/>
            <a:ext cx="9144000" cy="297180"/>
          </a:xfrm>
          <a:prstGeom prst="rect">
            <a:avLst/>
          </a:prstGeom>
          <a:solidFill>
            <a:srgbClr val="0D2040"/>
          </a:solidFill>
          <a:ln w="12700">
            <a:solidFill>
              <a:srgbClr val="0D2040"/>
            </a:solidFill>
            <a:prstDash val="solid"/>
          </a:ln>
        </p:spPr>
        <p:txBody>
          <a:bodyPr/>
          <a:lstStyle/>
          <a:p>
            <a:endParaRPr lang="tr-TR"/>
          </a:p>
        </p:txBody>
      </p:sp>
      <p:sp>
        <p:nvSpPr>
          <p:cNvPr id="29" name="Text 27"/>
          <p:cNvSpPr/>
          <p:nvPr/>
        </p:nvSpPr>
        <p:spPr>
          <a:xfrm>
            <a:off x="0" y="4846320"/>
            <a:ext cx="9144000" cy="297180"/>
          </a:xfrm>
          <a:prstGeom prst="rect">
            <a:avLst/>
          </a:prstGeom>
          <a:noFill/>
          <a:ln/>
        </p:spPr>
        <p:txBody>
          <a:bodyPr wrap="square" lIns="0" tIns="0" rIns="0" bIns="0" rtlCol="0" anchor="ctr"/>
          <a:lstStyle/>
          <a:p>
            <a:pPr marL="0" indent="0" algn="ctr">
              <a:buNone/>
            </a:pPr>
            <a:r>
              <a:rPr lang="en-US" sz="900" dirty="0">
                <a:solidFill>
                  <a:srgbClr val="718096"/>
                </a:solidFill>
                <a:latin typeface="Calibri" pitchFamily="34" charset="0"/>
                <a:ea typeface="Calibri" pitchFamily="34" charset="-122"/>
                <a:cs typeface="Calibri" pitchFamily="34" charset="-120"/>
              </a:rPr>
              <a:t>Iğdır Üniversitesi — Ders Bilgi Sistemi Eğitimi</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Değerlendirme Sekmesi Ne İşe Yarar?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Notlama sisteminin şeffaf ve belgelenmiş olması için zorunludur</a:t>
            </a:r>
            <a:endParaRPr lang="en-US" sz="1200" dirty="0"/>
          </a:p>
        </p:txBody>
      </p:sp>
      <p:sp>
        <p:nvSpPr>
          <p:cNvPr id="5" name="Shape 3"/>
          <p:cNvSpPr/>
          <p:nvPr/>
        </p:nvSpPr>
        <p:spPr>
          <a:xfrm>
            <a:off x="228600" y="1051560"/>
            <a:ext cx="8686800" cy="548640"/>
          </a:xfrm>
          <a:prstGeom prst="rect">
            <a:avLst/>
          </a:prstGeom>
          <a:solidFill>
            <a:srgbClr val="EBF5FF"/>
          </a:solidFill>
          <a:ln w="12700">
            <a:solidFill>
              <a:srgbClr val="2E86AB"/>
            </a:solidFill>
            <a:prstDash val="solid"/>
          </a:ln>
        </p:spPr>
        <p:txBody>
          <a:bodyPr/>
          <a:lstStyle/>
          <a:p>
            <a:endParaRPr lang="tr-TR"/>
          </a:p>
        </p:txBody>
      </p:sp>
      <p:sp>
        <p:nvSpPr>
          <p:cNvPr id="6" name="Shape 4"/>
          <p:cNvSpPr/>
          <p:nvPr/>
        </p:nvSpPr>
        <p:spPr>
          <a:xfrm>
            <a:off x="228600" y="1051560"/>
            <a:ext cx="109728" cy="548640"/>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438912" y="1078992"/>
            <a:ext cx="8366760" cy="493776"/>
          </a:xfrm>
          <a:prstGeom prst="rect">
            <a:avLst/>
          </a:prstGeom>
          <a:noFill/>
          <a:ln/>
        </p:spPr>
        <p:txBody>
          <a:bodyPr wrap="square" lIns="0" tIns="0" rIns="0" bIns="0" rtlCol="0" anchor="ctr"/>
          <a:lstStyle/>
          <a:p>
            <a:pPr marL="0" indent="0">
              <a:buNone/>
            </a:pPr>
            <a:r>
              <a:rPr lang="en-US" sz="1050" dirty="0">
                <a:solidFill>
                  <a:srgbClr val="4A5568"/>
                </a:solidFill>
                <a:latin typeface="Calibri" pitchFamily="34" charset="0"/>
                <a:ea typeface="Calibri" pitchFamily="34" charset="-122"/>
                <a:cs typeface="Calibri" pitchFamily="34" charset="-120"/>
              </a:rPr>
              <a:t>Bu sekmede öğrencinin başarı notunu oluşturan tüm etkinlikler (sınav, ödev, tartışma vb.), bunların sayısı ve not yüzdelerine katkısı tanımlanır. Yüzdelerin toplamı her bölümde %100 olmalıdır.</a:t>
            </a:r>
            <a:endParaRPr lang="en-US" sz="1050" dirty="0"/>
          </a:p>
        </p:txBody>
      </p:sp>
      <p:sp>
        <p:nvSpPr>
          <p:cNvPr id="8" name="Shape 6"/>
          <p:cNvSpPr/>
          <p:nvPr/>
        </p:nvSpPr>
        <p:spPr>
          <a:xfrm>
            <a:off x="228600" y="1737360"/>
            <a:ext cx="4251960" cy="1536192"/>
          </a:xfrm>
          <a:prstGeom prst="rect">
            <a:avLst/>
          </a:prstGeom>
          <a:solidFill>
            <a:srgbClr val="F7F9FC"/>
          </a:solidFill>
          <a:ln w="12700">
            <a:solidFill>
              <a:srgbClr val="2E86AB"/>
            </a:solidFill>
            <a:prstDash val="solid"/>
          </a:ln>
        </p:spPr>
        <p:txBody>
          <a:bodyPr/>
          <a:lstStyle/>
          <a:p>
            <a:endParaRPr lang="tr-TR"/>
          </a:p>
        </p:txBody>
      </p:sp>
      <p:sp>
        <p:nvSpPr>
          <p:cNvPr id="9" name="Shape 7"/>
          <p:cNvSpPr/>
          <p:nvPr/>
        </p:nvSpPr>
        <p:spPr>
          <a:xfrm>
            <a:off x="228600" y="1737360"/>
            <a:ext cx="4251960" cy="347472"/>
          </a:xfrm>
          <a:prstGeom prst="rect">
            <a:avLst/>
          </a:prstGeom>
          <a:solidFill>
            <a:srgbClr val="2E86AB"/>
          </a:solidFill>
          <a:ln w="12700">
            <a:solidFill>
              <a:srgbClr val="2E86AB"/>
            </a:solidFill>
            <a:prstDash val="solid"/>
          </a:ln>
        </p:spPr>
        <p:txBody>
          <a:bodyPr/>
          <a:lstStyle/>
          <a:p>
            <a:endParaRPr lang="tr-TR"/>
          </a:p>
        </p:txBody>
      </p:sp>
      <p:sp>
        <p:nvSpPr>
          <p:cNvPr id="10" name="Text 8"/>
          <p:cNvSpPr/>
          <p:nvPr/>
        </p:nvSpPr>
        <p:spPr>
          <a:xfrm>
            <a:off x="320040" y="1737360"/>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Öğrenciye Ne Sağlar?</a:t>
            </a:r>
            <a:endParaRPr lang="en-US" sz="1150" dirty="0"/>
          </a:p>
        </p:txBody>
      </p:sp>
      <p:sp>
        <p:nvSpPr>
          <p:cNvPr id="11" name="Text 9"/>
          <p:cNvSpPr/>
          <p:nvPr/>
        </p:nvSpPr>
        <p:spPr>
          <a:xfrm>
            <a:off x="338328" y="2121408"/>
            <a:ext cx="4023360" cy="1097280"/>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Öğrenci dönem başında notunun nasıl hesaplanacağını bilir. Kaç sınavdan kaç puan alacağını, ödevin notunu ne kadar etkilediğini görür. Sürpriz not sistemi olmaz.</a:t>
            </a:r>
            <a:endParaRPr lang="en-US" sz="1000" dirty="0"/>
          </a:p>
        </p:txBody>
      </p:sp>
      <p:sp>
        <p:nvSpPr>
          <p:cNvPr id="12" name="Shape 10"/>
          <p:cNvSpPr/>
          <p:nvPr/>
        </p:nvSpPr>
        <p:spPr>
          <a:xfrm>
            <a:off x="4690872" y="1737360"/>
            <a:ext cx="4251960" cy="1536192"/>
          </a:xfrm>
          <a:prstGeom prst="rect">
            <a:avLst/>
          </a:prstGeom>
          <a:solidFill>
            <a:srgbClr val="F7F9FC"/>
          </a:solidFill>
          <a:ln w="12700">
            <a:solidFill>
              <a:srgbClr val="E67E22"/>
            </a:solidFill>
            <a:prstDash val="solid"/>
          </a:ln>
        </p:spPr>
        <p:txBody>
          <a:bodyPr/>
          <a:lstStyle/>
          <a:p>
            <a:endParaRPr lang="tr-TR"/>
          </a:p>
        </p:txBody>
      </p:sp>
      <p:sp>
        <p:nvSpPr>
          <p:cNvPr id="13" name="Shape 11"/>
          <p:cNvSpPr/>
          <p:nvPr/>
        </p:nvSpPr>
        <p:spPr>
          <a:xfrm>
            <a:off x="4690872" y="1737360"/>
            <a:ext cx="4251960" cy="347472"/>
          </a:xfrm>
          <a:prstGeom prst="rect">
            <a:avLst/>
          </a:prstGeom>
          <a:solidFill>
            <a:srgbClr val="E67E22"/>
          </a:solidFill>
          <a:ln w="12700">
            <a:solidFill>
              <a:srgbClr val="E67E22"/>
            </a:solidFill>
            <a:prstDash val="solid"/>
          </a:ln>
        </p:spPr>
        <p:txBody>
          <a:bodyPr/>
          <a:lstStyle/>
          <a:p>
            <a:endParaRPr lang="tr-TR"/>
          </a:p>
        </p:txBody>
      </p:sp>
      <p:sp>
        <p:nvSpPr>
          <p:cNvPr id="14" name="Text 12"/>
          <p:cNvSpPr/>
          <p:nvPr/>
        </p:nvSpPr>
        <p:spPr>
          <a:xfrm>
            <a:off x="4782312" y="1737360"/>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Adaleti Belgeler</a:t>
            </a:r>
            <a:endParaRPr lang="en-US" sz="1150" dirty="0"/>
          </a:p>
        </p:txBody>
      </p:sp>
      <p:sp>
        <p:nvSpPr>
          <p:cNvPr id="15" name="Text 13"/>
          <p:cNvSpPr/>
          <p:nvPr/>
        </p:nvSpPr>
        <p:spPr>
          <a:xfrm>
            <a:off x="4800600" y="2121408"/>
            <a:ext cx="4023360" cy="1097280"/>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Öğrenciler arasında eşit muameleyi kanıtlar. Bir öğrenci notuna itiraz ettiğinde, öğretim üyesi bu belgelenmiş sisteme dayanarak cevap verir.</a:t>
            </a:r>
            <a:endParaRPr lang="en-US" sz="1000" dirty="0"/>
          </a:p>
        </p:txBody>
      </p:sp>
      <p:sp>
        <p:nvSpPr>
          <p:cNvPr id="16" name="Shape 14"/>
          <p:cNvSpPr/>
          <p:nvPr/>
        </p:nvSpPr>
        <p:spPr>
          <a:xfrm>
            <a:off x="228600" y="3401568"/>
            <a:ext cx="4251960" cy="1536192"/>
          </a:xfrm>
          <a:prstGeom prst="rect">
            <a:avLst/>
          </a:prstGeom>
          <a:solidFill>
            <a:srgbClr val="F7F9FC"/>
          </a:solidFill>
          <a:ln w="12700">
            <a:solidFill>
              <a:srgbClr val="E84855"/>
            </a:solidFill>
            <a:prstDash val="solid"/>
          </a:ln>
        </p:spPr>
        <p:txBody>
          <a:bodyPr/>
          <a:lstStyle/>
          <a:p>
            <a:endParaRPr lang="tr-TR"/>
          </a:p>
        </p:txBody>
      </p:sp>
      <p:sp>
        <p:nvSpPr>
          <p:cNvPr id="17" name="Shape 15"/>
          <p:cNvSpPr/>
          <p:nvPr/>
        </p:nvSpPr>
        <p:spPr>
          <a:xfrm>
            <a:off x="228600" y="3401568"/>
            <a:ext cx="4251960" cy="347472"/>
          </a:xfrm>
          <a:prstGeom prst="rect">
            <a:avLst/>
          </a:prstGeom>
          <a:solidFill>
            <a:srgbClr val="E84855"/>
          </a:solidFill>
          <a:ln w="12700">
            <a:solidFill>
              <a:srgbClr val="E84855"/>
            </a:solidFill>
            <a:prstDash val="solid"/>
          </a:ln>
        </p:spPr>
        <p:txBody>
          <a:bodyPr/>
          <a:lstStyle/>
          <a:p>
            <a:endParaRPr lang="tr-TR"/>
          </a:p>
        </p:txBody>
      </p:sp>
      <p:sp>
        <p:nvSpPr>
          <p:cNvPr id="18" name="Text 16"/>
          <p:cNvSpPr/>
          <p:nvPr/>
        </p:nvSpPr>
        <p:spPr>
          <a:xfrm>
            <a:off x="320040" y="3401568"/>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Akreditasyon Gerektirir</a:t>
            </a:r>
            <a:endParaRPr lang="en-US" sz="1150" dirty="0"/>
          </a:p>
        </p:txBody>
      </p:sp>
      <p:sp>
        <p:nvSpPr>
          <p:cNvPr id="19" name="Text 17"/>
          <p:cNvSpPr/>
          <p:nvPr/>
        </p:nvSpPr>
        <p:spPr>
          <a:xfrm>
            <a:off x="338328" y="3785616"/>
            <a:ext cx="4023360" cy="1097280"/>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MÜDEK ve YÖK, her dersin değerlendirme sisteminin yazılı olmasını zorunlu tutar. 'Nasıl not veriyorsunuz?' sorusu bu sekmede yanıtlanır. Eksikse akreditasyon puanı düşer.</a:t>
            </a:r>
            <a:endParaRPr lang="en-US" sz="1000" dirty="0"/>
          </a:p>
        </p:txBody>
      </p:sp>
      <p:sp>
        <p:nvSpPr>
          <p:cNvPr id="20" name="Shape 18"/>
          <p:cNvSpPr/>
          <p:nvPr/>
        </p:nvSpPr>
        <p:spPr>
          <a:xfrm>
            <a:off x="4690872" y="3401568"/>
            <a:ext cx="4251960" cy="1536192"/>
          </a:xfrm>
          <a:prstGeom prst="rect">
            <a:avLst/>
          </a:prstGeom>
          <a:solidFill>
            <a:srgbClr val="F7F9FC"/>
          </a:solidFill>
          <a:ln w="12700">
            <a:solidFill>
              <a:srgbClr val="1E8C45"/>
            </a:solidFill>
            <a:prstDash val="solid"/>
          </a:ln>
        </p:spPr>
        <p:txBody>
          <a:bodyPr/>
          <a:lstStyle/>
          <a:p>
            <a:endParaRPr lang="tr-TR"/>
          </a:p>
        </p:txBody>
      </p:sp>
      <p:sp>
        <p:nvSpPr>
          <p:cNvPr id="21" name="Shape 19"/>
          <p:cNvSpPr/>
          <p:nvPr/>
        </p:nvSpPr>
        <p:spPr>
          <a:xfrm>
            <a:off x="4690872" y="3401568"/>
            <a:ext cx="4251960" cy="347472"/>
          </a:xfrm>
          <a:prstGeom prst="rect">
            <a:avLst/>
          </a:prstGeom>
          <a:solidFill>
            <a:srgbClr val="1E8C45"/>
          </a:solidFill>
          <a:ln w="12700">
            <a:solidFill>
              <a:srgbClr val="1E8C45"/>
            </a:solidFill>
            <a:prstDash val="solid"/>
          </a:ln>
        </p:spPr>
        <p:txBody>
          <a:bodyPr/>
          <a:lstStyle/>
          <a:p>
            <a:endParaRPr lang="tr-TR"/>
          </a:p>
        </p:txBody>
      </p:sp>
      <p:sp>
        <p:nvSpPr>
          <p:cNvPr id="22" name="Text 20"/>
          <p:cNvSpPr/>
          <p:nvPr/>
        </p:nvSpPr>
        <p:spPr>
          <a:xfrm>
            <a:off x="4782312" y="3401568"/>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Öğrenme Çıktısıyla Bağlantı</a:t>
            </a:r>
            <a:endParaRPr lang="en-US" sz="1150" dirty="0"/>
          </a:p>
        </p:txBody>
      </p:sp>
      <p:sp>
        <p:nvSpPr>
          <p:cNvPr id="23" name="Text 21"/>
          <p:cNvSpPr/>
          <p:nvPr/>
        </p:nvSpPr>
        <p:spPr>
          <a:xfrm>
            <a:off x="4800600" y="3785616"/>
            <a:ext cx="4023360" cy="1097280"/>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Hangi etkinliğin hangi öğrenme çıktısını ölçtüğü buradan anlaşılır. 'Ara sınav ile neyi ölçüyorsunuz?' sorusunun cevabı bu sistemde gizlidir.</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Yarıyıl İçi mi, Yarıyıl Sonu mu?</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Sistemdeki iki ana bölümün farkı ve her birinin başarı notuna katkısı</a:t>
            </a:r>
            <a:endParaRPr lang="en-US" sz="1200" dirty="0"/>
          </a:p>
        </p:txBody>
      </p:sp>
      <p:sp>
        <p:nvSpPr>
          <p:cNvPr id="5" name="Shape 3"/>
          <p:cNvSpPr/>
          <p:nvPr/>
        </p:nvSpPr>
        <p:spPr>
          <a:xfrm>
            <a:off x="228600" y="1051560"/>
            <a:ext cx="4160520" cy="3611880"/>
          </a:xfrm>
          <a:prstGeom prst="rect">
            <a:avLst/>
          </a:prstGeom>
          <a:solidFill>
            <a:srgbClr val="F7F9FC"/>
          </a:solidFill>
          <a:ln w="12700">
            <a:solidFill>
              <a:srgbClr val="2E86AB"/>
            </a:solidFill>
            <a:prstDash val="solid"/>
          </a:ln>
        </p:spPr>
        <p:txBody>
          <a:bodyPr/>
          <a:lstStyle/>
          <a:p>
            <a:endParaRPr lang="tr-TR"/>
          </a:p>
        </p:txBody>
      </p:sp>
      <p:sp>
        <p:nvSpPr>
          <p:cNvPr id="6" name="Shape 4"/>
          <p:cNvSpPr/>
          <p:nvPr/>
        </p:nvSpPr>
        <p:spPr>
          <a:xfrm>
            <a:off x="228600" y="1051560"/>
            <a:ext cx="4160520" cy="384048"/>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320040" y="1051560"/>
            <a:ext cx="3977640" cy="38404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YARIYIL (YIL) İÇİ ETKİNLİKLERİ</a:t>
            </a:r>
            <a:endParaRPr lang="en-US" sz="1200" dirty="0"/>
          </a:p>
        </p:txBody>
      </p:sp>
      <p:sp>
        <p:nvSpPr>
          <p:cNvPr id="8" name="Shape 6"/>
          <p:cNvSpPr/>
          <p:nvPr/>
        </p:nvSpPr>
        <p:spPr>
          <a:xfrm>
            <a:off x="274320" y="1490472"/>
            <a:ext cx="4069080" cy="566928"/>
          </a:xfrm>
          <a:prstGeom prst="rect">
            <a:avLst/>
          </a:prstGeom>
          <a:solidFill>
            <a:srgbClr val="FFFFFF"/>
          </a:solidFill>
          <a:ln w="12700">
            <a:solidFill>
              <a:srgbClr val="DDEAF5"/>
            </a:solidFill>
            <a:prstDash val="solid"/>
          </a:ln>
        </p:spPr>
        <p:txBody>
          <a:bodyPr/>
          <a:lstStyle/>
          <a:p>
            <a:endParaRPr lang="tr-TR"/>
          </a:p>
        </p:txBody>
      </p:sp>
      <p:sp>
        <p:nvSpPr>
          <p:cNvPr id="9" name="Text 7"/>
          <p:cNvSpPr/>
          <p:nvPr/>
        </p:nvSpPr>
        <p:spPr>
          <a:xfrm>
            <a:off x="365760" y="1527048"/>
            <a:ext cx="3886200" cy="201168"/>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Ne zaman yapılır?</a:t>
            </a:r>
            <a:endParaRPr lang="en-US" sz="950" dirty="0"/>
          </a:p>
        </p:txBody>
      </p:sp>
      <p:sp>
        <p:nvSpPr>
          <p:cNvPr id="10" name="Text 8"/>
          <p:cNvSpPr/>
          <p:nvPr/>
        </p:nvSpPr>
        <p:spPr>
          <a:xfrm>
            <a:off x="365760" y="1746504"/>
            <a:ext cx="3886200" cy="27432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Dönem boyunca — sınav, ödev, sunum, tartışma vb. dönem içinde yapılan her şey.</a:t>
            </a:r>
            <a:endParaRPr lang="en-US" sz="900" dirty="0"/>
          </a:p>
        </p:txBody>
      </p:sp>
      <p:sp>
        <p:nvSpPr>
          <p:cNvPr id="11" name="Shape 9"/>
          <p:cNvSpPr/>
          <p:nvPr/>
        </p:nvSpPr>
        <p:spPr>
          <a:xfrm>
            <a:off x="274320" y="2112264"/>
            <a:ext cx="4069080" cy="566928"/>
          </a:xfrm>
          <a:prstGeom prst="rect">
            <a:avLst/>
          </a:prstGeom>
          <a:solidFill>
            <a:srgbClr val="EBF5FF"/>
          </a:solidFill>
          <a:ln w="12700">
            <a:solidFill>
              <a:srgbClr val="DDEAF5"/>
            </a:solidFill>
            <a:prstDash val="solid"/>
          </a:ln>
        </p:spPr>
        <p:txBody>
          <a:bodyPr/>
          <a:lstStyle/>
          <a:p>
            <a:endParaRPr lang="tr-TR"/>
          </a:p>
        </p:txBody>
      </p:sp>
      <p:sp>
        <p:nvSpPr>
          <p:cNvPr id="12" name="Text 10"/>
          <p:cNvSpPr/>
          <p:nvPr/>
        </p:nvSpPr>
        <p:spPr>
          <a:xfrm>
            <a:off x="365760" y="2148840"/>
            <a:ext cx="3886200" cy="201168"/>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Tipik örnekler:</a:t>
            </a:r>
            <a:endParaRPr lang="en-US" sz="950" dirty="0"/>
          </a:p>
        </p:txBody>
      </p:sp>
      <p:sp>
        <p:nvSpPr>
          <p:cNvPr id="13" name="Text 11"/>
          <p:cNvSpPr/>
          <p:nvPr/>
        </p:nvSpPr>
        <p:spPr>
          <a:xfrm>
            <a:off x="365760" y="2368296"/>
            <a:ext cx="3886200" cy="27432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Ara Sınav, Ev Ödevi, Derse Katılım, Tartışma, Quiz, Proje Sunma, Makale Yazma...</a:t>
            </a:r>
            <a:endParaRPr lang="en-US" sz="900" dirty="0"/>
          </a:p>
        </p:txBody>
      </p:sp>
      <p:sp>
        <p:nvSpPr>
          <p:cNvPr id="14" name="Shape 12"/>
          <p:cNvSpPr/>
          <p:nvPr/>
        </p:nvSpPr>
        <p:spPr>
          <a:xfrm>
            <a:off x="274320" y="2734056"/>
            <a:ext cx="4069080" cy="566928"/>
          </a:xfrm>
          <a:prstGeom prst="rect">
            <a:avLst/>
          </a:prstGeom>
          <a:solidFill>
            <a:srgbClr val="FFFFFF"/>
          </a:solidFill>
          <a:ln w="12700">
            <a:solidFill>
              <a:srgbClr val="DDEAF5"/>
            </a:solidFill>
            <a:prstDash val="solid"/>
          </a:ln>
        </p:spPr>
        <p:txBody>
          <a:bodyPr/>
          <a:lstStyle/>
          <a:p>
            <a:endParaRPr lang="tr-TR"/>
          </a:p>
        </p:txBody>
      </p:sp>
      <p:sp>
        <p:nvSpPr>
          <p:cNvPr id="15" name="Text 13"/>
          <p:cNvSpPr/>
          <p:nvPr/>
        </p:nvSpPr>
        <p:spPr>
          <a:xfrm>
            <a:off x="365760" y="2770632"/>
            <a:ext cx="3886200" cy="201168"/>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Sayısı ne olabilir?</a:t>
            </a:r>
            <a:endParaRPr lang="en-US" sz="950" dirty="0"/>
          </a:p>
        </p:txBody>
      </p:sp>
      <p:sp>
        <p:nvSpPr>
          <p:cNvPr id="16" name="Text 14"/>
          <p:cNvSpPr/>
          <p:nvPr/>
        </p:nvSpPr>
        <p:spPr>
          <a:xfrm>
            <a:off x="365760" y="2990088"/>
            <a:ext cx="3886200" cy="27432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Birden fazla etkinlik eklenebilir. Örn: 1 Ara Sınav + 1 Tartışma. Toplamları %100 olmalı.</a:t>
            </a:r>
            <a:endParaRPr lang="en-US" sz="900" dirty="0"/>
          </a:p>
        </p:txBody>
      </p:sp>
      <p:sp>
        <p:nvSpPr>
          <p:cNvPr id="17" name="Shape 15"/>
          <p:cNvSpPr/>
          <p:nvPr/>
        </p:nvSpPr>
        <p:spPr>
          <a:xfrm>
            <a:off x="274320" y="3355848"/>
            <a:ext cx="4069080" cy="566928"/>
          </a:xfrm>
          <a:prstGeom prst="rect">
            <a:avLst/>
          </a:prstGeom>
          <a:solidFill>
            <a:srgbClr val="EBF5FF"/>
          </a:solidFill>
          <a:ln w="12700">
            <a:solidFill>
              <a:srgbClr val="DDEAF5"/>
            </a:solidFill>
            <a:prstDash val="solid"/>
          </a:ln>
        </p:spPr>
        <p:txBody>
          <a:bodyPr/>
          <a:lstStyle/>
          <a:p>
            <a:endParaRPr lang="tr-TR"/>
          </a:p>
        </p:txBody>
      </p:sp>
      <p:sp>
        <p:nvSpPr>
          <p:cNvPr id="18" name="Text 16"/>
          <p:cNvSpPr/>
          <p:nvPr/>
        </p:nvSpPr>
        <p:spPr>
          <a:xfrm>
            <a:off x="365760" y="3392424"/>
            <a:ext cx="3886200" cy="201168"/>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Başarı notuna katkısı:</a:t>
            </a:r>
            <a:endParaRPr lang="en-US" sz="950" dirty="0"/>
          </a:p>
        </p:txBody>
      </p:sp>
      <p:sp>
        <p:nvSpPr>
          <p:cNvPr id="19" name="Text 17"/>
          <p:cNvSpPr/>
          <p:nvPr/>
        </p:nvSpPr>
        <p:spPr>
          <a:xfrm>
            <a:off x="365760" y="3611880"/>
            <a:ext cx="3886200" cy="27432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Genellikle %40 olarak belirlenir. Bu değeri siz girerek değiştirebilirsiniz.</a:t>
            </a:r>
            <a:endParaRPr lang="en-US" sz="900" dirty="0"/>
          </a:p>
        </p:txBody>
      </p:sp>
      <p:sp>
        <p:nvSpPr>
          <p:cNvPr id="20" name="Shape 18"/>
          <p:cNvSpPr/>
          <p:nvPr/>
        </p:nvSpPr>
        <p:spPr>
          <a:xfrm>
            <a:off x="274320" y="3977640"/>
            <a:ext cx="4069080" cy="566928"/>
          </a:xfrm>
          <a:prstGeom prst="rect">
            <a:avLst/>
          </a:prstGeom>
          <a:solidFill>
            <a:srgbClr val="FFFFFF"/>
          </a:solidFill>
          <a:ln w="12700">
            <a:solidFill>
              <a:srgbClr val="DDEAF5"/>
            </a:solidFill>
            <a:prstDash val="solid"/>
          </a:ln>
        </p:spPr>
        <p:txBody>
          <a:bodyPr/>
          <a:lstStyle/>
          <a:p>
            <a:endParaRPr lang="tr-TR"/>
          </a:p>
        </p:txBody>
      </p:sp>
      <p:sp>
        <p:nvSpPr>
          <p:cNvPr id="21" name="Text 19"/>
          <p:cNvSpPr/>
          <p:nvPr/>
        </p:nvSpPr>
        <p:spPr>
          <a:xfrm>
            <a:off x="365760" y="4014216"/>
            <a:ext cx="3886200" cy="201168"/>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Dikkat:</a:t>
            </a:r>
            <a:endParaRPr lang="en-US" sz="950" dirty="0"/>
          </a:p>
        </p:txBody>
      </p:sp>
      <p:sp>
        <p:nvSpPr>
          <p:cNvPr id="22" name="Text 20"/>
          <p:cNvSpPr/>
          <p:nvPr/>
        </p:nvSpPr>
        <p:spPr>
          <a:xfrm>
            <a:off x="365760" y="4233672"/>
            <a:ext cx="3886200" cy="27432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Bu bölümdeki etkinliklerin Katkı Yüzdesi toplamı kesinlikle %100 olmalıdır. %95 Ara Sınav + %5 Tartışma = %100 ✓</a:t>
            </a:r>
            <a:endParaRPr lang="en-US" sz="900" dirty="0"/>
          </a:p>
        </p:txBody>
      </p:sp>
      <p:sp>
        <p:nvSpPr>
          <p:cNvPr id="23" name="Shape 21"/>
          <p:cNvSpPr/>
          <p:nvPr/>
        </p:nvSpPr>
        <p:spPr>
          <a:xfrm>
            <a:off x="4754880" y="1051560"/>
            <a:ext cx="4160520" cy="3611880"/>
          </a:xfrm>
          <a:prstGeom prst="rect">
            <a:avLst/>
          </a:prstGeom>
          <a:solidFill>
            <a:srgbClr val="F7F9FC"/>
          </a:solidFill>
          <a:ln w="12700">
            <a:solidFill>
              <a:srgbClr val="E84855"/>
            </a:solidFill>
            <a:prstDash val="solid"/>
          </a:ln>
        </p:spPr>
        <p:txBody>
          <a:bodyPr/>
          <a:lstStyle/>
          <a:p>
            <a:endParaRPr lang="tr-TR"/>
          </a:p>
        </p:txBody>
      </p:sp>
      <p:sp>
        <p:nvSpPr>
          <p:cNvPr id="24" name="Shape 22"/>
          <p:cNvSpPr/>
          <p:nvPr/>
        </p:nvSpPr>
        <p:spPr>
          <a:xfrm>
            <a:off x="4754880" y="1051560"/>
            <a:ext cx="4160520" cy="384048"/>
          </a:xfrm>
          <a:prstGeom prst="rect">
            <a:avLst/>
          </a:prstGeom>
          <a:solidFill>
            <a:srgbClr val="E84855"/>
          </a:solidFill>
          <a:ln w="12700">
            <a:solidFill>
              <a:srgbClr val="E84855"/>
            </a:solidFill>
            <a:prstDash val="solid"/>
          </a:ln>
        </p:spPr>
        <p:txBody>
          <a:bodyPr/>
          <a:lstStyle/>
          <a:p>
            <a:endParaRPr lang="tr-TR"/>
          </a:p>
        </p:txBody>
      </p:sp>
      <p:sp>
        <p:nvSpPr>
          <p:cNvPr id="25" name="Text 23"/>
          <p:cNvSpPr/>
          <p:nvPr/>
        </p:nvSpPr>
        <p:spPr>
          <a:xfrm>
            <a:off x="4846320" y="1051560"/>
            <a:ext cx="3977640" cy="38404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YARIYIL (YIL) SONU ETKİNLİKLERİ</a:t>
            </a:r>
            <a:endParaRPr lang="en-US" sz="1200" dirty="0"/>
          </a:p>
        </p:txBody>
      </p:sp>
      <p:sp>
        <p:nvSpPr>
          <p:cNvPr id="26" name="Shape 24"/>
          <p:cNvSpPr/>
          <p:nvPr/>
        </p:nvSpPr>
        <p:spPr>
          <a:xfrm>
            <a:off x="4800600" y="1490472"/>
            <a:ext cx="4069080" cy="566928"/>
          </a:xfrm>
          <a:prstGeom prst="rect">
            <a:avLst/>
          </a:prstGeom>
          <a:solidFill>
            <a:srgbClr val="FFFFFF"/>
          </a:solidFill>
          <a:ln w="12700">
            <a:solidFill>
              <a:srgbClr val="FFDDDD"/>
            </a:solidFill>
            <a:prstDash val="solid"/>
          </a:ln>
        </p:spPr>
        <p:txBody>
          <a:bodyPr/>
          <a:lstStyle/>
          <a:p>
            <a:endParaRPr lang="tr-TR"/>
          </a:p>
        </p:txBody>
      </p:sp>
      <p:sp>
        <p:nvSpPr>
          <p:cNvPr id="27" name="Text 25"/>
          <p:cNvSpPr/>
          <p:nvPr/>
        </p:nvSpPr>
        <p:spPr>
          <a:xfrm>
            <a:off x="4892040" y="1527048"/>
            <a:ext cx="388620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Ne zaman yapılır?</a:t>
            </a:r>
            <a:endParaRPr lang="en-US" sz="950" dirty="0"/>
          </a:p>
        </p:txBody>
      </p:sp>
      <p:sp>
        <p:nvSpPr>
          <p:cNvPr id="28" name="Text 26"/>
          <p:cNvSpPr/>
          <p:nvPr/>
        </p:nvSpPr>
        <p:spPr>
          <a:xfrm>
            <a:off x="4892040" y="1746504"/>
            <a:ext cx="3886200" cy="27432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Dönem sonunda — genellikle final sınavı veya dönem sonu projesi.</a:t>
            </a:r>
            <a:endParaRPr lang="en-US" sz="900" dirty="0"/>
          </a:p>
        </p:txBody>
      </p:sp>
      <p:sp>
        <p:nvSpPr>
          <p:cNvPr id="29" name="Shape 27"/>
          <p:cNvSpPr/>
          <p:nvPr/>
        </p:nvSpPr>
        <p:spPr>
          <a:xfrm>
            <a:off x="4800600" y="2112264"/>
            <a:ext cx="4069080" cy="566928"/>
          </a:xfrm>
          <a:prstGeom prst="rect">
            <a:avLst/>
          </a:prstGeom>
          <a:solidFill>
            <a:srgbClr val="FFF5F5"/>
          </a:solidFill>
          <a:ln w="12700">
            <a:solidFill>
              <a:srgbClr val="FFDDDD"/>
            </a:solidFill>
            <a:prstDash val="solid"/>
          </a:ln>
        </p:spPr>
        <p:txBody>
          <a:bodyPr/>
          <a:lstStyle/>
          <a:p>
            <a:endParaRPr lang="tr-TR"/>
          </a:p>
        </p:txBody>
      </p:sp>
      <p:sp>
        <p:nvSpPr>
          <p:cNvPr id="30" name="Text 28"/>
          <p:cNvSpPr/>
          <p:nvPr/>
        </p:nvSpPr>
        <p:spPr>
          <a:xfrm>
            <a:off x="4892040" y="2148840"/>
            <a:ext cx="388620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Tipik örnekler:</a:t>
            </a:r>
            <a:endParaRPr lang="en-US" sz="950" dirty="0"/>
          </a:p>
        </p:txBody>
      </p:sp>
      <p:sp>
        <p:nvSpPr>
          <p:cNvPr id="31" name="Text 29"/>
          <p:cNvSpPr/>
          <p:nvPr/>
        </p:nvSpPr>
        <p:spPr>
          <a:xfrm>
            <a:off x="4892040" y="2368296"/>
            <a:ext cx="3886200" cy="27432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Final Sınavı, Sözlü Sınav, Proje Sunma, Seminer, Rapor, Quiz, Makale Yazma...</a:t>
            </a:r>
            <a:endParaRPr lang="en-US" sz="900" dirty="0"/>
          </a:p>
        </p:txBody>
      </p:sp>
      <p:sp>
        <p:nvSpPr>
          <p:cNvPr id="32" name="Shape 30"/>
          <p:cNvSpPr/>
          <p:nvPr/>
        </p:nvSpPr>
        <p:spPr>
          <a:xfrm>
            <a:off x="4800600" y="2734056"/>
            <a:ext cx="4069080" cy="566928"/>
          </a:xfrm>
          <a:prstGeom prst="rect">
            <a:avLst/>
          </a:prstGeom>
          <a:solidFill>
            <a:srgbClr val="FFFFFF"/>
          </a:solidFill>
          <a:ln w="12700">
            <a:solidFill>
              <a:srgbClr val="FFDDDD"/>
            </a:solidFill>
            <a:prstDash val="solid"/>
          </a:ln>
        </p:spPr>
        <p:txBody>
          <a:bodyPr/>
          <a:lstStyle/>
          <a:p>
            <a:endParaRPr lang="tr-TR"/>
          </a:p>
        </p:txBody>
      </p:sp>
      <p:sp>
        <p:nvSpPr>
          <p:cNvPr id="33" name="Text 31"/>
          <p:cNvSpPr/>
          <p:nvPr/>
        </p:nvSpPr>
        <p:spPr>
          <a:xfrm>
            <a:off x="4892040" y="2770632"/>
            <a:ext cx="388620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Sayısı ne olabilir?</a:t>
            </a:r>
            <a:endParaRPr lang="en-US" sz="950" dirty="0"/>
          </a:p>
        </p:txBody>
      </p:sp>
      <p:sp>
        <p:nvSpPr>
          <p:cNvPr id="34" name="Text 32"/>
          <p:cNvSpPr/>
          <p:nvPr/>
        </p:nvSpPr>
        <p:spPr>
          <a:xfrm>
            <a:off x="4892040" y="2990088"/>
            <a:ext cx="3886200" cy="27432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Genellikle 1 etkinlik olur (Final Sınavı). Ama birden fazla da eklenebilir.</a:t>
            </a:r>
            <a:endParaRPr lang="en-US" sz="900" dirty="0"/>
          </a:p>
        </p:txBody>
      </p:sp>
      <p:sp>
        <p:nvSpPr>
          <p:cNvPr id="35" name="Shape 33"/>
          <p:cNvSpPr/>
          <p:nvPr/>
        </p:nvSpPr>
        <p:spPr>
          <a:xfrm>
            <a:off x="4800600" y="3355848"/>
            <a:ext cx="4069080" cy="566928"/>
          </a:xfrm>
          <a:prstGeom prst="rect">
            <a:avLst/>
          </a:prstGeom>
          <a:solidFill>
            <a:srgbClr val="FFF5F5"/>
          </a:solidFill>
          <a:ln w="12700">
            <a:solidFill>
              <a:srgbClr val="FFDDDD"/>
            </a:solidFill>
            <a:prstDash val="solid"/>
          </a:ln>
        </p:spPr>
        <p:txBody>
          <a:bodyPr/>
          <a:lstStyle/>
          <a:p>
            <a:endParaRPr lang="tr-TR"/>
          </a:p>
        </p:txBody>
      </p:sp>
      <p:sp>
        <p:nvSpPr>
          <p:cNvPr id="36" name="Text 34"/>
          <p:cNvSpPr/>
          <p:nvPr/>
        </p:nvSpPr>
        <p:spPr>
          <a:xfrm>
            <a:off x="4892040" y="3392424"/>
            <a:ext cx="388620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Başarı notuna katkısı:</a:t>
            </a:r>
            <a:endParaRPr lang="en-US" sz="950" dirty="0"/>
          </a:p>
        </p:txBody>
      </p:sp>
      <p:sp>
        <p:nvSpPr>
          <p:cNvPr id="37" name="Text 35"/>
          <p:cNvSpPr/>
          <p:nvPr/>
        </p:nvSpPr>
        <p:spPr>
          <a:xfrm>
            <a:off x="4892040" y="3611880"/>
            <a:ext cx="3886200" cy="27432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Genellikle %60 olarak belirlenir. Yarıyıl içi + sonu = %100 olmalıdır.</a:t>
            </a:r>
            <a:endParaRPr lang="en-US" sz="900" dirty="0"/>
          </a:p>
        </p:txBody>
      </p:sp>
      <p:sp>
        <p:nvSpPr>
          <p:cNvPr id="38" name="Shape 36"/>
          <p:cNvSpPr/>
          <p:nvPr/>
        </p:nvSpPr>
        <p:spPr>
          <a:xfrm>
            <a:off x="4800600" y="3977640"/>
            <a:ext cx="4069080" cy="566928"/>
          </a:xfrm>
          <a:prstGeom prst="rect">
            <a:avLst/>
          </a:prstGeom>
          <a:solidFill>
            <a:srgbClr val="FFFFFF"/>
          </a:solidFill>
          <a:ln w="12700">
            <a:solidFill>
              <a:srgbClr val="FFDDDD"/>
            </a:solidFill>
            <a:prstDash val="solid"/>
          </a:ln>
        </p:spPr>
        <p:txBody>
          <a:bodyPr/>
          <a:lstStyle/>
          <a:p>
            <a:endParaRPr lang="tr-TR"/>
          </a:p>
        </p:txBody>
      </p:sp>
      <p:sp>
        <p:nvSpPr>
          <p:cNvPr id="39" name="Text 37"/>
          <p:cNvSpPr/>
          <p:nvPr/>
        </p:nvSpPr>
        <p:spPr>
          <a:xfrm>
            <a:off x="4892040" y="4014216"/>
            <a:ext cx="388620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Dikkat:</a:t>
            </a:r>
            <a:endParaRPr lang="en-US" sz="950" dirty="0"/>
          </a:p>
        </p:txBody>
      </p:sp>
      <p:sp>
        <p:nvSpPr>
          <p:cNvPr id="40" name="Text 38"/>
          <p:cNvSpPr/>
          <p:nvPr/>
        </p:nvSpPr>
        <p:spPr>
          <a:xfrm>
            <a:off x="4892040" y="4233672"/>
            <a:ext cx="3886200" cy="27432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Bu bölümdeki toplamın da %100 olması şart. Birden fazla etkinlik varsa aralarında bölüştürün.</a:t>
            </a:r>
            <a:endParaRPr lang="en-US" sz="900" dirty="0"/>
          </a:p>
        </p:txBody>
      </p:sp>
      <p:sp>
        <p:nvSpPr>
          <p:cNvPr id="41" name="Shape 39"/>
          <p:cNvSpPr/>
          <p:nvPr/>
        </p:nvSpPr>
        <p:spPr>
          <a:xfrm>
            <a:off x="228600" y="4773168"/>
            <a:ext cx="8686800" cy="292608"/>
          </a:xfrm>
          <a:prstGeom prst="rect">
            <a:avLst/>
          </a:prstGeom>
          <a:solidFill>
            <a:srgbClr val="1A3A6B"/>
          </a:solidFill>
          <a:ln w="12700">
            <a:solidFill>
              <a:srgbClr val="1A3A6B"/>
            </a:solidFill>
            <a:prstDash val="solid"/>
          </a:ln>
        </p:spPr>
        <p:txBody>
          <a:bodyPr/>
          <a:lstStyle/>
          <a:p>
            <a:endParaRPr lang="tr-TR"/>
          </a:p>
        </p:txBody>
      </p:sp>
      <p:sp>
        <p:nvSpPr>
          <p:cNvPr id="42" name="Text 40"/>
          <p:cNvSpPr/>
          <p:nvPr/>
        </p:nvSpPr>
        <p:spPr>
          <a:xfrm>
            <a:off x="320040" y="4773168"/>
            <a:ext cx="8503920" cy="2926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Başarı Notu = (Yarıyıl İçi Notu × %40) + (Final Notu × %60)   →   Toplam katkı her zaman %100 olmalıdır</a:t>
            </a: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Etkinlik Türleri Menüsü — Ne Seçmeliyim?</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Açılır menüden seçip 'Seçilenleri Ekle' ile listeye eklenir — 40+ seçenek mevcuttur</a:t>
            </a:r>
            <a:endParaRPr lang="en-US" sz="1200" dirty="0"/>
          </a:p>
        </p:txBody>
      </p:sp>
      <p:sp>
        <p:nvSpPr>
          <p:cNvPr id="5" name="Shape 3"/>
          <p:cNvSpPr/>
          <p:nvPr/>
        </p:nvSpPr>
        <p:spPr>
          <a:xfrm>
            <a:off x="228600" y="1051560"/>
            <a:ext cx="8686800" cy="502920"/>
          </a:xfrm>
          <a:prstGeom prst="rect">
            <a:avLst/>
          </a:prstGeom>
          <a:solidFill>
            <a:srgbClr val="EBF5FF"/>
          </a:solidFill>
          <a:ln w="12700">
            <a:solidFill>
              <a:srgbClr val="2E86AB"/>
            </a:solidFill>
            <a:prstDash val="solid"/>
          </a:ln>
        </p:spPr>
        <p:txBody>
          <a:bodyPr/>
          <a:lstStyle/>
          <a:p>
            <a:endParaRPr lang="tr-TR"/>
          </a:p>
        </p:txBody>
      </p:sp>
      <p:sp>
        <p:nvSpPr>
          <p:cNvPr id="6" name="Shape 4"/>
          <p:cNvSpPr/>
          <p:nvPr/>
        </p:nvSpPr>
        <p:spPr>
          <a:xfrm>
            <a:off x="228600" y="1051560"/>
            <a:ext cx="109728" cy="502920"/>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438912" y="1069848"/>
            <a:ext cx="8366760" cy="457200"/>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Nasıl çalışır? Sayfanın üstündeki 'Etkinlik Türleri' açılır menüsünden bir tür seçin → checkbox listesi açılır → istediğiniz etkinlikleri işaretleyin → 'Seçilenleri Ekle' butonuna basın → etkinlik o bölümün listesine eklenir.</a:t>
            </a:r>
            <a:endParaRPr lang="en-US" sz="980" dirty="0"/>
          </a:p>
        </p:txBody>
      </p:sp>
      <p:sp>
        <p:nvSpPr>
          <p:cNvPr id="8" name="Shape 6"/>
          <p:cNvSpPr/>
          <p:nvPr/>
        </p:nvSpPr>
        <p:spPr>
          <a:xfrm>
            <a:off x="228600" y="1664208"/>
            <a:ext cx="4251960" cy="310896"/>
          </a:xfrm>
          <a:prstGeom prst="rect">
            <a:avLst/>
          </a:prstGeom>
          <a:solidFill>
            <a:srgbClr val="2E86AB"/>
          </a:solidFill>
          <a:ln w="12700">
            <a:solidFill>
              <a:srgbClr val="2E86AB"/>
            </a:solidFill>
            <a:prstDash val="solid"/>
          </a:ln>
        </p:spPr>
        <p:txBody>
          <a:bodyPr/>
          <a:lstStyle/>
          <a:p>
            <a:endParaRPr lang="tr-TR"/>
          </a:p>
        </p:txBody>
      </p:sp>
      <p:sp>
        <p:nvSpPr>
          <p:cNvPr id="9" name="Text 7"/>
          <p:cNvSpPr/>
          <p:nvPr/>
        </p:nvSpPr>
        <p:spPr>
          <a:xfrm>
            <a:off x="320040" y="1664208"/>
            <a:ext cx="4069080" cy="310896"/>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Yarıyıl İçi — Sık Kullanılan Etkinlik Türleri</a:t>
            </a:r>
            <a:endParaRPr lang="en-US" sz="1050" dirty="0"/>
          </a:p>
        </p:txBody>
      </p:sp>
      <p:sp>
        <p:nvSpPr>
          <p:cNvPr id="10" name="Shape 8"/>
          <p:cNvSpPr/>
          <p:nvPr/>
        </p:nvSpPr>
        <p:spPr>
          <a:xfrm>
            <a:off x="228600" y="2011680"/>
            <a:ext cx="4251960" cy="338328"/>
          </a:xfrm>
          <a:prstGeom prst="rect">
            <a:avLst/>
          </a:prstGeom>
          <a:solidFill>
            <a:srgbClr val="F7F9FC"/>
          </a:solidFill>
          <a:ln w="12700">
            <a:solidFill>
              <a:srgbClr val="DDEAF5"/>
            </a:solidFill>
            <a:prstDash val="solid"/>
          </a:ln>
        </p:spPr>
        <p:txBody>
          <a:bodyPr/>
          <a:lstStyle/>
          <a:p>
            <a:endParaRPr lang="tr-TR"/>
          </a:p>
        </p:txBody>
      </p:sp>
      <p:sp>
        <p:nvSpPr>
          <p:cNvPr id="11" name="Shape 9"/>
          <p:cNvSpPr/>
          <p:nvPr/>
        </p:nvSpPr>
        <p:spPr>
          <a:xfrm>
            <a:off x="228600" y="2066544"/>
            <a:ext cx="164592" cy="219456"/>
          </a:xfrm>
          <a:prstGeom prst="rect">
            <a:avLst/>
          </a:prstGeom>
          <a:solidFill>
            <a:srgbClr val="2E86AB"/>
          </a:solidFill>
          <a:ln w="12700">
            <a:solidFill>
              <a:srgbClr val="2E86AB"/>
            </a:solidFill>
            <a:prstDash val="solid"/>
          </a:ln>
        </p:spPr>
        <p:txBody>
          <a:bodyPr/>
          <a:lstStyle/>
          <a:p>
            <a:endParaRPr lang="tr-TR"/>
          </a:p>
        </p:txBody>
      </p:sp>
      <p:sp>
        <p:nvSpPr>
          <p:cNvPr id="12" name="Text 10"/>
          <p:cNvSpPr/>
          <p:nvPr/>
        </p:nvSpPr>
        <p:spPr>
          <a:xfrm>
            <a:off x="466344" y="2039112"/>
            <a:ext cx="1691640" cy="182880"/>
          </a:xfrm>
          <a:prstGeom prst="rect">
            <a:avLst/>
          </a:prstGeom>
          <a:noFill/>
          <a:ln/>
        </p:spPr>
        <p:txBody>
          <a:bodyPr wrap="square" lIns="0" tIns="0" rIns="0" bIns="0" rtlCol="0" anchor="ctr"/>
          <a:lstStyle/>
          <a:p>
            <a:pPr marL="0" indent="0">
              <a:buNone/>
            </a:pPr>
            <a:r>
              <a:rPr lang="en-US" sz="880" b="1" dirty="0">
                <a:solidFill>
                  <a:srgbClr val="2E86AB"/>
                </a:solidFill>
                <a:latin typeface="Calibri" pitchFamily="34" charset="0"/>
                <a:ea typeface="Calibri" pitchFamily="34" charset="-122"/>
                <a:cs typeface="Calibri" pitchFamily="34" charset="-120"/>
              </a:rPr>
              <a:t>Ara Sınav</a:t>
            </a:r>
            <a:endParaRPr lang="en-US" sz="880" dirty="0"/>
          </a:p>
        </p:txBody>
      </p:sp>
      <p:sp>
        <p:nvSpPr>
          <p:cNvPr id="13" name="Text 11"/>
          <p:cNvSpPr/>
          <p:nvPr/>
        </p:nvSpPr>
        <p:spPr>
          <a:xfrm>
            <a:off x="466344" y="219456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Dönem ortasında yapılan klasik sınav. En yaygın yarıyıl içi etkinlik.</a:t>
            </a:r>
            <a:endParaRPr lang="en-US" sz="780" dirty="0"/>
          </a:p>
        </p:txBody>
      </p:sp>
      <p:sp>
        <p:nvSpPr>
          <p:cNvPr id="14" name="Shape 12"/>
          <p:cNvSpPr/>
          <p:nvPr/>
        </p:nvSpPr>
        <p:spPr>
          <a:xfrm>
            <a:off x="228600" y="2377440"/>
            <a:ext cx="4251960" cy="338328"/>
          </a:xfrm>
          <a:prstGeom prst="rect">
            <a:avLst/>
          </a:prstGeom>
          <a:solidFill>
            <a:srgbClr val="FFFFFF"/>
          </a:solidFill>
          <a:ln w="12700">
            <a:solidFill>
              <a:srgbClr val="DDEAF5"/>
            </a:solidFill>
            <a:prstDash val="solid"/>
          </a:ln>
        </p:spPr>
        <p:txBody>
          <a:bodyPr/>
          <a:lstStyle/>
          <a:p>
            <a:endParaRPr lang="tr-TR"/>
          </a:p>
        </p:txBody>
      </p:sp>
      <p:sp>
        <p:nvSpPr>
          <p:cNvPr id="15" name="Shape 13"/>
          <p:cNvSpPr/>
          <p:nvPr/>
        </p:nvSpPr>
        <p:spPr>
          <a:xfrm>
            <a:off x="228600" y="2432304"/>
            <a:ext cx="164592" cy="219456"/>
          </a:xfrm>
          <a:prstGeom prst="rect">
            <a:avLst/>
          </a:prstGeom>
          <a:solidFill>
            <a:srgbClr val="2E86AB"/>
          </a:solidFill>
          <a:ln w="12700">
            <a:solidFill>
              <a:srgbClr val="2E86AB"/>
            </a:solidFill>
            <a:prstDash val="solid"/>
          </a:ln>
        </p:spPr>
        <p:txBody>
          <a:bodyPr/>
          <a:lstStyle/>
          <a:p>
            <a:endParaRPr lang="tr-TR"/>
          </a:p>
        </p:txBody>
      </p:sp>
      <p:sp>
        <p:nvSpPr>
          <p:cNvPr id="16" name="Text 14"/>
          <p:cNvSpPr/>
          <p:nvPr/>
        </p:nvSpPr>
        <p:spPr>
          <a:xfrm>
            <a:off x="466344" y="2404872"/>
            <a:ext cx="1691640" cy="182880"/>
          </a:xfrm>
          <a:prstGeom prst="rect">
            <a:avLst/>
          </a:prstGeom>
          <a:noFill/>
          <a:ln/>
        </p:spPr>
        <p:txBody>
          <a:bodyPr wrap="square" lIns="0" tIns="0" rIns="0" bIns="0" rtlCol="0" anchor="ctr"/>
          <a:lstStyle/>
          <a:p>
            <a:pPr marL="0" indent="0">
              <a:buNone/>
            </a:pPr>
            <a:r>
              <a:rPr lang="en-US" sz="880" b="1" dirty="0">
                <a:solidFill>
                  <a:srgbClr val="2E86AB"/>
                </a:solidFill>
                <a:latin typeface="Calibri" pitchFamily="34" charset="0"/>
                <a:ea typeface="Calibri" pitchFamily="34" charset="-122"/>
                <a:cs typeface="Calibri" pitchFamily="34" charset="-120"/>
              </a:rPr>
              <a:t>Ara Sınav İçin Bireysel Çalışma</a:t>
            </a:r>
            <a:endParaRPr lang="en-US" sz="880" dirty="0"/>
          </a:p>
        </p:txBody>
      </p:sp>
      <p:sp>
        <p:nvSpPr>
          <p:cNvPr id="17" name="Text 15"/>
          <p:cNvSpPr/>
          <p:nvPr/>
        </p:nvSpPr>
        <p:spPr>
          <a:xfrm>
            <a:off x="466344" y="256032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Öğrencinin ara sınava hazırlanmak için harcadığı bireysel çalışma süresi.</a:t>
            </a:r>
            <a:endParaRPr lang="en-US" sz="780" dirty="0"/>
          </a:p>
        </p:txBody>
      </p:sp>
      <p:sp>
        <p:nvSpPr>
          <p:cNvPr id="18" name="Shape 16"/>
          <p:cNvSpPr/>
          <p:nvPr/>
        </p:nvSpPr>
        <p:spPr>
          <a:xfrm>
            <a:off x="228600" y="2743200"/>
            <a:ext cx="4251960" cy="338328"/>
          </a:xfrm>
          <a:prstGeom prst="rect">
            <a:avLst/>
          </a:prstGeom>
          <a:solidFill>
            <a:srgbClr val="F7F9FC"/>
          </a:solidFill>
          <a:ln w="12700">
            <a:solidFill>
              <a:srgbClr val="DDEAF5"/>
            </a:solidFill>
            <a:prstDash val="solid"/>
          </a:ln>
        </p:spPr>
        <p:txBody>
          <a:bodyPr/>
          <a:lstStyle/>
          <a:p>
            <a:endParaRPr lang="tr-TR"/>
          </a:p>
        </p:txBody>
      </p:sp>
      <p:sp>
        <p:nvSpPr>
          <p:cNvPr id="19" name="Shape 17"/>
          <p:cNvSpPr/>
          <p:nvPr/>
        </p:nvSpPr>
        <p:spPr>
          <a:xfrm>
            <a:off x="228600" y="2798064"/>
            <a:ext cx="164592" cy="219456"/>
          </a:xfrm>
          <a:prstGeom prst="rect">
            <a:avLst/>
          </a:prstGeom>
          <a:solidFill>
            <a:srgbClr val="2E86AB"/>
          </a:solidFill>
          <a:ln w="12700">
            <a:solidFill>
              <a:srgbClr val="2E86AB"/>
            </a:solidFill>
            <a:prstDash val="solid"/>
          </a:ln>
        </p:spPr>
        <p:txBody>
          <a:bodyPr/>
          <a:lstStyle/>
          <a:p>
            <a:endParaRPr lang="tr-TR"/>
          </a:p>
        </p:txBody>
      </p:sp>
      <p:sp>
        <p:nvSpPr>
          <p:cNvPr id="20" name="Text 18"/>
          <p:cNvSpPr/>
          <p:nvPr/>
        </p:nvSpPr>
        <p:spPr>
          <a:xfrm>
            <a:off x="466344" y="2770632"/>
            <a:ext cx="1691640" cy="182880"/>
          </a:xfrm>
          <a:prstGeom prst="rect">
            <a:avLst/>
          </a:prstGeom>
          <a:noFill/>
          <a:ln/>
        </p:spPr>
        <p:txBody>
          <a:bodyPr wrap="square" lIns="0" tIns="0" rIns="0" bIns="0" rtlCol="0" anchor="ctr"/>
          <a:lstStyle/>
          <a:p>
            <a:pPr marL="0" indent="0">
              <a:buNone/>
            </a:pPr>
            <a:r>
              <a:rPr lang="en-US" sz="880" b="1" dirty="0">
                <a:solidFill>
                  <a:srgbClr val="2E86AB"/>
                </a:solidFill>
                <a:latin typeface="Calibri" pitchFamily="34" charset="0"/>
                <a:ea typeface="Calibri" pitchFamily="34" charset="-122"/>
                <a:cs typeface="Calibri" pitchFamily="34" charset="-120"/>
              </a:rPr>
              <a:t>Ev Ödevi</a:t>
            </a:r>
            <a:endParaRPr lang="en-US" sz="880" dirty="0"/>
          </a:p>
        </p:txBody>
      </p:sp>
      <p:sp>
        <p:nvSpPr>
          <p:cNvPr id="21" name="Text 19"/>
          <p:cNvSpPr/>
          <p:nvPr/>
        </p:nvSpPr>
        <p:spPr>
          <a:xfrm>
            <a:off x="466344" y="292608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Dönem boyunca verilen yazılı ödevler. Birden fazla ödev varsa sayı alanına yazın.</a:t>
            </a:r>
            <a:endParaRPr lang="en-US" sz="780" dirty="0"/>
          </a:p>
        </p:txBody>
      </p:sp>
      <p:sp>
        <p:nvSpPr>
          <p:cNvPr id="22" name="Shape 20"/>
          <p:cNvSpPr/>
          <p:nvPr/>
        </p:nvSpPr>
        <p:spPr>
          <a:xfrm>
            <a:off x="228600" y="3108960"/>
            <a:ext cx="4251960" cy="338328"/>
          </a:xfrm>
          <a:prstGeom prst="rect">
            <a:avLst/>
          </a:prstGeom>
          <a:solidFill>
            <a:srgbClr val="FFFFFF"/>
          </a:solidFill>
          <a:ln w="12700">
            <a:solidFill>
              <a:srgbClr val="DDEAF5"/>
            </a:solidFill>
            <a:prstDash val="solid"/>
          </a:ln>
        </p:spPr>
        <p:txBody>
          <a:bodyPr/>
          <a:lstStyle/>
          <a:p>
            <a:endParaRPr lang="tr-TR"/>
          </a:p>
        </p:txBody>
      </p:sp>
      <p:sp>
        <p:nvSpPr>
          <p:cNvPr id="23" name="Shape 21"/>
          <p:cNvSpPr/>
          <p:nvPr/>
        </p:nvSpPr>
        <p:spPr>
          <a:xfrm>
            <a:off x="228600" y="3163824"/>
            <a:ext cx="164592" cy="219456"/>
          </a:xfrm>
          <a:prstGeom prst="rect">
            <a:avLst/>
          </a:prstGeom>
          <a:solidFill>
            <a:srgbClr val="2E86AB"/>
          </a:solidFill>
          <a:ln w="12700">
            <a:solidFill>
              <a:srgbClr val="2E86AB"/>
            </a:solidFill>
            <a:prstDash val="solid"/>
          </a:ln>
        </p:spPr>
        <p:txBody>
          <a:bodyPr/>
          <a:lstStyle/>
          <a:p>
            <a:endParaRPr lang="tr-TR"/>
          </a:p>
        </p:txBody>
      </p:sp>
      <p:sp>
        <p:nvSpPr>
          <p:cNvPr id="24" name="Text 22"/>
          <p:cNvSpPr/>
          <p:nvPr/>
        </p:nvSpPr>
        <p:spPr>
          <a:xfrm>
            <a:off x="466344" y="3136392"/>
            <a:ext cx="1691640" cy="182880"/>
          </a:xfrm>
          <a:prstGeom prst="rect">
            <a:avLst/>
          </a:prstGeom>
          <a:noFill/>
          <a:ln/>
        </p:spPr>
        <p:txBody>
          <a:bodyPr wrap="square" lIns="0" tIns="0" rIns="0" bIns="0" rtlCol="0" anchor="ctr"/>
          <a:lstStyle/>
          <a:p>
            <a:pPr marL="0" indent="0">
              <a:buNone/>
            </a:pPr>
            <a:r>
              <a:rPr lang="en-US" sz="880" b="1" dirty="0">
                <a:solidFill>
                  <a:srgbClr val="2E86AB"/>
                </a:solidFill>
                <a:latin typeface="Calibri" pitchFamily="34" charset="0"/>
                <a:ea typeface="Calibri" pitchFamily="34" charset="-122"/>
                <a:cs typeface="Calibri" pitchFamily="34" charset="-120"/>
              </a:rPr>
              <a:t>Derse Katılım</a:t>
            </a:r>
            <a:endParaRPr lang="en-US" sz="880" dirty="0"/>
          </a:p>
        </p:txBody>
      </p:sp>
      <p:sp>
        <p:nvSpPr>
          <p:cNvPr id="25" name="Text 23"/>
          <p:cNvSpPr/>
          <p:nvPr/>
        </p:nvSpPr>
        <p:spPr>
          <a:xfrm>
            <a:off x="466344" y="329184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Derste aktif katılımın değerlendirilmesi. Genellikle küçük bir yüzde (5-10%) verilir.</a:t>
            </a:r>
            <a:endParaRPr lang="en-US" sz="780" dirty="0"/>
          </a:p>
        </p:txBody>
      </p:sp>
      <p:sp>
        <p:nvSpPr>
          <p:cNvPr id="26" name="Shape 24"/>
          <p:cNvSpPr/>
          <p:nvPr/>
        </p:nvSpPr>
        <p:spPr>
          <a:xfrm>
            <a:off x="228600" y="3474720"/>
            <a:ext cx="4251960" cy="338328"/>
          </a:xfrm>
          <a:prstGeom prst="rect">
            <a:avLst/>
          </a:prstGeom>
          <a:solidFill>
            <a:srgbClr val="F7F9FC"/>
          </a:solidFill>
          <a:ln w="12700">
            <a:solidFill>
              <a:srgbClr val="DDEAF5"/>
            </a:solidFill>
            <a:prstDash val="solid"/>
          </a:ln>
        </p:spPr>
        <p:txBody>
          <a:bodyPr/>
          <a:lstStyle/>
          <a:p>
            <a:endParaRPr lang="tr-TR"/>
          </a:p>
        </p:txBody>
      </p:sp>
      <p:sp>
        <p:nvSpPr>
          <p:cNvPr id="27" name="Shape 25"/>
          <p:cNvSpPr/>
          <p:nvPr/>
        </p:nvSpPr>
        <p:spPr>
          <a:xfrm>
            <a:off x="228600" y="3529584"/>
            <a:ext cx="164592" cy="219456"/>
          </a:xfrm>
          <a:prstGeom prst="rect">
            <a:avLst/>
          </a:prstGeom>
          <a:solidFill>
            <a:srgbClr val="2E86AB"/>
          </a:solidFill>
          <a:ln w="12700">
            <a:solidFill>
              <a:srgbClr val="2E86AB"/>
            </a:solidFill>
            <a:prstDash val="solid"/>
          </a:ln>
        </p:spPr>
        <p:txBody>
          <a:bodyPr/>
          <a:lstStyle/>
          <a:p>
            <a:endParaRPr lang="tr-TR"/>
          </a:p>
        </p:txBody>
      </p:sp>
      <p:sp>
        <p:nvSpPr>
          <p:cNvPr id="28" name="Text 26"/>
          <p:cNvSpPr/>
          <p:nvPr/>
        </p:nvSpPr>
        <p:spPr>
          <a:xfrm>
            <a:off x="466344" y="3502152"/>
            <a:ext cx="1691640" cy="182880"/>
          </a:xfrm>
          <a:prstGeom prst="rect">
            <a:avLst/>
          </a:prstGeom>
          <a:noFill/>
          <a:ln/>
        </p:spPr>
        <p:txBody>
          <a:bodyPr wrap="square" lIns="0" tIns="0" rIns="0" bIns="0" rtlCol="0" anchor="ctr"/>
          <a:lstStyle/>
          <a:p>
            <a:pPr marL="0" indent="0">
              <a:buNone/>
            </a:pPr>
            <a:r>
              <a:rPr lang="en-US" sz="880" b="1" dirty="0">
                <a:solidFill>
                  <a:srgbClr val="2E86AB"/>
                </a:solidFill>
                <a:latin typeface="Calibri" pitchFamily="34" charset="0"/>
                <a:ea typeface="Calibri" pitchFamily="34" charset="-122"/>
                <a:cs typeface="Calibri" pitchFamily="34" charset="-120"/>
              </a:rPr>
              <a:t>Tartışma</a:t>
            </a:r>
            <a:endParaRPr lang="en-US" sz="880" dirty="0"/>
          </a:p>
        </p:txBody>
      </p:sp>
      <p:sp>
        <p:nvSpPr>
          <p:cNvPr id="29" name="Text 27"/>
          <p:cNvSpPr/>
          <p:nvPr/>
        </p:nvSpPr>
        <p:spPr>
          <a:xfrm>
            <a:off x="466344" y="365760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Sınıf içi tartışma etkinliği. Katılımı ölçmek için kullanılır.</a:t>
            </a:r>
            <a:endParaRPr lang="en-US" sz="780" dirty="0"/>
          </a:p>
        </p:txBody>
      </p:sp>
      <p:sp>
        <p:nvSpPr>
          <p:cNvPr id="30" name="Shape 28"/>
          <p:cNvSpPr/>
          <p:nvPr/>
        </p:nvSpPr>
        <p:spPr>
          <a:xfrm>
            <a:off x="228600" y="3840480"/>
            <a:ext cx="4251960" cy="338328"/>
          </a:xfrm>
          <a:prstGeom prst="rect">
            <a:avLst/>
          </a:prstGeom>
          <a:solidFill>
            <a:srgbClr val="FFFFFF"/>
          </a:solidFill>
          <a:ln w="12700">
            <a:solidFill>
              <a:srgbClr val="DDEAF5"/>
            </a:solidFill>
            <a:prstDash val="solid"/>
          </a:ln>
        </p:spPr>
        <p:txBody>
          <a:bodyPr/>
          <a:lstStyle/>
          <a:p>
            <a:endParaRPr lang="tr-TR"/>
          </a:p>
        </p:txBody>
      </p:sp>
      <p:sp>
        <p:nvSpPr>
          <p:cNvPr id="31" name="Shape 29"/>
          <p:cNvSpPr/>
          <p:nvPr/>
        </p:nvSpPr>
        <p:spPr>
          <a:xfrm>
            <a:off x="228600" y="3895344"/>
            <a:ext cx="164592" cy="219456"/>
          </a:xfrm>
          <a:prstGeom prst="rect">
            <a:avLst/>
          </a:prstGeom>
          <a:solidFill>
            <a:srgbClr val="2E86AB"/>
          </a:solidFill>
          <a:ln w="12700">
            <a:solidFill>
              <a:srgbClr val="2E86AB"/>
            </a:solidFill>
            <a:prstDash val="solid"/>
          </a:ln>
        </p:spPr>
        <p:txBody>
          <a:bodyPr/>
          <a:lstStyle/>
          <a:p>
            <a:endParaRPr lang="tr-TR"/>
          </a:p>
        </p:txBody>
      </p:sp>
      <p:sp>
        <p:nvSpPr>
          <p:cNvPr id="32" name="Text 30"/>
          <p:cNvSpPr/>
          <p:nvPr/>
        </p:nvSpPr>
        <p:spPr>
          <a:xfrm>
            <a:off x="466344" y="3867912"/>
            <a:ext cx="1691640" cy="182880"/>
          </a:xfrm>
          <a:prstGeom prst="rect">
            <a:avLst/>
          </a:prstGeom>
          <a:noFill/>
          <a:ln/>
        </p:spPr>
        <p:txBody>
          <a:bodyPr wrap="square" lIns="0" tIns="0" rIns="0" bIns="0" rtlCol="0" anchor="ctr"/>
          <a:lstStyle/>
          <a:p>
            <a:pPr marL="0" indent="0">
              <a:buNone/>
            </a:pPr>
            <a:r>
              <a:rPr lang="en-US" sz="880" b="1" dirty="0">
                <a:solidFill>
                  <a:srgbClr val="2E86AB"/>
                </a:solidFill>
                <a:latin typeface="Calibri" pitchFamily="34" charset="0"/>
                <a:ea typeface="Calibri" pitchFamily="34" charset="-122"/>
                <a:cs typeface="Calibri" pitchFamily="34" charset="-120"/>
              </a:rPr>
              <a:t>Quiz</a:t>
            </a:r>
            <a:endParaRPr lang="en-US" sz="880" dirty="0"/>
          </a:p>
        </p:txBody>
      </p:sp>
      <p:sp>
        <p:nvSpPr>
          <p:cNvPr id="33" name="Text 31"/>
          <p:cNvSpPr/>
          <p:nvPr/>
        </p:nvSpPr>
        <p:spPr>
          <a:xfrm>
            <a:off x="466344" y="402336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Kısa süreli küçük sınav. Dönem içinde birden fazla yapılabilir.</a:t>
            </a:r>
            <a:endParaRPr lang="en-US" sz="780" dirty="0"/>
          </a:p>
        </p:txBody>
      </p:sp>
      <p:sp>
        <p:nvSpPr>
          <p:cNvPr id="34" name="Shape 32"/>
          <p:cNvSpPr/>
          <p:nvPr/>
        </p:nvSpPr>
        <p:spPr>
          <a:xfrm>
            <a:off x="228600" y="4206240"/>
            <a:ext cx="4251960" cy="338328"/>
          </a:xfrm>
          <a:prstGeom prst="rect">
            <a:avLst/>
          </a:prstGeom>
          <a:solidFill>
            <a:srgbClr val="F7F9FC"/>
          </a:solidFill>
          <a:ln w="12700">
            <a:solidFill>
              <a:srgbClr val="DDEAF5"/>
            </a:solidFill>
            <a:prstDash val="solid"/>
          </a:ln>
        </p:spPr>
        <p:txBody>
          <a:bodyPr/>
          <a:lstStyle/>
          <a:p>
            <a:endParaRPr lang="tr-TR"/>
          </a:p>
        </p:txBody>
      </p:sp>
      <p:sp>
        <p:nvSpPr>
          <p:cNvPr id="35" name="Shape 33"/>
          <p:cNvSpPr/>
          <p:nvPr/>
        </p:nvSpPr>
        <p:spPr>
          <a:xfrm>
            <a:off x="228600" y="4261104"/>
            <a:ext cx="164592" cy="219456"/>
          </a:xfrm>
          <a:prstGeom prst="rect">
            <a:avLst/>
          </a:prstGeom>
          <a:solidFill>
            <a:srgbClr val="2E86AB"/>
          </a:solidFill>
          <a:ln w="12700">
            <a:solidFill>
              <a:srgbClr val="2E86AB"/>
            </a:solidFill>
            <a:prstDash val="solid"/>
          </a:ln>
        </p:spPr>
        <p:txBody>
          <a:bodyPr/>
          <a:lstStyle/>
          <a:p>
            <a:endParaRPr lang="tr-TR"/>
          </a:p>
        </p:txBody>
      </p:sp>
      <p:sp>
        <p:nvSpPr>
          <p:cNvPr id="36" name="Text 34"/>
          <p:cNvSpPr/>
          <p:nvPr/>
        </p:nvSpPr>
        <p:spPr>
          <a:xfrm>
            <a:off x="466344" y="4233672"/>
            <a:ext cx="1691640" cy="182880"/>
          </a:xfrm>
          <a:prstGeom prst="rect">
            <a:avLst/>
          </a:prstGeom>
          <a:noFill/>
          <a:ln/>
        </p:spPr>
        <p:txBody>
          <a:bodyPr wrap="square" lIns="0" tIns="0" rIns="0" bIns="0" rtlCol="0" anchor="ctr"/>
          <a:lstStyle/>
          <a:p>
            <a:pPr marL="0" indent="0">
              <a:buNone/>
            </a:pPr>
            <a:r>
              <a:rPr lang="en-US" sz="880" b="1" dirty="0">
                <a:solidFill>
                  <a:srgbClr val="2E86AB"/>
                </a:solidFill>
                <a:latin typeface="Calibri" pitchFamily="34" charset="0"/>
                <a:ea typeface="Calibri" pitchFamily="34" charset="-122"/>
                <a:cs typeface="Calibri" pitchFamily="34" charset="-120"/>
              </a:rPr>
              <a:t>Proje Hazırlama / Sunma</a:t>
            </a:r>
            <a:endParaRPr lang="en-US" sz="880" dirty="0"/>
          </a:p>
        </p:txBody>
      </p:sp>
      <p:sp>
        <p:nvSpPr>
          <p:cNvPr id="37" name="Text 35"/>
          <p:cNvSpPr/>
          <p:nvPr/>
        </p:nvSpPr>
        <p:spPr>
          <a:xfrm>
            <a:off x="466344" y="438912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Dönem projesi hazırlanması ve/veya sunulması. Sayı ve yüzde girilir.</a:t>
            </a:r>
            <a:endParaRPr lang="en-US" sz="780" dirty="0"/>
          </a:p>
        </p:txBody>
      </p:sp>
      <p:sp>
        <p:nvSpPr>
          <p:cNvPr id="38" name="Shape 36"/>
          <p:cNvSpPr/>
          <p:nvPr/>
        </p:nvSpPr>
        <p:spPr>
          <a:xfrm>
            <a:off x="228600" y="4572000"/>
            <a:ext cx="4251960" cy="338328"/>
          </a:xfrm>
          <a:prstGeom prst="rect">
            <a:avLst/>
          </a:prstGeom>
          <a:solidFill>
            <a:srgbClr val="FFFFFF"/>
          </a:solidFill>
          <a:ln w="12700">
            <a:solidFill>
              <a:srgbClr val="DDEAF5"/>
            </a:solidFill>
            <a:prstDash val="solid"/>
          </a:ln>
        </p:spPr>
        <p:txBody>
          <a:bodyPr/>
          <a:lstStyle/>
          <a:p>
            <a:endParaRPr lang="tr-TR"/>
          </a:p>
        </p:txBody>
      </p:sp>
      <p:sp>
        <p:nvSpPr>
          <p:cNvPr id="39" name="Shape 37"/>
          <p:cNvSpPr/>
          <p:nvPr/>
        </p:nvSpPr>
        <p:spPr>
          <a:xfrm>
            <a:off x="228600" y="4626864"/>
            <a:ext cx="164592" cy="219456"/>
          </a:xfrm>
          <a:prstGeom prst="rect">
            <a:avLst/>
          </a:prstGeom>
          <a:solidFill>
            <a:srgbClr val="2E86AB"/>
          </a:solidFill>
          <a:ln w="12700">
            <a:solidFill>
              <a:srgbClr val="2E86AB"/>
            </a:solidFill>
            <a:prstDash val="solid"/>
          </a:ln>
        </p:spPr>
        <p:txBody>
          <a:bodyPr/>
          <a:lstStyle/>
          <a:p>
            <a:endParaRPr lang="tr-TR"/>
          </a:p>
        </p:txBody>
      </p:sp>
      <p:sp>
        <p:nvSpPr>
          <p:cNvPr id="40" name="Text 38"/>
          <p:cNvSpPr/>
          <p:nvPr/>
        </p:nvSpPr>
        <p:spPr>
          <a:xfrm>
            <a:off x="466344" y="4599432"/>
            <a:ext cx="1691640" cy="182880"/>
          </a:xfrm>
          <a:prstGeom prst="rect">
            <a:avLst/>
          </a:prstGeom>
          <a:noFill/>
          <a:ln/>
        </p:spPr>
        <p:txBody>
          <a:bodyPr wrap="square" lIns="0" tIns="0" rIns="0" bIns="0" rtlCol="0" anchor="ctr"/>
          <a:lstStyle/>
          <a:p>
            <a:pPr marL="0" indent="0">
              <a:buNone/>
            </a:pPr>
            <a:r>
              <a:rPr lang="en-US" sz="880" b="1" dirty="0">
                <a:solidFill>
                  <a:srgbClr val="2E86AB"/>
                </a:solidFill>
                <a:latin typeface="Calibri" pitchFamily="34" charset="0"/>
                <a:ea typeface="Calibri" pitchFamily="34" charset="-122"/>
                <a:cs typeface="Calibri" pitchFamily="34" charset="-120"/>
              </a:rPr>
              <a:t>Makale Yazma / Rapor Hazırlama</a:t>
            </a:r>
            <a:endParaRPr lang="en-US" sz="880" dirty="0"/>
          </a:p>
        </p:txBody>
      </p:sp>
      <p:sp>
        <p:nvSpPr>
          <p:cNvPr id="41" name="Text 39"/>
          <p:cNvSpPr/>
          <p:nvPr/>
        </p:nvSpPr>
        <p:spPr>
          <a:xfrm>
            <a:off x="466344" y="475488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Yazılı ödev türleri. Akademik yazım becerisi gerektiren etkinlikler.</a:t>
            </a:r>
            <a:endParaRPr lang="en-US" sz="780" dirty="0"/>
          </a:p>
        </p:txBody>
      </p:sp>
      <p:sp>
        <p:nvSpPr>
          <p:cNvPr id="42" name="Shape 40"/>
          <p:cNvSpPr/>
          <p:nvPr/>
        </p:nvSpPr>
        <p:spPr>
          <a:xfrm>
            <a:off x="4663440" y="1664208"/>
            <a:ext cx="4251960" cy="310896"/>
          </a:xfrm>
          <a:prstGeom prst="rect">
            <a:avLst/>
          </a:prstGeom>
          <a:solidFill>
            <a:srgbClr val="E84855"/>
          </a:solidFill>
          <a:ln w="12700">
            <a:solidFill>
              <a:srgbClr val="E84855"/>
            </a:solidFill>
            <a:prstDash val="solid"/>
          </a:ln>
        </p:spPr>
        <p:txBody>
          <a:bodyPr/>
          <a:lstStyle/>
          <a:p>
            <a:endParaRPr lang="tr-TR"/>
          </a:p>
        </p:txBody>
      </p:sp>
      <p:sp>
        <p:nvSpPr>
          <p:cNvPr id="43" name="Text 41"/>
          <p:cNvSpPr/>
          <p:nvPr/>
        </p:nvSpPr>
        <p:spPr>
          <a:xfrm>
            <a:off x="4754880" y="1664208"/>
            <a:ext cx="4069080" cy="310896"/>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Yarıyıl Sonu — Sık Kullanılan Etkinlik Türleri</a:t>
            </a:r>
            <a:endParaRPr lang="en-US" sz="1050" dirty="0"/>
          </a:p>
        </p:txBody>
      </p:sp>
      <p:sp>
        <p:nvSpPr>
          <p:cNvPr id="44" name="Shape 42"/>
          <p:cNvSpPr/>
          <p:nvPr/>
        </p:nvSpPr>
        <p:spPr>
          <a:xfrm>
            <a:off x="4663440" y="2011680"/>
            <a:ext cx="4251960" cy="338328"/>
          </a:xfrm>
          <a:prstGeom prst="rect">
            <a:avLst/>
          </a:prstGeom>
          <a:solidFill>
            <a:srgbClr val="FFF5F5"/>
          </a:solidFill>
          <a:ln w="12700">
            <a:solidFill>
              <a:srgbClr val="FFDDDD"/>
            </a:solidFill>
            <a:prstDash val="solid"/>
          </a:ln>
        </p:spPr>
        <p:txBody>
          <a:bodyPr/>
          <a:lstStyle/>
          <a:p>
            <a:endParaRPr lang="tr-TR"/>
          </a:p>
        </p:txBody>
      </p:sp>
      <p:sp>
        <p:nvSpPr>
          <p:cNvPr id="45" name="Shape 43"/>
          <p:cNvSpPr/>
          <p:nvPr/>
        </p:nvSpPr>
        <p:spPr>
          <a:xfrm>
            <a:off x="4663440" y="2066544"/>
            <a:ext cx="164592" cy="219456"/>
          </a:xfrm>
          <a:prstGeom prst="rect">
            <a:avLst/>
          </a:prstGeom>
          <a:solidFill>
            <a:srgbClr val="E84855"/>
          </a:solidFill>
          <a:ln w="12700">
            <a:solidFill>
              <a:srgbClr val="E84855"/>
            </a:solidFill>
            <a:prstDash val="solid"/>
          </a:ln>
        </p:spPr>
        <p:txBody>
          <a:bodyPr/>
          <a:lstStyle/>
          <a:p>
            <a:endParaRPr lang="tr-TR"/>
          </a:p>
        </p:txBody>
      </p:sp>
      <p:sp>
        <p:nvSpPr>
          <p:cNvPr id="46" name="Text 44"/>
          <p:cNvSpPr/>
          <p:nvPr/>
        </p:nvSpPr>
        <p:spPr>
          <a:xfrm>
            <a:off x="4892040" y="2039112"/>
            <a:ext cx="1828800" cy="182880"/>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Final Sınavı</a:t>
            </a:r>
            <a:endParaRPr lang="en-US" sz="880" dirty="0"/>
          </a:p>
        </p:txBody>
      </p:sp>
      <p:sp>
        <p:nvSpPr>
          <p:cNvPr id="47" name="Text 45"/>
          <p:cNvSpPr/>
          <p:nvPr/>
        </p:nvSpPr>
        <p:spPr>
          <a:xfrm>
            <a:off x="4892040" y="219456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Dönem sonu yazılı sınavı. En yaygın yarıyıl sonu etkinliği.</a:t>
            </a:r>
            <a:endParaRPr lang="en-US" sz="780" dirty="0"/>
          </a:p>
        </p:txBody>
      </p:sp>
      <p:sp>
        <p:nvSpPr>
          <p:cNvPr id="48" name="Shape 46"/>
          <p:cNvSpPr/>
          <p:nvPr/>
        </p:nvSpPr>
        <p:spPr>
          <a:xfrm>
            <a:off x="4663440" y="2377440"/>
            <a:ext cx="4251960" cy="338328"/>
          </a:xfrm>
          <a:prstGeom prst="rect">
            <a:avLst/>
          </a:prstGeom>
          <a:solidFill>
            <a:srgbClr val="FFFFFF"/>
          </a:solidFill>
          <a:ln w="12700">
            <a:solidFill>
              <a:srgbClr val="FFDDDD"/>
            </a:solidFill>
            <a:prstDash val="solid"/>
          </a:ln>
        </p:spPr>
        <p:txBody>
          <a:bodyPr/>
          <a:lstStyle/>
          <a:p>
            <a:endParaRPr lang="tr-TR"/>
          </a:p>
        </p:txBody>
      </p:sp>
      <p:sp>
        <p:nvSpPr>
          <p:cNvPr id="49" name="Shape 47"/>
          <p:cNvSpPr/>
          <p:nvPr/>
        </p:nvSpPr>
        <p:spPr>
          <a:xfrm>
            <a:off x="4663440" y="2432304"/>
            <a:ext cx="164592" cy="219456"/>
          </a:xfrm>
          <a:prstGeom prst="rect">
            <a:avLst/>
          </a:prstGeom>
          <a:solidFill>
            <a:srgbClr val="E84855"/>
          </a:solidFill>
          <a:ln w="12700">
            <a:solidFill>
              <a:srgbClr val="E84855"/>
            </a:solidFill>
            <a:prstDash val="solid"/>
          </a:ln>
        </p:spPr>
        <p:txBody>
          <a:bodyPr/>
          <a:lstStyle/>
          <a:p>
            <a:endParaRPr lang="tr-TR"/>
          </a:p>
        </p:txBody>
      </p:sp>
      <p:sp>
        <p:nvSpPr>
          <p:cNvPr id="50" name="Text 48"/>
          <p:cNvSpPr/>
          <p:nvPr/>
        </p:nvSpPr>
        <p:spPr>
          <a:xfrm>
            <a:off x="4892040" y="2404872"/>
            <a:ext cx="1828800" cy="182880"/>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Final Sınavı İçin Bireysel Çalışma</a:t>
            </a:r>
            <a:endParaRPr lang="en-US" sz="880" dirty="0"/>
          </a:p>
        </p:txBody>
      </p:sp>
      <p:sp>
        <p:nvSpPr>
          <p:cNvPr id="51" name="Text 49"/>
          <p:cNvSpPr/>
          <p:nvPr/>
        </p:nvSpPr>
        <p:spPr>
          <a:xfrm>
            <a:off x="4892040" y="256032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Öğrencinin finale hazırlanmak için harcadığı bireysel çalışma süresi.</a:t>
            </a:r>
            <a:endParaRPr lang="en-US" sz="780" dirty="0"/>
          </a:p>
        </p:txBody>
      </p:sp>
      <p:sp>
        <p:nvSpPr>
          <p:cNvPr id="52" name="Shape 50"/>
          <p:cNvSpPr/>
          <p:nvPr/>
        </p:nvSpPr>
        <p:spPr>
          <a:xfrm>
            <a:off x="4663440" y="2743200"/>
            <a:ext cx="4251960" cy="338328"/>
          </a:xfrm>
          <a:prstGeom prst="rect">
            <a:avLst/>
          </a:prstGeom>
          <a:solidFill>
            <a:srgbClr val="FFF5F5"/>
          </a:solidFill>
          <a:ln w="12700">
            <a:solidFill>
              <a:srgbClr val="FFDDDD"/>
            </a:solidFill>
            <a:prstDash val="solid"/>
          </a:ln>
        </p:spPr>
        <p:txBody>
          <a:bodyPr/>
          <a:lstStyle/>
          <a:p>
            <a:endParaRPr lang="tr-TR"/>
          </a:p>
        </p:txBody>
      </p:sp>
      <p:sp>
        <p:nvSpPr>
          <p:cNvPr id="53" name="Shape 51"/>
          <p:cNvSpPr/>
          <p:nvPr/>
        </p:nvSpPr>
        <p:spPr>
          <a:xfrm>
            <a:off x="4663440" y="2798064"/>
            <a:ext cx="164592" cy="219456"/>
          </a:xfrm>
          <a:prstGeom prst="rect">
            <a:avLst/>
          </a:prstGeom>
          <a:solidFill>
            <a:srgbClr val="E84855"/>
          </a:solidFill>
          <a:ln w="12700">
            <a:solidFill>
              <a:srgbClr val="E84855"/>
            </a:solidFill>
            <a:prstDash val="solid"/>
          </a:ln>
        </p:spPr>
        <p:txBody>
          <a:bodyPr/>
          <a:lstStyle/>
          <a:p>
            <a:endParaRPr lang="tr-TR"/>
          </a:p>
        </p:txBody>
      </p:sp>
      <p:sp>
        <p:nvSpPr>
          <p:cNvPr id="54" name="Text 52"/>
          <p:cNvSpPr/>
          <p:nvPr/>
        </p:nvSpPr>
        <p:spPr>
          <a:xfrm>
            <a:off x="4892040" y="2770632"/>
            <a:ext cx="1828800" cy="182880"/>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Sözlü Sınav</a:t>
            </a:r>
            <a:endParaRPr lang="en-US" sz="880" dirty="0"/>
          </a:p>
        </p:txBody>
      </p:sp>
      <p:sp>
        <p:nvSpPr>
          <p:cNvPr id="55" name="Text 53"/>
          <p:cNvSpPr/>
          <p:nvPr/>
        </p:nvSpPr>
        <p:spPr>
          <a:xfrm>
            <a:off x="4892040" y="292608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Yüz yüze yapılan sözlü değerlendirme. Özellikle uygulama derslerinde kullanılır.</a:t>
            </a:r>
            <a:endParaRPr lang="en-US" sz="780" dirty="0"/>
          </a:p>
        </p:txBody>
      </p:sp>
      <p:sp>
        <p:nvSpPr>
          <p:cNvPr id="56" name="Shape 54"/>
          <p:cNvSpPr/>
          <p:nvPr/>
        </p:nvSpPr>
        <p:spPr>
          <a:xfrm>
            <a:off x="4663440" y="3108960"/>
            <a:ext cx="4251960" cy="338328"/>
          </a:xfrm>
          <a:prstGeom prst="rect">
            <a:avLst/>
          </a:prstGeom>
          <a:solidFill>
            <a:srgbClr val="FFFFFF"/>
          </a:solidFill>
          <a:ln w="12700">
            <a:solidFill>
              <a:srgbClr val="FFDDDD"/>
            </a:solidFill>
            <a:prstDash val="solid"/>
          </a:ln>
        </p:spPr>
        <p:txBody>
          <a:bodyPr/>
          <a:lstStyle/>
          <a:p>
            <a:endParaRPr lang="tr-TR"/>
          </a:p>
        </p:txBody>
      </p:sp>
      <p:sp>
        <p:nvSpPr>
          <p:cNvPr id="57" name="Shape 55"/>
          <p:cNvSpPr/>
          <p:nvPr/>
        </p:nvSpPr>
        <p:spPr>
          <a:xfrm>
            <a:off x="4663440" y="3163824"/>
            <a:ext cx="164592" cy="219456"/>
          </a:xfrm>
          <a:prstGeom prst="rect">
            <a:avLst/>
          </a:prstGeom>
          <a:solidFill>
            <a:srgbClr val="E84855"/>
          </a:solidFill>
          <a:ln w="12700">
            <a:solidFill>
              <a:srgbClr val="E84855"/>
            </a:solidFill>
            <a:prstDash val="solid"/>
          </a:ln>
        </p:spPr>
        <p:txBody>
          <a:bodyPr/>
          <a:lstStyle/>
          <a:p>
            <a:endParaRPr lang="tr-TR"/>
          </a:p>
        </p:txBody>
      </p:sp>
      <p:sp>
        <p:nvSpPr>
          <p:cNvPr id="58" name="Text 56"/>
          <p:cNvSpPr/>
          <p:nvPr/>
        </p:nvSpPr>
        <p:spPr>
          <a:xfrm>
            <a:off x="4892040" y="3136392"/>
            <a:ext cx="1828800" cy="182880"/>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Proje Sunma / Proje Tasarımı</a:t>
            </a:r>
            <a:endParaRPr lang="en-US" sz="880" dirty="0"/>
          </a:p>
        </p:txBody>
      </p:sp>
      <p:sp>
        <p:nvSpPr>
          <p:cNvPr id="59" name="Text 57"/>
          <p:cNvSpPr/>
          <p:nvPr/>
        </p:nvSpPr>
        <p:spPr>
          <a:xfrm>
            <a:off x="4892040" y="329184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Dönem sonu projesi sunumu veya tasarım teslimi.</a:t>
            </a:r>
            <a:endParaRPr lang="en-US" sz="780" dirty="0"/>
          </a:p>
        </p:txBody>
      </p:sp>
      <p:sp>
        <p:nvSpPr>
          <p:cNvPr id="60" name="Shape 58"/>
          <p:cNvSpPr/>
          <p:nvPr/>
        </p:nvSpPr>
        <p:spPr>
          <a:xfrm>
            <a:off x="4663440" y="3474720"/>
            <a:ext cx="4251960" cy="338328"/>
          </a:xfrm>
          <a:prstGeom prst="rect">
            <a:avLst/>
          </a:prstGeom>
          <a:solidFill>
            <a:srgbClr val="FFF5F5"/>
          </a:solidFill>
          <a:ln w="12700">
            <a:solidFill>
              <a:srgbClr val="FFDDDD"/>
            </a:solidFill>
            <a:prstDash val="solid"/>
          </a:ln>
        </p:spPr>
        <p:txBody>
          <a:bodyPr/>
          <a:lstStyle/>
          <a:p>
            <a:endParaRPr lang="tr-TR"/>
          </a:p>
        </p:txBody>
      </p:sp>
      <p:sp>
        <p:nvSpPr>
          <p:cNvPr id="61" name="Shape 59"/>
          <p:cNvSpPr/>
          <p:nvPr/>
        </p:nvSpPr>
        <p:spPr>
          <a:xfrm>
            <a:off x="4663440" y="3529584"/>
            <a:ext cx="164592" cy="219456"/>
          </a:xfrm>
          <a:prstGeom prst="rect">
            <a:avLst/>
          </a:prstGeom>
          <a:solidFill>
            <a:srgbClr val="E84855"/>
          </a:solidFill>
          <a:ln w="12700">
            <a:solidFill>
              <a:srgbClr val="E84855"/>
            </a:solidFill>
            <a:prstDash val="solid"/>
          </a:ln>
        </p:spPr>
        <p:txBody>
          <a:bodyPr/>
          <a:lstStyle/>
          <a:p>
            <a:endParaRPr lang="tr-TR"/>
          </a:p>
        </p:txBody>
      </p:sp>
      <p:sp>
        <p:nvSpPr>
          <p:cNvPr id="62" name="Text 60"/>
          <p:cNvSpPr/>
          <p:nvPr/>
        </p:nvSpPr>
        <p:spPr>
          <a:xfrm>
            <a:off x="4892040" y="3502152"/>
            <a:ext cx="1828800" cy="182880"/>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Seminer</a:t>
            </a:r>
            <a:endParaRPr lang="en-US" sz="880" dirty="0"/>
          </a:p>
        </p:txBody>
      </p:sp>
      <p:sp>
        <p:nvSpPr>
          <p:cNvPr id="63" name="Text 61"/>
          <p:cNvSpPr/>
          <p:nvPr/>
        </p:nvSpPr>
        <p:spPr>
          <a:xfrm>
            <a:off x="4892040" y="365760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Dönem sonu akademik sunum veya seminer etkinliği.</a:t>
            </a:r>
            <a:endParaRPr lang="en-US" sz="780" dirty="0"/>
          </a:p>
        </p:txBody>
      </p:sp>
      <p:sp>
        <p:nvSpPr>
          <p:cNvPr id="64" name="Shape 62"/>
          <p:cNvSpPr/>
          <p:nvPr/>
        </p:nvSpPr>
        <p:spPr>
          <a:xfrm>
            <a:off x="4663440" y="3840480"/>
            <a:ext cx="4251960" cy="338328"/>
          </a:xfrm>
          <a:prstGeom prst="rect">
            <a:avLst/>
          </a:prstGeom>
          <a:solidFill>
            <a:srgbClr val="FFFFFF"/>
          </a:solidFill>
          <a:ln w="12700">
            <a:solidFill>
              <a:srgbClr val="FFDDDD"/>
            </a:solidFill>
            <a:prstDash val="solid"/>
          </a:ln>
        </p:spPr>
        <p:txBody>
          <a:bodyPr/>
          <a:lstStyle/>
          <a:p>
            <a:endParaRPr lang="tr-TR"/>
          </a:p>
        </p:txBody>
      </p:sp>
      <p:sp>
        <p:nvSpPr>
          <p:cNvPr id="65" name="Shape 63"/>
          <p:cNvSpPr/>
          <p:nvPr/>
        </p:nvSpPr>
        <p:spPr>
          <a:xfrm>
            <a:off x="4663440" y="3895344"/>
            <a:ext cx="164592" cy="219456"/>
          </a:xfrm>
          <a:prstGeom prst="rect">
            <a:avLst/>
          </a:prstGeom>
          <a:solidFill>
            <a:srgbClr val="E84855"/>
          </a:solidFill>
          <a:ln w="12700">
            <a:solidFill>
              <a:srgbClr val="E84855"/>
            </a:solidFill>
            <a:prstDash val="solid"/>
          </a:ln>
        </p:spPr>
        <p:txBody>
          <a:bodyPr/>
          <a:lstStyle/>
          <a:p>
            <a:endParaRPr lang="tr-TR"/>
          </a:p>
        </p:txBody>
      </p:sp>
      <p:sp>
        <p:nvSpPr>
          <p:cNvPr id="66" name="Text 64"/>
          <p:cNvSpPr/>
          <p:nvPr/>
        </p:nvSpPr>
        <p:spPr>
          <a:xfrm>
            <a:off x="4892040" y="3867912"/>
            <a:ext cx="1828800" cy="182880"/>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Rapor / Rapor Sunma</a:t>
            </a:r>
            <a:endParaRPr lang="en-US" sz="880" dirty="0"/>
          </a:p>
        </p:txBody>
      </p:sp>
      <p:sp>
        <p:nvSpPr>
          <p:cNvPr id="67" name="Text 65"/>
          <p:cNvSpPr/>
          <p:nvPr/>
        </p:nvSpPr>
        <p:spPr>
          <a:xfrm>
            <a:off x="4892040" y="402336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Yazılı rapor hazırlama ve/veya sunma etkinliği.</a:t>
            </a:r>
            <a:endParaRPr lang="en-US" sz="780" dirty="0"/>
          </a:p>
        </p:txBody>
      </p:sp>
      <p:sp>
        <p:nvSpPr>
          <p:cNvPr id="68" name="Shape 66"/>
          <p:cNvSpPr/>
          <p:nvPr/>
        </p:nvSpPr>
        <p:spPr>
          <a:xfrm>
            <a:off x="4663440" y="4206240"/>
            <a:ext cx="4251960" cy="338328"/>
          </a:xfrm>
          <a:prstGeom prst="rect">
            <a:avLst/>
          </a:prstGeom>
          <a:solidFill>
            <a:srgbClr val="FFF5F5"/>
          </a:solidFill>
          <a:ln w="12700">
            <a:solidFill>
              <a:srgbClr val="FFDDDD"/>
            </a:solidFill>
            <a:prstDash val="solid"/>
          </a:ln>
        </p:spPr>
        <p:txBody>
          <a:bodyPr/>
          <a:lstStyle/>
          <a:p>
            <a:endParaRPr lang="tr-TR"/>
          </a:p>
        </p:txBody>
      </p:sp>
      <p:sp>
        <p:nvSpPr>
          <p:cNvPr id="69" name="Shape 67"/>
          <p:cNvSpPr/>
          <p:nvPr/>
        </p:nvSpPr>
        <p:spPr>
          <a:xfrm>
            <a:off x="4663440" y="4261104"/>
            <a:ext cx="164592" cy="219456"/>
          </a:xfrm>
          <a:prstGeom prst="rect">
            <a:avLst/>
          </a:prstGeom>
          <a:solidFill>
            <a:srgbClr val="E84855"/>
          </a:solidFill>
          <a:ln w="12700">
            <a:solidFill>
              <a:srgbClr val="E84855"/>
            </a:solidFill>
            <a:prstDash val="solid"/>
          </a:ln>
        </p:spPr>
        <p:txBody>
          <a:bodyPr/>
          <a:lstStyle/>
          <a:p>
            <a:endParaRPr lang="tr-TR"/>
          </a:p>
        </p:txBody>
      </p:sp>
      <p:sp>
        <p:nvSpPr>
          <p:cNvPr id="70" name="Text 68"/>
          <p:cNvSpPr/>
          <p:nvPr/>
        </p:nvSpPr>
        <p:spPr>
          <a:xfrm>
            <a:off x="4892040" y="4233672"/>
            <a:ext cx="1828800" cy="182880"/>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Makale Yazma</a:t>
            </a:r>
            <a:endParaRPr lang="en-US" sz="880" dirty="0"/>
          </a:p>
        </p:txBody>
      </p:sp>
      <p:sp>
        <p:nvSpPr>
          <p:cNvPr id="71" name="Text 69"/>
          <p:cNvSpPr/>
          <p:nvPr/>
        </p:nvSpPr>
        <p:spPr>
          <a:xfrm>
            <a:off x="4892040" y="438912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Akademik makale veya araştırma ödevi teslimi.</a:t>
            </a:r>
            <a:endParaRPr lang="en-US" sz="780" dirty="0"/>
          </a:p>
        </p:txBody>
      </p:sp>
      <p:sp>
        <p:nvSpPr>
          <p:cNvPr id="72" name="Shape 70"/>
          <p:cNvSpPr/>
          <p:nvPr/>
        </p:nvSpPr>
        <p:spPr>
          <a:xfrm>
            <a:off x="4663440" y="4572000"/>
            <a:ext cx="4251960" cy="338328"/>
          </a:xfrm>
          <a:prstGeom prst="rect">
            <a:avLst/>
          </a:prstGeom>
          <a:solidFill>
            <a:srgbClr val="FFFFFF"/>
          </a:solidFill>
          <a:ln w="12700">
            <a:solidFill>
              <a:srgbClr val="FFDDDD"/>
            </a:solidFill>
            <a:prstDash val="solid"/>
          </a:ln>
        </p:spPr>
        <p:txBody>
          <a:bodyPr/>
          <a:lstStyle/>
          <a:p>
            <a:endParaRPr lang="tr-TR"/>
          </a:p>
        </p:txBody>
      </p:sp>
      <p:sp>
        <p:nvSpPr>
          <p:cNvPr id="73" name="Shape 71"/>
          <p:cNvSpPr/>
          <p:nvPr/>
        </p:nvSpPr>
        <p:spPr>
          <a:xfrm>
            <a:off x="4663440" y="4626864"/>
            <a:ext cx="164592" cy="219456"/>
          </a:xfrm>
          <a:prstGeom prst="rect">
            <a:avLst/>
          </a:prstGeom>
          <a:solidFill>
            <a:srgbClr val="E84855"/>
          </a:solidFill>
          <a:ln w="12700">
            <a:solidFill>
              <a:srgbClr val="E84855"/>
            </a:solidFill>
            <a:prstDash val="solid"/>
          </a:ln>
        </p:spPr>
        <p:txBody>
          <a:bodyPr/>
          <a:lstStyle/>
          <a:p>
            <a:endParaRPr lang="tr-TR"/>
          </a:p>
        </p:txBody>
      </p:sp>
      <p:sp>
        <p:nvSpPr>
          <p:cNvPr id="74" name="Text 72"/>
          <p:cNvSpPr/>
          <p:nvPr/>
        </p:nvSpPr>
        <p:spPr>
          <a:xfrm>
            <a:off x="4892040" y="4599432"/>
            <a:ext cx="1828800" cy="182880"/>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Quiz</a:t>
            </a:r>
            <a:endParaRPr lang="en-US" sz="880" dirty="0"/>
          </a:p>
        </p:txBody>
      </p:sp>
      <p:sp>
        <p:nvSpPr>
          <p:cNvPr id="75" name="Text 73"/>
          <p:cNvSpPr/>
          <p:nvPr/>
        </p:nvSpPr>
        <p:spPr>
          <a:xfrm>
            <a:off x="4892040" y="4754880"/>
            <a:ext cx="3931920" cy="146304"/>
          </a:xfrm>
          <a:prstGeom prst="rect">
            <a:avLst/>
          </a:prstGeom>
          <a:noFill/>
          <a:ln/>
        </p:spPr>
        <p:txBody>
          <a:bodyPr wrap="square" lIns="0" tIns="0" rIns="0" bIns="0" rtlCol="0" anchor="ctr"/>
          <a:lstStyle/>
          <a:p>
            <a:pPr marL="0" indent="0">
              <a:buNone/>
            </a:pPr>
            <a:r>
              <a:rPr lang="en-US" sz="780" dirty="0">
                <a:solidFill>
                  <a:srgbClr val="718096"/>
                </a:solidFill>
                <a:latin typeface="Calibri" pitchFamily="34" charset="0"/>
                <a:ea typeface="Calibri" pitchFamily="34" charset="-122"/>
                <a:cs typeface="Calibri" pitchFamily="34" charset="-120"/>
              </a:rPr>
              <a:t>Dönem sonu kısa sınav. Bazı derslerde final yerine kullanılır.</a:t>
            </a:r>
            <a:endParaRPr lang="en-US" sz="780" dirty="0"/>
          </a:p>
        </p:txBody>
      </p:sp>
      <p:sp>
        <p:nvSpPr>
          <p:cNvPr id="76" name="Shape 74"/>
          <p:cNvSpPr/>
          <p:nvPr/>
        </p:nvSpPr>
        <p:spPr>
          <a:xfrm>
            <a:off x="228600" y="4956048"/>
            <a:ext cx="8686800" cy="137160"/>
          </a:xfrm>
          <a:prstGeom prst="rect">
            <a:avLst/>
          </a:prstGeom>
          <a:solidFill>
            <a:srgbClr val="FFF8E1"/>
          </a:solidFill>
          <a:ln w="12700">
            <a:solidFill>
              <a:srgbClr val="E67E22"/>
            </a:solidFill>
            <a:prstDash val="solid"/>
          </a:ln>
        </p:spPr>
        <p:txBody>
          <a:bodyPr/>
          <a:lstStyle/>
          <a:p>
            <a:endParaRPr lang="tr-TR"/>
          </a:p>
        </p:txBody>
      </p:sp>
      <p:sp>
        <p:nvSpPr>
          <p:cNvPr id="77" name="Text 75"/>
          <p:cNvSpPr/>
          <p:nvPr/>
        </p:nvSpPr>
        <p:spPr>
          <a:xfrm>
            <a:off x="320040" y="4956048"/>
            <a:ext cx="8503920" cy="137160"/>
          </a:xfrm>
          <a:prstGeom prst="rect">
            <a:avLst/>
          </a:prstGeom>
          <a:noFill/>
          <a:ln/>
        </p:spPr>
        <p:txBody>
          <a:bodyPr wrap="square" lIns="0" tIns="0" rIns="0" bIns="0" rtlCol="0" anchor="ctr"/>
          <a:lstStyle/>
          <a:p>
            <a:pPr marL="0" indent="0">
              <a:buNone/>
            </a:pPr>
            <a:r>
              <a:rPr lang="en-US" sz="850" dirty="0">
                <a:solidFill>
                  <a:srgbClr val="5C4000"/>
                </a:solidFill>
                <a:latin typeface="Calibri" pitchFamily="34" charset="0"/>
                <a:ea typeface="Calibri" pitchFamily="34" charset="-122"/>
                <a:cs typeface="Calibri" pitchFamily="34" charset="-120"/>
              </a:rPr>
              <a:t>💡  Listede 40'tan fazla etkinlik türü var. İhtiyacınıza uygun olanları seçin — birden fazla seçebilirsiniz.</a:t>
            </a:r>
            <a:endParaRPr lang="en-US" sz="85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Adım Adım Nasıl Doldurulur?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Yarıyıl İçi + Yarıyıl Sonu bölümlerini sırayla doldurun</a:t>
            </a:r>
            <a:endParaRPr lang="en-US" sz="1200" dirty="0"/>
          </a:p>
        </p:txBody>
      </p:sp>
      <p:sp>
        <p:nvSpPr>
          <p:cNvPr id="5" name="Shape 3"/>
          <p:cNvSpPr/>
          <p:nvPr/>
        </p:nvSpPr>
        <p:spPr>
          <a:xfrm>
            <a:off x="228600" y="1024128"/>
            <a:ext cx="4343400" cy="914400"/>
          </a:xfrm>
          <a:prstGeom prst="rect">
            <a:avLst/>
          </a:prstGeom>
          <a:solidFill>
            <a:srgbClr val="F7F9FC"/>
          </a:solidFill>
          <a:ln w="12700">
            <a:solidFill>
              <a:srgbClr val="2E86AB"/>
            </a:solidFill>
            <a:prstDash val="solid"/>
          </a:ln>
        </p:spPr>
        <p:txBody>
          <a:bodyPr/>
          <a:lstStyle/>
          <a:p>
            <a:endParaRPr lang="tr-TR"/>
          </a:p>
        </p:txBody>
      </p:sp>
      <p:sp>
        <p:nvSpPr>
          <p:cNvPr id="6" name="Shape 4"/>
          <p:cNvSpPr/>
          <p:nvPr/>
        </p:nvSpPr>
        <p:spPr>
          <a:xfrm>
            <a:off x="228600" y="1024128"/>
            <a:ext cx="384048" cy="914400"/>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228600" y="102412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a:t>
            </a:r>
            <a:endParaRPr lang="en-US" sz="1800" dirty="0"/>
          </a:p>
        </p:txBody>
      </p:sp>
      <p:sp>
        <p:nvSpPr>
          <p:cNvPr id="8" name="Text 6"/>
          <p:cNvSpPr/>
          <p:nvPr/>
        </p:nvSpPr>
        <p:spPr>
          <a:xfrm>
            <a:off x="685800" y="1069848"/>
            <a:ext cx="3822192" cy="256032"/>
          </a:xfrm>
          <a:prstGeom prst="rect">
            <a:avLst/>
          </a:prstGeom>
          <a:noFill/>
          <a:ln/>
        </p:spPr>
        <p:txBody>
          <a:bodyPr wrap="square" lIns="0" tIns="0" rIns="0" bIns="0"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Değerlendirme Sekmesine Girin</a:t>
            </a:r>
            <a:endParaRPr lang="en-US" sz="1100" dirty="0"/>
          </a:p>
        </p:txBody>
      </p:sp>
      <p:sp>
        <p:nvSpPr>
          <p:cNvPr id="9" name="Text 7"/>
          <p:cNvSpPr/>
          <p:nvPr/>
        </p:nvSpPr>
        <p:spPr>
          <a:xfrm>
            <a:off x="685800" y="134416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Üst menüden 'Değerlendirme' sekmesine tıklayın. İki bölüm görürsünüz: Yarıyıl İçi Etkinlikleri ve Yarıyıl Sonu Etkinlikleri.</a:t>
            </a:r>
            <a:endParaRPr lang="en-US" sz="880" dirty="0"/>
          </a:p>
        </p:txBody>
      </p:sp>
      <p:sp>
        <p:nvSpPr>
          <p:cNvPr id="10" name="Shape 8"/>
          <p:cNvSpPr/>
          <p:nvPr/>
        </p:nvSpPr>
        <p:spPr>
          <a:xfrm>
            <a:off x="228600" y="2029968"/>
            <a:ext cx="4343400" cy="914400"/>
          </a:xfrm>
          <a:prstGeom prst="rect">
            <a:avLst/>
          </a:prstGeom>
          <a:solidFill>
            <a:srgbClr val="F7F9FC"/>
          </a:solidFill>
          <a:ln w="12700">
            <a:solidFill>
              <a:srgbClr val="2E86AB"/>
            </a:solidFill>
            <a:prstDash val="solid"/>
          </a:ln>
        </p:spPr>
        <p:txBody>
          <a:bodyPr/>
          <a:lstStyle/>
          <a:p>
            <a:endParaRPr lang="tr-TR"/>
          </a:p>
        </p:txBody>
      </p:sp>
      <p:sp>
        <p:nvSpPr>
          <p:cNvPr id="11" name="Shape 9"/>
          <p:cNvSpPr/>
          <p:nvPr/>
        </p:nvSpPr>
        <p:spPr>
          <a:xfrm>
            <a:off x="228600" y="2029968"/>
            <a:ext cx="384048" cy="914400"/>
          </a:xfrm>
          <a:prstGeom prst="rect">
            <a:avLst/>
          </a:prstGeom>
          <a:solidFill>
            <a:srgbClr val="2E86AB"/>
          </a:solidFill>
          <a:ln w="12700">
            <a:solidFill>
              <a:srgbClr val="2E86AB"/>
            </a:solidFill>
            <a:prstDash val="solid"/>
          </a:ln>
        </p:spPr>
        <p:txBody>
          <a:bodyPr/>
          <a:lstStyle/>
          <a:p>
            <a:endParaRPr lang="tr-TR"/>
          </a:p>
        </p:txBody>
      </p:sp>
      <p:sp>
        <p:nvSpPr>
          <p:cNvPr id="12" name="Text 10"/>
          <p:cNvSpPr/>
          <p:nvPr/>
        </p:nvSpPr>
        <p:spPr>
          <a:xfrm>
            <a:off x="228600" y="202996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2</a:t>
            </a:r>
            <a:endParaRPr lang="en-US" sz="1800" dirty="0"/>
          </a:p>
        </p:txBody>
      </p:sp>
      <p:sp>
        <p:nvSpPr>
          <p:cNvPr id="13" name="Text 11"/>
          <p:cNvSpPr/>
          <p:nvPr/>
        </p:nvSpPr>
        <p:spPr>
          <a:xfrm>
            <a:off x="685800" y="2075688"/>
            <a:ext cx="3822192" cy="256032"/>
          </a:xfrm>
          <a:prstGeom prst="rect">
            <a:avLst/>
          </a:prstGeom>
          <a:noFill/>
          <a:ln/>
        </p:spPr>
        <p:txBody>
          <a:bodyPr wrap="square" lIns="0" tIns="0" rIns="0" bIns="0"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'Etkinlik Türleri' Menüsünden Seçin</a:t>
            </a:r>
            <a:endParaRPr lang="en-US" sz="1100" dirty="0"/>
          </a:p>
        </p:txBody>
      </p:sp>
      <p:sp>
        <p:nvSpPr>
          <p:cNvPr id="14" name="Text 12"/>
          <p:cNvSpPr/>
          <p:nvPr/>
        </p:nvSpPr>
        <p:spPr>
          <a:xfrm>
            <a:off x="685800" y="235000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Sayfanın üstündeki açılır menüye tıklayın. Yarıyıl İçi veya Sonu checkbox listesi açılır. İstediğiniz etkinlikleri işaretleyin.</a:t>
            </a:r>
            <a:endParaRPr lang="en-US" sz="880" dirty="0"/>
          </a:p>
        </p:txBody>
      </p:sp>
      <p:sp>
        <p:nvSpPr>
          <p:cNvPr id="15" name="Shape 13"/>
          <p:cNvSpPr/>
          <p:nvPr/>
        </p:nvSpPr>
        <p:spPr>
          <a:xfrm>
            <a:off x="228600" y="3035808"/>
            <a:ext cx="4343400" cy="914400"/>
          </a:xfrm>
          <a:prstGeom prst="rect">
            <a:avLst/>
          </a:prstGeom>
          <a:solidFill>
            <a:srgbClr val="F7F9FC"/>
          </a:solidFill>
          <a:ln w="12700">
            <a:solidFill>
              <a:srgbClr val="E67E22"/>
            </a:solidFill>
            <a:prstDash val="solid"/>
          </a:ln>
        </p:spPr>
        <p:txBody>
          <a:bodyPr/>
          <a:lstStyle/>
          <a:p>
            <a:endParaRPr lang="tr-TR"/>
          </a:p>
        </p:txBody>
      </p:sp>
      <p:sp>
        <p:nvSpPr>
          <p:cNvPr id="16" name="Shape 14"/>
          <p:cNvSpPr/>
          <p:nvPr/>
        </p:nvSpPr>
        <p:spPr>
          <a:xfrm>
            <a:off x="228600" y="3035808"/>
            <a:ext cx="384048" cy="914400"/>
          </a:xfrm>
          <a:prstGeom prst="rect">
            <a:avLst/>
          </a:prstGeom>
          <a:solidFill>
            <a:srgbClr val="E67E22"/>
          </a:solidFill>
          <a:ln w="12700">
            <a:solidFill>
              <a:srgbClr val="E67E22"/>
            </a:solidFill>
            <a:prstDash val="solid"/>
          </a:ln>
        </p:spPr>
        <p:txBody>
          <a:bodyPr/>
          <a:lstStyle/>
          <a:p>
            <a:endParaRPr lang="tr-TR"/>
          </a:p>
        </p:txBody>
      </p:sp>
      <p:sp>
        <p:nvSpPr>
          <p:cNvPr id="17" name="Text 15"/>
          <p:cNvSpPr/>
          <p:nvPr/>
        </p:nvSpPr>
        <p:spPr>
          <a:xfrm>
            <a:off x="228600" y="303580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3</a:t>
            </a:r>
            <a:endParaRPr lang="en-US" sz="1800" dirty="0"/>
          </a:p>
        </p:txBody>
      </p:sp>
      <p:sp>
        <p:nvSpPr>
          <p:cNvPr id="18" name="Text 16"/>
          <p:cNvSpPr/>
          <p:nvPr/>
        </p:nvSpPr>
        <p:spPr>
          <a:xfrm>
            <a:off x="685800" y="3081528"/>
            <a:ext cx="3822192" cy="256032"/>
          </a:xfrm>
          <a:prstGeom prst="rect">
            <a:avLst/>
          </a:prstGeom>
          <a:noFill/>
          <a:ln/>
        </p:spPr>
        <p:txBody>
          <a:bodyPr wrap="square" lIns="0" tIns="0" rIns="0" bIns="0" rtlCol="0" anchor="ctr"/>
          <a:lstStyle/>
          <a:p>
            <a:pPr marL="0" indent="0">
              <a:buNone/>
            </a:pPr>
            <a:r>
              <a:rPr lang="en-US" sz="1100" b="1" dirty="0">
                <a:solidFill>
                  <a:srgbClr val="E67E22"/>
                </a:solidFill>
                <a:latin typeface="Calibri" pitchFamily="34" charset="0"/>
                <a:ea typeface="Calibri" pitchFamily="34" charset="-122"/>
                <a:cs typeface="Calibri" pitchFamily="34" charset="-120"/>
              </a:rPr>
              <a:t>'Seçilenleri Ekle' Butonuna Basın</a:t>
            </a:r>
            <a:endParaRPr lang="en-US" sz="1100" dirty="0"/>
          </a:p>
        </p:txBody>
      </p:sp>
      <p:sp>
        <p:nvSpPr>
          <p:cNvPr id="19" name="Text 17"/>
          <p:cNvSpPr/>
          <p:nvPr/>
        </p:nvSpPr>
        <p:spPr>
          <a:xfrm>
            <a:off x="685800" y="335584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Seçtiğiniz etkinlikler ilgili bölümün listesine eklenir. Örn: 'Ara Sınav' seçtiyseniz Yarıyıl İçi listesine gelir.</a:t>
            </a:r>
            <a:endParaRPr lang="en-US" sz="880" dirty="0"/>
          </a:p>
        </p:txBody>
      </p:sp>
      <p:sp>
        <p:nvSpPr>
          <p:cNvPr id="20" name="Shape 18"/>
          <p:cNvSpPr/>
          <p:nvPr/>
        </p:nvSpPr>
        <p:spPr>
          <a:xfrm>
            <a:off x="228600" y="4041648"/>
            <a:ext cx="4343400" cy="914400"/>
          </a:xfrm>
          <a:prstGeom prst="rect">
            <a:avLst/>
          </a:prstGeom>
          <a:solidFill>
            <a:srgbClr val="F7F9FC"/>
          </a:solidFill>
          <a:ln w="12700">
            <a:solidFill>
              <a:srgbClr val="E67E22"/>
            </a:solidFill>
            <a:prstDash val="solid"/>
          </a:ln>
        </p:spPr>
        <p:txBody>
          <a:bodyPr/>
          <a:lstStyle/>
          <a:p>
            <a:endParaRPr lang="tr-TR"/>
          </a:p>
        </p:txBody>
      </p:sp>
      <p:sp>
        <p:nvSpPr>
          <p:cNvPr id="21" name="Shape 19"/>
          <p:cNvSpPr/>
          <p:nvPr/>
        </p:nvSpPr>
        <p:spPr>
          <a:xfrm>
            <a:off x="228600" y="4041648"/>
            <a:ext cx="384048" cy="914400"/>
          </a:xfrm>
          <a:prstGeom prst="rect">
            <a:avLst/>
          </a:prstGeom>
          <a:solidFill>
            <a:srgbClr val="E67E22"/>
          </a:solidFill>
          <a:ln w="12700">
            <a:solidFill>
              <a:srgbClr val="E67E22"/>
            </a:solidFill>
            <a:prstDash val="solid"/>
          </a:ln>
        </p:spPr>
        <p:txBody>
          <a:bodyPr/>
          <a:lstStyle/>
          <a:p>
            <a:endParaRPr lang="tr-TR"/>
          </a:p>
        </p:txBody>
      </p:sp>
      <p:sp>
        <p:nvSpPr>
          <p:cNvPr id="22" name="Text 20"/>
          <p:cNvSpPr/>
          <p:nvPr/>
        </p:nvSpPr>
        <p:spPr>
          <a:xfrm>
            <a:off x="228600" y="404164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4</a:t>
            </a:r>
            <a:endParaRPr lang="en-US" sz="1800" dirty="0"/>
          </a:p>
        </p:txBody>
      </p:sp>
      <p:sp>
        <p:nvSpPr>
          <p:cNvPr id="23" name="Text 21"/>
          <p:cNvSpPr/>
          <p:nvPr/>
        </p:nvSpPr>
        <p:spPr>
          <a:xfrm>
            <a:off x="685800" y="4087368"/>
            <a:ext cx="3822192" cy="256032"/>
          </a:xfrm>
          <a:prstGeom prst="rect">
            <a:avLst/>
          </a:prstGeom>
          <a:noFill/>
          <a:ln/>
        </p:spPr>
        <p:txBody>
          <a:bodyPr wrap="square" lIns="0" tIns="0" rIns="0" bIns="0" rtlCol="0" anchor="ctr"/>
          <a:lstStyle/>
          <a:p>
            <a:pPr marL="0" indent="0">
              <a:buNone/>
            </a:pPr>
            <a:r>
              <a:rPr lang="en-US" sz="1100" b="1" dirty="0">
                <a:solidFill>
                  <a:srgbClr val="E67E22"/>
                </a:solidFill>
                <a:latin typeface="Calibri" pitchFamily="34" charset="0"/>
                <a:ea typeface="Calibri" pitchFamily="34" charset="-122"/>
                <a:cs typeface="Calibri" pitchFamily="34" charset="-120"/>
              </a:rPr>
              <a:t>Sayı ve Katkı Yüzdesini Girin</a:t>
            </a:r>
            <a:endParaRPr lang="en-US" sz="1100" dirty="0"/>
          </a:p>
        </p:txBody>
      </p:sp>
      <p:sp>
        <p:nvSpPr>
          <p:cNvPr id="24" name="Text 22"/>
          <p:cNvSpPr/>
          <p:nvPr/>
        </p:nvSpPr>
        <p:spPr>
          <a:xfrm>
            <a:off x="685800" y="436168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Her etkinliğin yanında iki kutu vardır:</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 SAYI: Kaç kez yapılacak? (Örn: 1 ara sınav, 2 ödev)</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 KATKI %: Bu etkinliğin yüzde katkısı (Örn: %95, %5)</a:t>
            </a:r>
            <a:endParaRPr lang="en-US" sz="880" dirty="0"/>
          </a:p>
        </p:txBody>
      </p:sp>
      <p:sp>
        <p:nvSpPr>
          <p:cNvPr id="25" name="Shape 23"/>
          <p:cNvSpPr/>
          <p:nvPr/>
        </p:nvSpPr>
        <p:spPr>
          <a:xfrm>
            <a:off x="4846320" y="1024128"/>
            <a:ext cx="4343400" cy="914400"/>
          </a:xfrm>
          <a:prstGeom prst="rect">
            <a:avLst/>
          </a:prstGeom>
          <a:solidFill>
            <a:srgbClr val="F7F9FC"/>
          </a:solidFill>
          <a:ln w="12700">
            <a:solidFill>
              <a:srgbClr val="1E8C45"/>
            </a:solidFill>
            <a:prstDash val="solid"/>
          </a:ln>
        </p:spPr>
        <p:txBody>
          <a:bodyPr/>
          <a:lstStyle/>
          <a:p>
            <a:endParaRPr lang="tr-TR"/>
          </a:p>
        </p:txBody>
      </p:sp>
      <p:sp>
        <p:nvSpPr>
          <p:cNvPr id="26" name="Shape 24"/>
          <p:cNvSpPr/>
          <p:nvPr/>
        </p:nvSpPr>
        <p:spPr>
          <a:xfrm>
            <a:off x="4846320" y="1024128"/>
            <a:ext cx="384048" cy="914400"/>
          </a:xfrm>
          <a:prstGeom prst="rect">
            <a:avLst/>
          </a:prstGeom>
          <a:solidFill>
            <a:srgbClr val="1E8C45"/>
          </a:solidFill>
          <a:ln w="12700">
            <a:solidFill>
              <a:srgbClr val="1E8C45"/>
            </a:solidFill>
            <a:prstDash val="solid"/>
          </a:ln>
        </p:spPr>
        <p:txBody>
          <a:bodyPr/>
          <a:lstStyle/>
          <a:p>
            <a:endParaRPr lang="tr-TR"/>
          </a:p>
        </p:txBody>
      </p:sp>
      <p:sp>
        <p:nvSpPr>
          <p:cNvPr id="27" name="Text 25"/>
          <p:cNvSpPr/>
          <p:nvPr/>
        </p:nvSpPr>
        <p:spPr>
          <a:xfrm>
            <a:off x="4846320" y="102412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5</a:t>
            </a:r>
            <a:endParaRPr lang="en-US" sz="1800" dirty="0"/>
          </a:p>
        </p:txBody>
      </p:sp>
      <p:sp>
        <p:nvSpPr>
          <p:cNvPr id="28" name="Text 26"/>
          <p:cNvSpPr/>
          <p:nvPr/>
        </p:nvSpPr>
        <p:spPr>
          <a:xfrm>
            <a:off x="5303520" y="1069848"/>
            <a:ext cx="3822192" cy="256032"/>
          </a:xfrm>
          <a:prstGeom prst="rect">
            <a:avLst/>
          </a:prstGeom>
          <a:noFill/>
          <a:ln/>
        </p:spPr>
        <p:txBody>
          <a:bodyPr wrap="square" lIns="0" tIns="0" rIns="0" bIns="0" rtlCol="0" anchor="ctr"/>
          <a:lstStyle/>
          <a:p>
            <a:pPr marL="0" indent="0">
              <a:buNone/>
            </a:pPr>
            <a:r>
              <a:rPr lang="en-US" sz="1100" b="1" dirty="0">
                <a:solidFill>
                  <a:srgbClr val="1E8C45"/>
                </a:solidFill>
                <a:latin typeface="Calibri" pitchFamily="34" charset="0"/>
                <a:ea typeface="Calibri" pitchFamily="34" charset="-122"/>
                <a:cs typeface="Calibri" pitchFamily="34" charset="-120"/>
              </a:rPr>
              <a:t>Toplamın %100 Olduğunu Kontrol Edin</a:t>
            </a:r>
            <a:endParaRPr lang="en-US" sz="1100" dirty="0"/>
          </a:p>
        </p:txBody>
      </p:sp>
      <p:sp>
        <p:nvSpPr>
          <p:cNvPr id="29" name="Text 27"/>
          <p:cNvSpPr/>
          <p:nvPr/>
        </p:nvSpPr>
        <p:spPr>
          <a:xfrm>
            <a:off x="5303520" y="134416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Katkı yüzdelerinin toplamı kesinlikle %100 olmalı. Sistem otomatik toplar — eşit değilse kayıt yaparken hata verir.</a:t>
            </a:r>
            <a:endParaRPr lang="en-US" sz="880" dirty="0"/>
          </a:p>
        </p:txBody>
      </p:sp>
      <p:sp>
        <p:nvSpPr>
          <p:cNvPr id="30" name="Shape 28"/>
          <p:cNvSpPr/>
          <p:nvPr/>
        </p:nvSpPr>
        <p:spPr>
          <a:xfrm>
            <a:off x="4846320" y="2029968"/>
            <a:ext cx="4343400" cy="914400"/>
          </a:xfrm>
          <a:prstGeom prst="rect">
            <a:avLst/>
          </a:prstGeom>
          <a:solidFill>
            <a:srgbClr val="F7F9FC"/>
          </a:solidFill>
          <a:ln w="12700">
            <a:solidFill>
              <a:srgbClr val="1E8C45"/>
            </a:solidFill>
            <a:prstDash val="solid"/>
          </a:ln>
        </p:spPr>
        <p:txBody>
          <a:bodyPr/>
          <a:lstStyle/>
          <a:p>
            <a:endParaRPr lang="tr-TR"/>
          </a:p>
        </p:txBody>
      </p:sp>
      <p:sp>
        <p:nvSpPr>
          <p:cNvPr id="31" name="Shape 29"/>
          <p:cNvSpPr/>
          <p:nvPr/>
        </p:nvSpPr>
        <p:spPr>
          <a:xfrm>
            <a:off x="4846320" y="2029968"/>
            <a:ext cx="384048" cy="914400"/>
          </a:xfrm>
          <a:prstGeom prst="rect">
            <a:avLst/>
          </a:prstGeom>
          <a:solidFill>
            <a:srgbClr val="1E8C45"/>
          </a:solidFill>
          <a:ln w="12700">
            <a:solidFill>
              <a:srgbClr val="1E8C45"/>
            </a:solidFill>
            <a:prstDash val="solid"/>
          </a:ln>
        </p:spPr>
        <p:txBody>
          <a:bodyPr/>
          <a:lstStyle/>
          <a:p>
            <a:endParaRPr lang="tr-TR"/>
          </a:p>
        </p:txBody>
      </p:sp>
      <p:sp>
        <p:nvSpPr>
          <p:cNvPr id="32" name="Text 30"/>
          <p:cNvSpPr/>
          <p:nvPr/>
        </p:nvSpPr>
        <p:spPr>
          <a:xfrm>
            <a:off x="4846320" y="202996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6</a:t>
            </a:r>
            <a:endParaRPr lang="en-US" sz="1800" dirty="0"/>
          </a:p>
        </p:txBody>
      </p:sp>
      <p:sp>
        <p:nvSpPr>
          <p:cNvPr id="33" name="Text 31"/>
          <p:cNvSpPr/>
          <p:nvPr/>
        </p:nvSpPr>
        <p:spPr>
          <a:xfrm>
            <a:off x="5303520" y="2075688"/>
            <a:ext cx="3822192" cy="256032"/>
          </a:xfrm>
          <a:prstGeom prst="rect">
            <a:avLst/>
          </a:prstGeom>
          <a:noFill/>
          <a:ln/>
        </p:spPr>
        <p:txBody>
          <a:bodyPr wrap="square" lIns="0" tIns="0" rIns="0" bIns="0" rtlCol="0" anchor="ctr"/>
          <a:lstStyle/>
          <a:p>
            <a:pPr marL="0" indent="0">
              <a:buNone/>
            </a:pPr>
            <a:r>
              <a:rPr lang="en-US" sz="1100" b="1" dirty="0">
                <a:solidFill>
                  <a:srgbClr val="1E8C45"/>
                </a:solidFill>
                <a:latin typeface="Calibri" pitchFamily="34" charset="0"/>
                <a:ea typeface="Calibri" pitchFamily="34" charset="-122"/>
                <a:cs typeface="Calibri" pitchFamily="34" charset="-120"/>
              </a:rPr>
              <a:t>Başarı Notuna Katkı Yüzdesini Girin</a:t>
            </a:r>
            <a:endParaRPr lang="en-US" sz="1100" dirty="0"/>
          </a:p>
        </p:txBody>
      </p:sp>
      <p:sp>
        <p:nvSpPr>
          <p:cNvPr id="34" name="Text 32"/>
          <p:cNvSpPr/>
          <p:nvPr/>
        </p:nvSpPr>
        <p:spPr>
          <a:xfrm>
            <a:off x="5303520" y="235000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Her bölümün altında 'Başarı Notuna Katkı Yüzdesi' alanı var.</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 Yarıyıl İçi: genellikle %40</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 Yarıyıl Sonu: genellikle %60</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 İkisinin toplamı = %100 olmalı!</a:t>
            </a:r>
            <a:endParaRPr lang="en-US" sz="880" dirty="0"/>
          </a:p>
        </p:txBody>
      </p:sp>
      <p:sp>
        <p:nvSpPr>
          <p:cNvPr id="35" name="Shape 33"/>
          <p:cNvSpPr/>
          <p:nvPr/>
        </p:nvSpPr>
        <p:spPr>
          <a:xfrm>
            <a:off x="4846320" y="3035808"/>
            <a:ext cx="4343400" cy="914400"/>
          </a:xfrm>
          <a:prstGeom prst="rect">
            <a:avLst/>
          </a:prstGeom>
          <a:solidFill>
            <a:srgbClr val="F7F9FC"/>
          </a:solidFill>
          <a:ln w="12700">
            <a:solidFill>
              <a:srgbClr val="E84855"/>
            </a:solidFill>
            <a:prstDash val="solid"/>
          </a:ln>
        </p:spPr>
        <p:txBody>
          <a:bodyPr/>
          <a:lstStyle/>
          <a:p>
            <a:endParaRPr lang="tr-TR"/>
          </a:p>
        </p:txBody>
      </p:sp>
      <p:sp>
        <p:nvSpPr>
          <p:cNvPr id="36" name="Shape 34"/>
          <p:cNvSpPr/>
          <p:nvPr/>
        </p:nvSpPr>
        <p:spPr>
          <a:xfrm>
            <a:off x="4846320" y="3035808"/>
            <a:ext cx="384048" cy="914400"/>
          </a:xfrm>
          <a:prstGeom prst="rect">
            <a:avLst/>
          </a:prstGeom>
          <a:solidFill>
            <a:srgbClr val="E84855"/>
          </a:solidFill>
          <a:ln w="12700">
            <a:solidFill>
              <a:srgbClr val="E84855"/>
            </a:solidFill>
            <a:prstDash val="solid"/>
          </a:ln>
        </p:spPr>
        <p:txBody>
          <a:bodyPr/>
          <a:lstStyle/>
          <a:p>
            <a:endParaRPr lang="tr-TR"/>
          </a:p>
        </p:txBody>
      </p:sp>
      <p:sp>
        <p:nvSpPr>
          <p:cNvPr id="37" name="Text 35"/>
          <p:cNvSpPr/>
          <p:nvPr/>
        </p:nvSpPr>
        <p:spPr>
          <a:xfrm>
            <a:off x="4846320" y="303580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7</a:t>
            </a:r>
            <a:endParaRPr lang="en-US" sz="1800" dirty="0"/>
          </a:p>
        </p:txBody>
      </p:sp>
      <p:sp>
        <p:nvSpPr>
          <p:cNvPr id="38" name="Text 36"/>
          <p:cNvSpPr/>
          <p:nvPr/>
        </p:nvSpPr>
        <p:spPr>
          <a:xfrm>
            <a:off x="5303520" y="3081528"/>
            <a:ext cx="3822192" cy="256032"/>
          </a:xfrm>
          <a:prstGeom prst="rect">
            <a:avLst/>
          </a:prstGeom>
          <a:noFill/>
          <a:ln/>
        </p:spPr>
        <p:txBody>
          <a:bodyPr wrap="square" lIns="0" tIns="0" rIns="0" bIns="0" rtlCol="0" anchor="ctr"/>
          <a:lstStyle/>
          <a:p>
            <a:pPr marL="0" indent="0">
              <a:buNone/>
            </a:pPr>
            <a:r>
              <a:rPr lang="en-US" sz="1100" b="1" dirty="0">
                <a:solidFill>
                  <a:srgbClr val="E84855"/>
                </a:solidFill>
                <a:latin typeface="Calibri" pitchFamily="34" charset="0"/>
                <a:ea typeface="Calibri" pitchFamily="34" charset="-122"/>
                <a:cs typeface="Calibri" pitchFamily="34" charset="-120"/>
              </a:rPr>
              <a:t>KAYDET</a:t>
            </a:r>
            <a:endParaRPr lang="en-US" sz="1100" dirty="0"/>
          </a:p>
        </p:txBody>
      </p:sp>
      <p:sp>
        <p:nvSpPr>
          <p:cNvPr id="39" name="Text 37"/>
          <p:cNvSpPr/>
          <p:nvPr/>
        </p:nvSpPr>
        <p:spPr>
          <a:xfrm>
            <a:off x="5303520" y="335584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Sayfanın altındaki 'Değişiklikleri Kaydet' butonuna basın. Kaydetmeden sekmeden çıkarsanız tüm bilgiler silinir.</a:t>
            </a:r>
            <a:endParaRPr lang="en-US" sz="880" dirty="0"/>
          </a:p>
        </p:txBody>
      </p:sp>
      <p:sp>
        <p:nvSpPr>
          <p:cNvPr id="40" name="Shape 38"/>
          <p:cNvSpPr/>
          <p:nvPr/>
        </p:nvSpPr>
        <p:spPr>
          <a:xfrm>
            <a:off x="228600" y="4818888"/>
            <a:ext cx="8686800" cy="237744"/>
          </a:xfrm>
          <a:prstGeom prst="rect">
            <a:avLst/>
          </a:prstGeom>
          <a:solidFill>
            <a:srgbClr val="FFF8E1"/>
          </a:solidFill>
          <a:ln w="12700">
            <a:solidFill>
              <a:srgbClr val="E67E22"/>
            </a:solidFill>
            <a:prstDash val="solid"/>
          </a:ln>
        </p:spPr>
        <p:txBody>
          <a:bodyPr/>
          <a:lstStyle/>
          <a:p>
            <a:endParaRPr lang="tr-TR"/>
          </a:p>
        </p:txBody>
      </p:sp>
      <p:sp>
        <p:nvSpPr>
          <p:cNvPr id="41" name="Text 39"/>
          <p:cNvSpPr/>
          <p:nvPr/>
        </p:nvSpPr>
        <p:spPr>
          <a:xfrm>
            <a:off x="320040" y="4818888"/>
            <a:ext cx="8503920" cy="237744"/>
          </a:xfrm>
          <a:prstGeom prst="rect">
            <a:avLst/>
          </a:prstGeom>
          <a:noFill/>
          <a:ln/>
        </p:spPr>
        <p:txBody>
          <a:bodyPr wrap="square" lIns="0" tIns="0" rIns="0" bIns="0" rtlCol="0" anchor="ctr"/>
          <a:lstStyle/>
          <a:p>
            <a:pPr marL="0" indent="0">
              <a:buNone/>
            </a:pPr>
            <a:r>
              <a:rPr lang="en-US" sz="900" dirty="0">
                <a:solidFill>
                  <a:srgbClr val="5C4000"/>
                </a:solidFill>
                <a:latin typeface="Calibri" pitchFamily="34" charset="0"/>
                <a:ea typeface="Calibri" pitchFamily="34" charset="-122"/>
                <a:cs typeface="Calibri" pitchFamily="34" charset="-120"/>
              </a:rPr>
              <a:t>💡  Örnek: 240403102 dersinde → Yarıyıl İçi: 1 Ara Sınav (%95) + 1 Tartışma (%5) = %100 | Katkı: %40  //  Yarıyıl Sonu: 1 Final (%100) | Katkı: %60</a:t>
            </a:r>
            <a:endParaRPr lang="en-US" sz="9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Gerçek Örnek + Sık Hatalar + Kontrol Listesi</a:t>
            </a:r>
            <a:endParaRPr lang="en-US" sz="22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240403102 – İşletme Bilimine Giriş dersi değerlendirme sistemi</a:t>
            </a:r>
            <a:endParaRPr lang="en-US" sz="1200" dirty="0"/>
          </a:p>
        </p:txBody>
      </p:sp>
      <p:sp>
        <p:nvSpPr>
          <p:cNvPr id="5" name="Shape 3"/>
          <p:cNvSpPr/>
          <p:nvPr/>
        </p:nvSpPr>
        <p:spPr>
          <a:xfrm>
            <a:off x="228600" y="1024128"/>
            <a:ext cx="4983480" cy="274320"/>
          </a:xfrm>
          <a:prstGeom prst="rect">
            <a:avLst/>
          </a:prstGeom>
          <a:solidFill>
            <a:srgbClr val="1A3A6B"/>
          </a:solidFill>
          <a:ln w="12700">
            <a:solidFill>
              <a:srgbClr val="1A3A6B"/>
            </a:solidFill>
            <a:prstDash val="solid"/>
          </a:ln>
        </p:spPr>
        <p:txBody>
          <a:bodyPr/>
          <a:lstStyle/>
          <a:p>
            <a:endParaRPr lang="tr-TR"/>
          </a:p>
        </p:txBody>
      </p:sp>
      <p:sp>
        <p:nvSpPr>
          <p:cNvPr id="6" name="Text 4"/>
          <p:cNvSpPr/>
          <p:nvPr/>
        </p:nvSpPr>
        <p:spPr>
          <a:xfrm>
            <a:off x="320040" y="1024128"/>
            <a:ext cx="4800600" cy="27432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Gerçek Doldurulmuş Örnek</a:t>
            </a:r>
            <a:endParaRPr lang="en-US" sz="1000" dirty="0"/>
          </a:p>
        </p:txBody>
      </p:sp>
      <p:sp>
        <p:nvSpPr>
          <p:cNvPr id="7" name="Shape 5"/>
          <p:cNvSpPr/>
          <p:nvPr/>
        </p:nvSpPr>
        <p:spPr>
          <a:xfrm>
            <a:off x="228600" y="1335024"/>
            <a:ext cx="4983480" cy="256032"/>
          </a:xfrm>
          <a:prstGeom prst="rect">
            <a:avLst/>
          </a:prstGeom>
          <a:solidFill>
            <a:srgbClr val="2E86AB"/>
          </a:solidFill>
          <a:ln w="12700">
            <a:solidFill>
              <a:srgbClr val="2E86AB"/>
            </a:solidFill>
            <a:prstDash val="solid"/>
          </a:ln>
        </p:spPr>
        <p:txBody>
          <a:bodyPr/>
          <a:lstStyle/>
          <a:p>
            <a:endParaRPr lang="tr-TR"/>
          </a:p>
        </p:txBody>
      </p:sp>
      <p:sp>
        <p:nvSpPr>
          <p:cNvPr id="8" name="Text 6"/>
          <p:cNvSpPr/>
          <p:nvPr/>
        </p:nvSpPr>
        <p:spPr>
          <a:xfrm>
            <a:off x="320040" y="1335024"/>
            <a:ext cx="2743200" cy="256032"/>
          </a:xfrm>
          <a:prstGeom prst="rect">
            <a:avLst/>
          </a:prstGeom>
          <a:noFill/>
          <a:ln/>
        </p:spPr>
        <p:txBody>
          <a:bodyPr wrap="square" lIns="0" tIns="0" rIns="0" bIns="0" rtlCol="0" anchor="ctr"/>
          <a:lstStyle/>
          <a:p>
            <a:pPr marL="0" indent="0">
              <a:buNone/>
            </a:pPr>
            <a:r>
              <a:rPr lang="en-US" sz="950" b="1" dirty="0">
                <a:solidFill>
                  <a:srgbClr val="FFFFFF"/>
                </a:solidFill>
                <a:latin typeface="Calibri" pitchFamily="34" charset="0"/>
                <a:ea typeface="Calibri" pitchFamily="34" charset="-122"/>
                <a:cs typeface="Calibri" pitchFamily="34" charset="-120"/>
              </a:rPr>
              <a:t>Yarıyıl İçi Etkinlikleri</a:t>
            </a:r>
            <a:endParaRPr lang="en-US" sz="950" dirty="0"/>
          </a:p>
        </p:txBody>
      </p:sp>
      <p:sp>
        <p:nvSpPr>
          <p:cNvPr id="9" name="Text 7"/>
          <p:cNvSpPr/>
          <p:nvPr/>
        </p:nvSpPr>
        <p:spPr>
          <a:xfrm>
            <a:off x="3566160" y="1335024"/>
            <a:ext cx="640080" cy="25603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Sayı</a:t>
            </a:r>
            <a:endParaRPr lang="en-US" sz="900" dirty="0"/>
          </a:p>
        </p:txBody>
      </p:sp>
      <p:sp>
        <p:nvSpPr>
          <p:cNvPr id="10" name="Text 8"/>
          <p:cNvSpPr/>
          <p:nvPr/>
        </p:nvSpPr>
        <p:spPr>
          <a:xfrm>
            <a:off x="4251960" y="1335024"/>
            <a:ext cx="914400" cy="25603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Katkı %</a:t>
            </a:r>
            <a:endParaRPr lang="en-US" sz="900" dirty="0"/>
          </a:p>
        </p:txBody>
      </p:sp>
      <p:sp>
        <p:nvSpPr>
          <p:cNvPr id="11" name="Shape 9"/>
          <p:cNvSpPr/>
          <p:nvPr/>
        </p:nvSpPr>
        <p:spPr>
          <a:xfrm>
            <a:off x="228600" y="1627632"/>
            <a:ext cx="4983480" cy="301752"/>
          </a:xfrm>
          <a:prstGeom prst="rect">
            <a:avLst/>
          </a:prstGeom>
          <a:solidFill>
            <a:srgbClr val="F7F9FC"/>
          </a:solidFill>
          <a:ln w="12700">
            <a:solidFill>
              <a:srgbClr val="DDEAF5"/>
            </a:solidFill>
            <a:prstDash val="solid"/>
          </a:ln>
        </p:spPr>
        <p:txBody>
          <a:bodyPr/>
          <a:lstStyle/>
          <a:p>
            <a:endParaRPr lang="tr-TR"/>
          </a:p>
        </p:txBody>
      </p:sp>
      <p:sp>
        <p:nvSpPr>
          <p:cNvPr id="12" name="Text 10"/>
          <p:cNvSpPr/>
          <p:nvPr/>
        </p:nvSpPr>
        <p:spPr>
          <a:xfrm>
            <a:off x="320040" y="1627632"/>
            <a:ext cx="3200400" cy="301752"/>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Ara Sınav</a:t>
            </a:r>
            <a:endParaRPr lang="en-US" sz="1000" dirty="0"/>
          </a:p>
        </p:txBody>
      </p:sp>
      <p:sp>
        <p:nvSpPr>
          <p:cNvPr id="13" name="Text 11"/>
          <p:cNvSpPr/>
          <p:nvPr/>
        </p:nvSpPr>
        <p:spPr>
          <a:xfrm>
            <a:off x="3566160" y="1627632"/>
            <a:ext cx="640080" cy="301752"/>
          </a:xfrm>
          <a:prstGeom prst="rect">
            <a:avLst/>
          </a:prstGeom>
          <a:noFill/>
          <a:ln/>
        </p:spPr>
        <p:txBody>
          <a:bodyPr wrap="square" lIns="0" tIns="0" rIns="0" bIns="0" rtlCol="0" anchor="ctr"/>
          <a:lstStyle/>
          <a:p>
            <a:pPr marL="0" indent="0" algn="ctr">
              <a:buNone/>
            </a:pPr>
            <a:r>
              <a:rPr lang="en-US" sz="1000" dirty="0">
                <a:solidFill>
                  <a:srgbClr val="4A5568"/>
                </a:solidFill>
                <a:latin typeface="Calibri" pitchFamily="34" charset="0"/>
                <a:ea typeface="Calibri" pitchFamily="34" charset="-122"/>
                <a:cs typeface="Calibri" pitchFamily="34" charset="-120"/>
              </a:rPr>
              <a:t>1</a:t>
            </a:r>
            <a:endParaRPr lang="en-US" sz="1000" dirty="0"/>
          </a:p>
        </p:txBody>
      </p:sp>
      <p:sp>
        <p:nvSpPr>
          <p:cNvPr id="14" name="Text 12"/>
          <p:cNvSpPr/>
          <p:nvPr/>
        </p:nvSpPr>
        <p:spPr>
          <a:xfrm>
            <a:off x="4251960" y="1627632"/>
            <a:ext cx="914400" cy="301752"/>
          </a:xfrm>
          <a:prstGeom prst="rect">
            <a:avLst/>
          </a:prstGeom>
          <a:noFill/>
          <a:ln/>
        </p:spPr>
        <p:txBody>
          <a:bodyPr wrap="square" lIns="0" tIns="0" rIns="0" bIns="0" rtlCol="0" anchor="ctr"/>
          <a:lstStyle/>
          <a:p>
            <a:pPr marL="0" indent="0" algn="ctr">
              <a:buNone/>
            </a:pPr>
            <a:r>
              <a:rPr lang="en-US" sz="1000" dirty="0">
                <a:solidFill>
                  <a:srgbClr val="4A5568"/>
                </a:solidFill>
                <a:latin typeface="Calibri" pitchFamily="34" charset="0"/>
                <a:ea typeface="Calibri" pitchFamily="34" charset="-122"/>
                <a:cs typeface="Calibri" pitchFamily="34" charset="-120"/>
              </a:rPr>
              <a:t>95%</a:t>
            </a:r>
            <a:endParaRPr lang="en-US" sz="1000" dirty="0"/>
          </a:p>
        </p:txBody>
      </p:sp>
      <p:sp>
        <p:nvSpPr>
          <p:cNvPr id="15" name="Shape 13"/>
          <p:cNvSpPr/>
          <p:nvPr/>
        </p:nvSpPr>
        <p:spPr>
          <a:xfrm>
            <a:off x="228600" y="1956816"/>
            <a:ext cx="4983480" cy="301752"/>
          </a:xfrm>
          <a:prstGeom prst="rect">
            <a:avLst/>
          </a:prstGeom>
          <a:solidFill>
            <a:srgbClr val="FFFFFF"/>
          </a:solidFill>
          <a:ln w="12700">
            <a:solidFill>
              <a:srgbClr val="DDEAF5"/>
            </a:solidFill>
            <a:prstDash val="solid"/>
          </a:ln>
        </p:spPr>
        <p:txBody>
          <a:bodyPr/>
          <a:lstStyle/>
          <a:p>
            <a:endParaRPr lang="tr-TR"/>
          </a:p>
        </p:txBody>
      </p:sp>
      <p:sp>
        <p:nvSpPr>
          <p:cNvPr id="16" name="Text 14"/>
          <p:cNvSpPr/>
          <p:nvPr/>
        </p:nvSpPr>
        <p:spPr>
          <a:xfrm>
            <a:off x="320040" y="1956816"/>
            <a:ext cx="3200400" cy="301752"/>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Tartışma</a:t>
            </a:r>
            <a:endParaRPr lang="en-US" sz="1000" dirty="0"/>
          </a:p>
        </p:txBody>
      </p:sp>
      <p:sp>
        <p:nvSpPr>
          <p:cNvPr id="17" name="Text 15"/>
          <p:cNvSpPr/>
          <p:nvPr/>
        </p:nvSpPr>
        <p:spPr>
          <a:xfrm>
            <a:off x="3566160" y="1956816"/>
            <a:ext cx="640080" cy="301752"/>
          </a:xfrm>
          <a:prstGeom prst="rect">
            <a:avLst/>
          </a:prstGeom>
          <a:noFill/>
          <a:ln/>
        </p:spPr>
        <p:txBody>
          <a:bodyPr wrap="square" lIns="0" tIns="0" rIns="0" bIns="0" rtlCol="0" anchor="ctr"/>
          <a:lstStyle/>
          <a:p>
            <a:pPr marL="0" indent="0" algn="ctr">
              <a:buNone/>
            </a:pPr>
            <a:r>
              <a:rPr lang="en-US" sz="1000" dirty="0">
                <a:solidFill>
                  <a:srgbClr val="4A5568"/>
                </a:solidFill>
                <a:latin typeface="Calibri" pitchFamily="34" charset="0"/>
                <a:ea typeface="Calibri" pitchFamily="34" charset="-122"/>
                <a:cs typeface="Calibri" pitchFamily="34" charset="-120"/>
              </a:rPr>
              <a:t>1</a:t>
            </a:r>
            <a:endParaRPr lang="en-US" sz="1000" dirty="0"/>
          </a:p>
        </p:txBody>
      </p:sp>
      <p:sp>
        <p:nvSpPr>
          <p:cNvPr id="18" name="Text 16"/>
          <p:cNvSpPr/>
          <p:nvPr/>
        </p:nvSpPr>
        <p:spPr>
          <a:xfrm>
            <a:off x="4251960" y="1956816"/>
            <a:ext cx="914400" cy="301752"/>
          </a:xfrm>
          <a:prstGeom prst="rect">
            <a:avLst/>
          </a:prstGeom>
          <a:noFill/>
          <a:ln/>
        </p:spPr>
        <p:txBody>
          <a:bodyPr wrap="square" lIns="0" tIns="0" rIns="0" bIns="0" rtlCol="0" anchor="ctr"/>
          <a:lstStyle/>
          <a:p>
            <a:pPr marL="0" indent="0" algn="ctr">
              <a:buNone/>
            </a:pPr>
            <a:r>
              <a:rPr lang="en-US" sz="1000" dirty="0">
                <a:solidFill>
                  <a:srgbClr val="4A5568"/>
                </a:solidFill>
                <a:latin typeface="Calibri" pitchFamily="34" charset="0"/>
                <a:ea typeface="Calibri" pitchFamily="34" charset="-122"/>
                <a:cs typeface="Calibri" pitchFamily="34" charset="-120"/>
              </a:rPr>
              <a:t>5%</a:t>
            </a:r>
            <a:endParaRPr lang="en-US" sz="1000" dirty="0"/>
          </a:p>
        </p:txBody>
      </p:sp>
      <p:sp>
        <p:nvSpPr>
          <p:cNvPr id="19" name="Shape 17"/>
          <p:cNvSpPr/>
          <p:nvPr/>
        </p:nvSpPr>
        <p:spPr>
          <a:xfrm>
            <a:off x="228600" y="2286000"/>
            <a:ext cx="4983480" cy="274320"/>
          </a:xfrm>
          <a:prstGeom prst="rect">
            <a:avLst/>
          </a:prstGeom>
          <a:solidFill>
            <a:srgbClr val="D0E8FF"/>
          </a:solidFill>
          <a:ln w="12700">
            <a:solidFill>
              <a:srgbClr val="2E86AB"/>
            </a:solidFill>
            <a:prstDash val="solid"/>
          </a:ln>
        </p:spPr>
        <p:txBody>
          <a:bodyPr/>
          <a:lstStyle/>
          <a:p>
            <a:endParaRPr lang="tr-TR"/>
          </a:p>
        </p:txBody>
      </p:sp>
      <p:sp>
        <p:nvSpPr>
          <p:cNvPr id="20" name="Text 18"/>
          <p:cNvSpPr/>
          <p:nvPr/>
        </p:nvSpPr>
        <p:spPr>
          <a:xfrm>
            <a:off x="320040" y="2286000"/>
            <a:ext cx="3200400" cy="274320"/>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Toplam: 2 etkinlik | %100</a:t>
            </a:r>
            <a:endParaRPr lang="en-US" sz="950" dirty="0"/>
          </a:p>
        </p:txBody>
      </p:sp>
      <p:sp>
        <p:nvSpPr>
          <p:cNvPr id="21" name="Shape 19"/>
          <p:cNvSpPr/>
          <p:nvPr/>
        </p:nvSpPr>
        <p:spPr>
          <a:xfrm>
            <a:off x="228600" y="2596896"/>
            <a:ext cx="4983480" cy="292608"/>
          </a:xfrm>
          <a:prstGeom prst="rect">
            <a:avLst/>
          </a:prstGeom>
          <a:solidFill>
            <a:srgbClr val="FFF3CD"/>
          </a:solidFill>
          <a:ln w="12700">
            <a:solidFill>
              <a:srgbClr val="E67E22"/>
            </a:solidFill>
            <a:prstDash val="solid"/>
          </a:ln>
        </p:spPr>
        <p:txBody>
          <a:bodyPr/>
          <a:lstStyle/>
          <a:p>
            <a:endParaRPr lang="tr-TR"/>
          </a:p>
        </p:txBody>
      </p:sp>
      <p:sp>
        <p:nvSpPr>
          <p:cNvPr id="22" name="Text 20"/>
          <p:cNvSpPr/>
          <p:nvPr/>
        </p:nvSpPr>
        <p:spPr>
          <a:xfrm>
            <a:off x="320040" y="2596896"/>
            <a:ext cx="4800600" cy="292608"/>
          </a:xfrm>
          <a:prstGeom prst="rect">
            <a:avLst/>
          </a:prstGeom>
          <a:noFill/>
          <a:ln/>
        </p:spPr>
        <p:txBody>
          <a:bodyPr wrap="square" lIns="0" tIns="0" rIns="0" bIns="0" rtlCol="0" anchor="ctr"/>
          <a:lstStyle/>
          <a:p>
            <a:pPr marL="0" indent="0">
              <a:buNone/>
            </a:pPr>
            <a:r>
              <a:rPr lang="en-US" sz="1000" b="1" dirty="0">
                <a:solidFill>
                  <a:srgbClr val="7B4F00"/>
                </a:solidFill>
                <a:latin typeface="Calibri" pitchFamily="34" charset="0"/>
                <a:ea typeface="Calibri" pitchFamily="34" charset="-122"/>
                <a:cs typeface="Calibri" pitchFamily="34" charset="-120"/>
              </a:rPr>
              <a:t>Başarı Notuna Katkı Yüzdesi:  %40</a:t>
            </a:r>
            <a:endParaRPr lang="en-US" sz="1000" dirty="0"/>
          </a:p>
        </p:txBody>
      </p:sp>
      <p:sp>
        <p:nvSpPr>
          <p:cNvPr id="23" name="Shape 21"/>
          <p:cNvSpPr/>
          <p:nvPr/>
        </p:nvSpPr>
        <p:spPr>
          <a:xfrm>
            <a:off x="228600" y="2944368"/>
            <a:ext cx="4983480" cy="256032"/>
          </a:xfrm>
          <a:prstGeom prst="rect">
            <a:avLst/>
          </a:prstGeom>
          <a:solidFill>
            <a:srgbClr val="E84855"/>
          </a:solidFill>
          <a:ln w="12700">
            <a:solidFill>
              <a:srgbClr val="E84855"/>
            </a:solidFill>
            <a:prstDash val="solid"/>
          </a:ln>
        </p:spPr>
        <p:txBody>
          <a:bodyPr/>
          <a:lstStyle/>
          <a:p>
            <a:endParaRPr lang="tr-TR"/>
          </a:p>
        </p:txBody>
      </p:sp>
      <p:sp>
        <p:nvSpPr>
          <p:cNvPr id="24" name="Text 22"/>
          <p:cNvSpPr/>
          <p:nvPr/>
        </p:nvSpPr>
        <p:spPr>
          <a:xfrm>
            <a:off x="320040" y="2944368"/>
            <a:ext cx="2743200" cy="256032"/>
          </a:xfrm>
          <a:prstGeom prst="rect">
            <a:avLst/>
          </a:prstGeom>
          <a:noFill/>
          <a:ln/>
        </p:spPr>
        <p:txBody>
          <a:bodyPr wrap="square" lIns="0" tIns="0" rIns="0" bIns="0" rtlCol="0" anchor="ctr"/>
          <a:lstStyle/>
          <a:p>
            <a:pPr marL="0" indent="0">
              <a:buNone/>
            </a:pPr>
            <a:r>
              <a:rPr lang="en-US" sz="950" b="1" dirty="0">
                <a:solidFill>
                  <a:srgbClr val="FFFFFF"/>
                </a:solidFill>
                <a:latin typeface="Calibri" pitchFamily="34" charset="0"/>
                <a:ea typeface="Calibri" pitchFamily="34" charset="-122"/>
                <a:cs typeface="Calibri" pitchFamily="34" charset="-120"/>
              </a:rPr>
              <a:t>Yarıyıl Sonu Etkinlikleri</a:t>
            </a:r>
            <a:endParaRPr lang="en-US" sz="950" dirty="0"/>
          </a:p>
        </p:txBody>
      </p:sp>
      <p:sp>
        <p:nvSpPr>
          <p:cNvPr id="25" name="Text 23"/>
          <p:cNvSpPr/>
          <p:nvPr/>
        </p:nvSpPr>
        <p:spPr>
          <a:xfrm>
            <a:off x="3566160" y="2944368"/>
            <a:ext cx="640080" cy="25603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Sayı</a:t>
            </a:r>
            <a:endParaRPr lang="en-US" sz="900" dirty="0"/>
          </a:p>
        </p:txBody>
      </p:sp>
      <p:sp>
        <p:nvSpPr>
          <p:cNvPr id="26" name="Text 24"/>
          <p:cNvSpPr/>
          <p:nvPr/>
        </p:nvSpPr>
        <p:spPr>
          <a:xfrm>
            <a:off x="4251960" y="2944368"/>
            <a:ext cx="914400" cy="25603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Katkı %</a:t>
            </a:r>
            <a:endParaRPr lang="en-US" sz="900" dirty="0"/>
          </a:p>
        </p:txBody>
      </p:sp>
      <p:sp>
        <p:nvSpPr>
          <p:cNvPr id="27" name="Shape 25"/>
          <p:cNvSpPr/>
          <p:nvPr/>
        </p:nvSpPr>
        <p:spPr>
          <a:xfrm>
            <a:off x="228600" y="3236976"/>
            <a:ext cx="4983480" cy="301752"/>
          </a:xfrm>
          <a:prstGeom prst="rect">
            <a:avLst/>
          </a:prstGeom>
          <a:solidFill>
            <a:srgbClr val="F7F9FC"/>
          </a:solidFill>
          <a:ln w="12700">
            <a:solidFill>
              <a:srgbClr val="FFDDDD"/>
            </a:solidFill>
            <a:prstDash val="solid"/>
          </a:ln>
        </p:spPr>
        <p:txBody>
          <a:bodyPr/>
          <a:lstStyle/>
          <a:p>
            <a:endParaRPr lang="tr-TR"/>
          </a:p>
        </p:txBody>
      </p:sp>
      <p:sp>
        <p:nvSpPr>
          <p:cNvPr id="28" name="Text 26"/>
          <p:cNvSpPr/>
          <p:nvPr/>
        </p:nvSpPr>
        <p:spPr>
          <a:xfrm>
            <a:off x="320040" y="3236976"/>
            <a:ext cx="3200400" cy="301752"/>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Final Sınavı</a:t>
            </a:r>
            <a:endParaRPr lang="en-US" sz="1000" dirty="0"/>
          </a:p>
        </p:txBody>
      </p:sp>
      <p:sp>
        <p:nvSpPr>
          <p:cNvPr id="29" name="Text 27"/>
          <p:cNvSpPr/>
          <p:nvPr/>
        </p:nvSpPr>
        <p:spPr>
          <a:xfrm>
            <a:off x="3566160" y="3236976"/>
            <a:ext cx="640080" cy="301752"/>
          </a:xfrm>
          <a:prstGeom prst="rect">
            <a:avLst/>
          </a:prstGeom>
          <a:noFill/>
          <a:ln/>
        </p:spPr>
        <p:txBody>
          <a:bodyPr wrap="square" lIns="0" tIns="0" rIns="0" bIns="0" rtlCol="0" anchor="ctr"/>
          <a:lstStyle/>
          <a:p>
            <a:pPr marL="0" indent="0" algn="ctr">
              <a:buNone/>
            </a:pPr>
            <a:r>
              <a:rPr lang="en-US" sz="1000" dirty="0">
                <a:solidFill>
                  <a:srgbClr val="4A5568"/>
                </a:solidFill>
                <a:latin typeface="Calibri" pitchFamily="34" charset="0"/>
                <a:ea typeface="Calibri" pitchFamily="34" charset="-122"/>
                <a:cs typeface="Calibri" pitchFamily="34" charset="-120"/>
              </a:rPr>
              <a:t>1</a:t>
            </a:r>
            <a:endParaRPr lang="en-US" sz="1000" dirty="0"/>
          </a:p>
        </p:txBody>
      </p:sp>
      <p:sp>
        <p:nvSpPr>
          <p:cNvPr id="30" name="Text 28"/>
          <p:cNvSpPr/>
          <p:nvPr/>
        </p:nvSpPr>
        <p:spPr>
          <a:xfrm>
            <a:off x="4251960" y="3236976"/>
            <a:ext cx="914400" cy="301752"/>
          </a:xfrm>
          <a:prstGeom prst="rect">
            <a:avLst/>
          </a:prstGeom>
          <a:noFill/>
          <a:ln/>
        </p:spPr>
        <p:txBody>
          <a:bodyPr wrap="square" lIns="0" tIns="0" rIns="0" bIns="0" rtlCol="0" anchor="ctr"/>
          <a:lstStyle/>
          <a:p>
            <a:pPr marL="0" indent="0" algn="ctr">
              <a:buNone/>
            </a:pPr>
            <a:r>
              <a:rPr lang="en-US" sz="1000" dirty="0">
                <a:solidFill>
                  <a:srgbClr val="4A5568"/>
                </a:solidFill>
                <a:latin typeface="Calibri" pitchFamily="34" charset="0"/>
                <a:ea typeface="Calibri" pitchFamily="34" charset="-122"/>
                <a:cs typeface="Calibri" pitchFamily="34" charset="-120"/>
              </a:rPr>
              <a:t>100%</a:t>
            </a:r>
            <a:endParaRPr lang="en-US" sz="1000" dirty="0"/>
          </a:p>
        </p:txBody>
      </p:sp>
      <p:sp>
        <p:nvSpPr>
          <p:cNvPr id="31" name="Shape 29"/>
          <p:cNvSpPr/>
          <p:nvPr/>
        </p:nvSpPr>
        <p:spPr>
          <a:xfrm>
            <a:off x="228600" y="3575304"/>
            <a:ext cx="4983480" cy="274320"/>
          </a:xfrm>
          <a:prstGeom prst="rect">
            <a:avLst/>
          </a:prstGeom>
          <a:solidFill>
            <a:srgbClr val="FFD5D5"/>
          </a:solidFill>
          <a:ln w="12700">
            <a:solidFill>
              <a:srgbClr val="E84855"/>
            </a:solidFill>
            <a:prstDash val="solid"/>
          </a:ln>
        </p:spPr>
        <p:txBody>
          <a:bodyPr/>
          <a:lstStyle/>
          <a:p>
            <a:endParaRPr lang="tr-TR"/>
          </a:p>
        </p:txBody>
      </p:sp>
      <p:sp>
        <p:nvSpPr>
          <p:cNvPr id="32" name="Text 30"/>
          <p:cNvSpPr/>
          <p:nvPr/>
        </p:nvSpPr>
        <p:spPr>
          <a:xfrm>
            <a:off x="320040" y="3575304"/>
            <a:ext cx="3200400" cy="274320"/>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Toplam: 1 etkinlik | %100</a:t>
            </a:r>
            <a:endParaRPr lang="en-US" sz="950" dirty="0"/>
          </a:p>
        </p:txBody>
      </p:sp>
      <p:sp>
        <p:nvSpPr>
          <p:cNvPr id="33" name="Shape 31"/>
          <p:cNvSpPr/>
          <p:nvPr/>
        </p:nvSpPr>
        <p:spPr>
          <a:xfrm>
            <a:off x="228600" y="3886200"/>
            <a:ext cx="4983480" cy="292608"/>
          </a:xfrm>
          <a:prstGeom prst="rect">
            <a:avLst/>
          </a:prstGeom>
          <a:solidFill>
            <a:srgbClr val="FFE0CC"/>
          </a:solidFill>
          <a:ln w="12700">
            <a:solidFill>
              <a:srgbClr val="E67E22"/>
            </a:solidFill>
            <a:prstDash val="solid"/>
          </a:ln>
        </p:spPr>
        <p:txBody>
          <a:bodyPr/>
          <a:lstStyle/>
          <a:p>
            <a:endParaRPr lang="tr-TR"/>
          </a:p>
        </p:txBody>
      </p:sp>
      <p:sp>
        <p:nvSpPr>
          <p:cNvPr id="34" name="Text 32"/>
          <p:cNvSpPr/>
          <p:nvPr/>
        </p:nvSpPr>
        <p:spPr>
          <a:xfrm>
            <a:off x="320040" y="3886200"/>
            <a:ext cx="4800600" cy="292608"/>
          </a:xfrm>
          <a:prstGeom prst="rect">
            <a:avLst/>
          </a:prstGeom>
          <a:noFill/>
          <a:ln/>
        </p:spPr>
        <p:txBody>
          <a:bodyPr wrap="square" lIns="0" tIns="0" rIns="0" bIns="0" rtlCol="0" anchor="ctr"/>
          <a:lstStyle/>
          <a:p>
            <a:pPr marL="0" indent="0">
              <a:buNone/>
            </a:pPr>
            <a:r>
              <a:rPr lang="en-US" sz="1000" b="1" dirty="0">
                <a:solidFill>
                  <a:srgbClr val="7B4F00"/>
                </a:solidFill>
                <a:latin typeface="Calibri" pitchFamily="34" charset="0"/>
                <a:ea typeface="Calibri" pitchFamily="34" charset="-122"/>
                <a:cs typeface="Calibri" pitchFamily="34" charset="-120"/>
              </a:rPr>
              <a:t>Başarı Notuna Katkı Yüzdesi:  %60</a:t>
            </a:r>
            <a:endParaRPr lang="en-US" sz="1000" dirty="0"/>
          </a:p>
        </p:txBody>
      </p:sp>
      <p:sp>
        <p:nvSpPr>
          <p:cNvPr id="35" name="Shape 33"/>
          <p:cNvSpPr/>
          <p:nvPr/>
        </p:nvSpPr>
        <p:spPr>
          <a:xfrm>
            <a:off x="228600" y="4233672"/>
            <a:ext cx="2450592" cy="411480"/>
          </a:xfrm>
          <a:prstGeom prst="rect">
            <a:avLst/>
          </a:prstGeom>
          <a:solidFill>
            <a:srgbClr val="2E86AB"/>
          </a:solidFill>
          <a:ln w="12700">
            <a:solidFill>
              <a:srgbClr val="2E86AB"/>
            </a:solidFill>
            <a:prstDash val="solid"/>
          </a:ln>
        </p:spPr>
        <p:txBody>
          <a:bodyPr/>
          <a:lstStyle/>
          <a:p>
            <a:endParaRPr lang="tr-TR"/>
          </a:p>
        </p:txBody>
      </p:sp>
      <p:sp>
        <p:nvSpPr>
          <p:cNvPr id="36" name="Text 34"/>
          <p:cNvSpPr/>
          <p:nvPr/>
        </p:nvSpPr>
        <p:spPr>
          <a:xfrm>
            <a:off x="228600" y="4233672"/>
            <a:ext cx="2450592" cy="41148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Yarıyıl İçi  %40</a:t>
            </a:r>
            <a:endParaRPr lang="en-US" sz="1200" dirty="0"/>
          </a:p>
        </p:txBody>
      </p:sp>
      <p:sp>
        <p:nvSpPr>
          <p:cNvPr id="37" name="Shape 35"/>
          <p:cNvSpPr/>
          <p:nvPr/>
        </p:nvSpPr>
        <p:spPr>
          <a:xfrm>
            <a:off x="2724912" y="4233672"/>
            <a:ext cx="2487168" cy="411480"/>
          </a:xfrm>
          <a:prstGeom prst="rect">
            <a:avLst/>
          </a:prstGeom>
          <a:solidFill>
            <a:srgbClr val="E84855"/>
          </a:solidFill>
          <a:ln w="12700">
            <a:solidFill>
              <a:srgbClr val="E84855"/>
            </a:solidFill>
            <a:prstDash val="solid"/>
          </a:ln>
        </p:spPr>
        <p:txBody>
          <a:bodyPr/>
          <a:lstStyle/>
          <a:p>
            <a:endParaRPr lang="tr-TR"/>
          </a:p>
        </p:txBody>
      </p:sp>
      <p:sp>
        <p:nvSpPr>
          <p:cNvPr id="38" name="Text 36"/>
          <p:cNvSpPr/>
          <p:nvPr/>
        </p:nvSpPr>
        <p:spPr>
          <a:xfrm>
            <a:off x="2724912" y="4233672"/>
            <a:ext cx="2487168" cy="41148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Yarıyıl Sonu  %60</a:t>
            </a:r>
            <a:endParaRPr lang="en-US" sz="1200" dirty="0"/>
          </a:p>
        </p:txBody>
      </p:sp>
      <p:sp>
        <p:nvSpPr>
          <p:cNvPr id="39" name="Shape 37"/>
          <p:cNvSpPr/>
          <p:nvPr/>
        </p:nvSpPr>
        <p:spPr>
          <a:xfrm>
            <a:off x="5486400" y="1024128"/>
            <a:ext cx="3429000" cy="274320"/>
          </a:xfrm>
          <a:prstGeom prst="rect">
            <a:avLst/>
          </a:prstGeom>
          <a:solidFill>
            <a:srgbClr val="E84855"/>
          </a:solidFill>
          <a:ln w="12700">
            <a:solidFill>
              <a:srgbClr val="E84855"/>
            </a:solidFill>
            <a:prstDash val="solid"/>
          </a:ln>
        </p:spPr>
        <p:txBody>
          <a:bodyPr/>
          <a:lstStyle/>
          <a:p>
            <a:endParaRPr lang="tr-TR"/>
          </a:p>
        </p:txBody>
      </p:sp>
      <p:sp>
        <p:nvSpPr>
          <p:cNvPr id="40" name="Text 38"/>
          <p:cNvSpPr/>
          <p:nvPr/>
        </p:nvSpPr>
        <p:spPr>
          <a:xfrm>
            <a:off x="5577840" y="1024128"/>
            <a:ext cx="3246120" cy="2743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Sık Yapılan Hatalar</a:t>
            </a:r>
            <a:endParaRPr lang="en-US" sz="1100" dirty="0"/>
          </a:p>
        </p:txBody>
      </p:sp>
      <p:sp>
        <p:nvSpPr>
          <p:cNvPr id="41" name="Shape 39"/>
          <p:cNvSpPr/>
          <p:nvPr/>
        </p:nvSpPr>
        <p:spPr>
          <a:xfrm>
            <a:off x="5486400" y="1353312"/>
            <a:ext cx="3429000" cy="530352"/>
          </a:xfrm>
          <a:prstGeom prst="rect">
            <a:avLst/>
          </a:prstGeom>
          <a:solidFill>
            <a:srgbClr val="FFF5F5"/>
          </a:solidFill>
          <a:ln w="12700">
            <a:solidFill>
              <a:srgbClr val="FFDDDD"/>
            </a:solidFill>
            <a:prstDash val="solid"/>
          </a:ln>
        </p:spPr>
        <p:txBody>
          <a:bodyPr/>
          <a:lstStyle/>
          <a:p>
            <a:endParaRPr lang="tr-TR"/>
          </a:p>
        </p:txBody>
      </p:sp>
      <p:sp>
        <p:nvSpPr>
          <p:cNvPr id="42" name="Text 40"/>
          <p:cNvSpPr/>
          <p:nvPr/>
        </p:nvSpPr>
        <p:spPr>
          <a:xfrm>
            <a:off x="5577840" y="1380744"/>
            <a:ext cx="3246120" cy="201168"/>
          </a:xfrm>
          <a:prstGeom prst="rect">
            <a:avLst/>
          </a:prstGeom>
          <a:noFill/>
          <a:ln/>
        </p:spPr>
        <p:txBody>
          <a:bodyPr wrap="square" lIns="0" tIns="0" rIns="0" bIns="0" rtlCol="0" anchor="ctr"/>
          <a:lstStyle/>
          <a:p>
            <a:pPr marL="0" indent="0">
              <a:buNone/>
            </a:pPr>
            <a:r>
              <a:rPr lang="en-US" sz="900" b="1" dirty="0">
                <a:solidFill>
                  <a:srgbClr val="E84855"/>
                </a:solidFill>
                <a:latin typeface="Calibri" pitchFamily="34" charset="0"/>
                <a:ea typeface="Calibri" pitchFamily="34" charset="-122"/>
                <a:cs typeface="Calibri" pitchFamily="34" charset="-120"/>
              </a:rPr>
              <a:t>Yüzdelerin toplamını %100 yapmamak</a:t>
            </a:r>
            <a:endParaRPr lang="en-US" sz="900" dirty="0"/>
          </a:p>
        </p:txBody>
      </p:sp>
      <p:sp>
        <p:nvSpPr>
          <p:cNvPr id="43" name="Text 41"/>
          <p:cNvSpPr/>
          <p:nvPr/>
        </p:nvSpPr>
        <p:spPr>
          <a:xfrm>
            <a:off x="5577840" y="1609344"/>
            <a:ext cx="3246120" cy="22860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Sistem hata verir ve kayıt yapılmaz. %95+%5=%100 olmalı.</a:t>
            </a:r>
            <a:endParaRPr lang="en-US" sz="850" dirty="0"/>
          </a:p>
        </p:txBody>
      </p:sp>
      <p:sp>
        <p:nvSpPr>
          <p:cNvPr id="44" name="Shape 42"/>
          <p:cNvSpPr/>
          <p:nvPr/>
        </p:nvSpPr>
        <p:spPr>
          <a:xfrm>
            <a:off x="5486400" y="1947672"/>
            <a:ext cx="3429000" cy="530352"/>
          </a:xfrm>
          <a:prstGeom prst="rect">
            <a:avLst/>
          </a:prstGeom>
          <a:solidFill>
            <a:srgbClr val="FFFFFF"/>
          </a:solidFill>
          <a:ln w="12700">
            <a:solidFill>
              <a:srgbClr val="FFDDDD"/>
            </a:solidFill>
            <a:prstDash val="solid"/>
          </a:ln>
        </p:spPr>
        <p:txBody>
          <a:bodyPr/>
          <a:lstStyle/>
          <a:p>
            <a:endParaRPr lang="tr-TR"/>
          </a:p>
        </p:txBody>
      </p:sp>
      <p:sp>
        <p:nvSpPr>
          <p:cNvPr id="45" name="Text 43"/>
          <p:cNvSpPr/>
          <p:nvPr/>
        </p:nvSpPr>
        <p:spPr>
          <a:xfrm>
            <a:off x="5577840" y="1975104"/>
            <a:ext cx="3246120" cy="201168"/>
          </a:xfrm>
          <a:prstGeom prst="rect">
            <a:avLst/>
          </a:prstGeom>
          <a:noFill/>
          <a:ln/>
        </p:spPr>
        <p:txBody>
          <a:bodyPr wrap="square" lIns="0" tIns="0" rIns="0" bIns="0" rtlCol="0" anchor="ctr"/>
          <a:lstStyle/>
          <a:p>
            <a:pPr marL="0" indent="0">
              <a:buNone/>
            </a:pPr>
            <a:r>
              <a:rPr lang="en-US" sz="900" b="1" dirty="0">
                <a:solidFill>
                  <a:srgbClr val="E84855"/>
                </a:solidFill>
                <a:latin typeface="Calibri" pitchFamily="34" charset="0"/>
                <a:ea typeface="Calibri" pitchFamily="34" charset="-122"/>
                <a:cs typeface="Calibri" pitchFamily="34" charset="-120"/>
              </a:rPr>
              <a:t>Yarıyıl İçi + Sonu toplamını %100 yapmamak</a:t>
            </a:r>
            <a:endParaRPr lang="en-US" sz="900" dirty="0"/>
          </a:p>
        </p:txBody>
      </p:sp>
      <p:sp>
        <p:nvSpPr>
          <p:cNvPr id="46" name="Text 44"/>
          <p:cNvSpPr/>
          <p:nvPr/>
        </p:nvSpPr>
        <p:spPr>
          <a:xfrm>
            <a:off x="5577840" y="2203704"/>
            <a:ext cx="3246120" cy="22860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%40+%60=%100 olmalı. %40+%50=%90 → Hata!</a:t>
            </a:r>
            <a:endParaRPr lang="en-US" sz="850" dirty="0"/>
          </a:p>
        </p:txBody>
      </p:sp>
      <p:sp>
        <p:nvSpPr>
          <p:cNvPr id="47" name="Shape 45"/>
          <p:cNvSpPr/>
          <p:nvPr/>
        </p:nvSpPr>
        <p:spPr>
          <a:xfrm>
            <a:off x="5486400" y="2542032"/>
            <a:ext cx="3429000" cy="530352"/>
          </a:xfrm>
          <a:prstGeom prst="rect">
            <a:avLst/>
          </a:prstGeom>
          <a:solidFill>
            <a:srgbClr val="FFF5F5"/>
          </a:solidFill>
          <a:ln w="12700">
            <a:solidFill>
              <a:srgbClr val="FFDDDD"/>
            </a:solidFill>
            <a:prstDash val="solid"/>
          </a:ln>
        </p:spPr>
        <p:txBody>
          <a:bodyPr/>
          <a:lstStyle/>
          <a:p>
            <a:endParaRPr lang="tr-TR"/>
          </a:p>
        </p:txBody>
      </p:sp>
      <p:sp>
        <p:nvSpPr>
          <p:cNvPr id="48" name="Text 46"/>
          <p:cNvSpPr/>
          <p:nvPr/>
        </p:nvSpPr>
        <p:spPr>
          <a:xfrm>
            <a:off x="5577840" y="2569464"/>
            <a:ext cx="3246120" cy="201168"/>
          </a:xfrm>
          <a:prstGeom prst="rect">
            <a:avLst/>
          </a:prstGeom>
          <a:noFill/>
          <a:ln/>
        </p:spPr>
        <p:txBody>
          <a:bodyPr wrap="square" lIns="0" tIns="0" rIns="0" bIns="0" rtlCol="0" anchor="ctr"/>
          <a:lstStyle/>
          <a:p>
            <a:pPr marL="0" indent="0">
              <a:buNone/>
            </a:pPr>
            <a:r>
              <a:rPr lang="en-US" sz="900" b="1" dirty="0">
                <a:solidFill>
                  <a:srgbClr val="E84855"/>
                </a:solidFill>
                <a:latin typeface="Calibri" pitchFamily="34" charset="0"/>
                <a:ea typeface="Calibri" pitchFamily="34" charset="-122"/>
                <a:cs typeface="Calibri" pitchFamily="34" charset="-120"/>
              </a:rPr>
              <a:t>Sayıyı yanlış girmek</a:t>
            </a:r>
            <a:endParaRPr lang="en-US" sz="900" dirty="0"/>
          </a:p>
        </p:txBody>
      </p:sp>
      <p:sp>
        <p:nvSpPr>
          <p:cNvPr id="49" name="Text 47"/>
          <p:cNvSpPr/>
          <p:nvPr/>
        </p:nvSpPr>
        <p:spPr>
          <a:xfrm>
            <a:off x="5577840" y="2798064"/>
            <a:ext cx="3246120" cy="22860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2 ödev verecekseniz Sayı=2 yazın. 1 yazarsanız sadece 1 ödev sayılır.</a:t>
            </a:r>
            <a:endParaRPr lang="en-US" sz="850" dirty="0"/>
          </a:p>
        </p:txBody>
      </p:sp>
      <p:sp>
        <p:nvSpPr>
          <p:cNvPr id="50" name="Shape 48"/>
          <p:cNvSpPr/>
          <p:nvPr/>
        </p:nvSpPr>
        <p:spPr>
          <a:xfrm>
            <a:off x="5486400" y="3136392"/>
            <a:ext cx="3429000" cy="530352"/>
          </a:xfrm>
          <a:prstGeom prst="rect">
            <a:avLst/>
          </a:prstGeom>
          <a:solidFill>
            <a:srgbClr val="FFFFFF"/>
          </a:solidFill>
          <a:ln w="12700">
            <a:solidFill>
              <a:srgbClr val="FFDDDD"/>
            </a:solidFill>
            <a:prstDash val="solid"/>
          </a:ln>
        </p:spPr>
        <p:txBody>
          <a:bodyPr/>
          <a:lstStyle/>
          <a:p>
            <a:endParaRPr lang="tr-TR"/>
          </a:p>
        </p:txBody>
      </p:sp>
      <p:sp>
        <p:nvSpPr>
          <p:cNvPr id="51" name="Text 49"/>
          <p:cNvSpPr/>
          <p:nvPr/>
        </p:nvSpPr>
        <p:spPr>
          <a:xfrm>
            <a:off x="5577840" y="3163824"/>
            <a:ext cx="3246120" cy="201168"/>
          </a:xfrm>
          <a:prstGeom prst="rect">
            <a:avLst/>
          </a:prstGeom>
          <a:noFill/>
          <a:ln/>
        </p:spPr>
        <p:txBody>
          <a:bodyPr wrap="square" lIns="0" tIns="0" rIns="0" bIns="0" rtlCol="0" anchor="ctr"/>
          <a:lstStyle/>
          <a:p>
            <a:pPr marL="0" indent="0">
              <a:buNone/>
            </a:pPr>
            <a:r>
              <a:rPr lang="en-US" sz="900" b="1" dirty="0">
                <a:solidFill>
                  <a:srgbClr val="E84855"/>
                </a:solidFill>
                <a:latin typeface="Calibri" pitchFamily="34" charset="0"/>
                <a:ea typeface="Calibri" pitchFamily="34" charset="-122"/>
                <a:cs typeface="Calibri" pitchFamily="34" charset="-120"/>
              </a:rPr>
              <a:t>Etkinlik eklemeden yüzde yazmak</a:t>
            </a:r>
            <a:endParaRPr lang="en-US" sz="900" dirty="0"/>
          </a:p>
        </p:txBody>
      </p:sp>
      <p:sp>
        <p:nvSpPr>
          <p:cNvPr id="52" name="Text 50"/>
          <p:cNvSpPr/>
          <p:nvPr/>
        </p:nvSpPr>
        <p:spPr>
          <a:xfrm>
            <a:off x="5577840" y="3392424"/>
            <a:ext cx="3246120" cy="22860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Önce 'Etkinlik Türleri' menüsünden seçip ekleyin, sonra yüzde girin.</a:t>
            </a:r>
            <a:endParaRPr lang="en-US" sz="850" dirty="0"/>
          </a:p>
        </p:txBody>
      </p:sp>
      <p:sp>
        <p:nvSpPr>
          <p:cNvPr id="53" name="Shape 51"/>
          <p:cNvSpPr/>
          <p:nvPr/>
        </p:nvSpPr>
        <p:spPr>
          <a:xfrm>
            <a:off x="5486400" y="3730752"/>
            <a:ext cx="3429000" cy="530352"/>
          </a:xfrm>
          <a:prstGeom prst="rect">
            <a:avLst/>
          </a:prstGeom>
          <a:solidFill>
            <a:srgbClr val="FFF5F5"/>
          </a:solidFill>
          <a:ln w="12700">
            <a:solidFill>
              <a:srgbClr val="FFDDDD"/>
            </a:solidFill>
            <a:prstDash val="solid"/>
          </a:ln>
        </p:spPr>
        <p:txBody>
          <a:bodyPr/>
          <a:lstStyle/>
          <a:p>
            <a:endParaRPr lang="tr-TR"/>
          </a:p>
        </p:txBody>
      </p:sp>
      <p:sp>
        <p:nvSpPr>
          <p:cNvPr id="54" name="Text 52"/>
          <p:cNvSpPr/>
          <p:nvPr/>
        </p:nvSpPr>
        <p:spPr>
          <a:xfrm>
            <a:off x="5577840" y="3758184"/>
            <a:ext cx="3246120" cy="201168"/>
          </a:xfrm>
          <a:prstGeom prst="rect">
            <a:avLst/>
          </a:prstGeom>
          <a:noFill/>
          <a:ln/>
        </p:spPr>
        <p:txBody>
          <a:bodyPr wrap="square" lIns="0" tIns="0" rIns="0" bIns="0" rtlCol="0" anchor="ctr"/>
          <a:lstStyle/>
          <a:p>
            <a:pPr marL="0" indent="0">
              <a:buNone/>
            </a:pPr>
            <a:r>
              <a:rPr lang="en-US" sz="900" b="1" dirty="0">
                <a:solidFill>
                  <a:srgbClr val="E84855"/>
                </a:solidFill>
                <a:latin typeface="Calibri" pitchFamily="34" charset="0"/>
                <a:ea typeface="Calibri" pitchFamily="34" charset="-122"/>
                <a:cs typeface="Calibri" pitchFamily="34" charset="-120"/>
              </a:rPr>
              <a:t>Kaydetmeden sekmeden çıkmak</a:t>
            </a:r>
            <a:endParaRPr lang="en-US" sz="900" dirty="0"/>
          </a:p>
        </p:txBody>
      </p:sp>
      <p:sp>
        <p:nvSpPr>
          <p:cNvPr id="55" name="Text 53"/>
          <p:cNvSpPr/>
          <p:nvPr/>
        </p:nvSpPr>
        <p:spPr>
          <a:xfrm>
            <a:off x="5577840" y="3986784"/>
            <a:ext cx="3246120" cy="22860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En sık yapılan hata! Mutlaka 'Değişiklikleri Kaydet' butonuna basın.</a:t>
            </a:r>
            <a:endParaRPr lang="en-US" sz="850" dirty="0"/>
          </a:p>
        </p:txBody>
      </p:sp>
      <p:sp>
        <p:nvSpPr>
          <p:cNvPr id="56" name="Shape 54"/>
          <p:cNvSpPr/>
          <p:nvPr/>
        </p:nvSpPr>
        <p:spPr>
          <a:xfrm>
            <a:off x="5486400" y="4389120"/>
            <a:ext cx="3429000" cy="256032"/>
          </a:xfrm>
          <a:prstGeom prst="rect">
            <a:avLst/>
          </a:prstGeom>
          <a:solidFill>
            <a:srgbClr val="1E8C45"/>
          </a:solidFill>
          <a:ln w="12700">
            <a:solidFill>
              <a:srgbClr val="1E8C45"/>
            </a:solidFill>
            <a:prstDash val="solid"/>
          </a:ln>
        </p:spPr>
        <p:txBody>
          <a:bodyPr/>
          <a:lstStyle/>
          <a:p>
            <a:endParaRPr lang="tr-TR"/>
          </a:p>
        </p:txBody>
      </p:sp>
      <p:sp>
        <p:nvSpPr>
          <p:cNvPr id="57" name="Text 55"/>
          <p:cNvSpPr/>
          <p:nvPr/>
        </p:nvSpPr>
        <p:spPr>
          <a:xfrm>
            <a:off x="5577840" y="4389120"/>
            <a:ext cx="3246120" cy="256032"/>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Son Kontrol</a:t>
            </a:r>
            <a:endParaRPr lang="en-US" sz="1100" dirty="0"/>
          </a:p>
        </p:txBody>
      </p:sp>
      <p:sp>
        <p:nvSpPr>
          <p:cNvPr id="58" name="Shape 56"/>
          <p:cNvSpPr/>
          <p:nvPr/>
        </p:nvSpPr>
        <p:spPr>
          <a:xfrm>
            <a:off x="5486400" y="4681728"/>
            <a:ext cx="0" cy="0"/>
          </a:xfrm>
          <a:prstGeom prst="rect">
            <a:avLst/>
          </a:prstGeom>
          <a:solidFill>
            <a:srgbClr val="FFFFFF"/>
          </a:solidFill>
          <a:ln w="12700">
            <a:solidFill>
              <a:srgbClr val="FFFFFF"/>
            </a:solidFill>
            <a:prstDash val="solid"/>
          </a:ln>
        </p:spPr>
        <p:txBody>
          <a:bodyPr/>
          <a:lstStyle/>
          <a:p>
            <a:endParaRPr lang="tr-TR"/>
          </a:p>
        </p:txBody>
      </p:sp>
      <p:sp>
        <p:nvSpPr>
          <p:cNvPr id="59" name="Shape 57"/>
          <p:cNvSpPr/>
          <p:nvPr/>
        </p:nvSpPr>
        <p:spPr>
          <a:xfrm>
            <a:off x="5486400" y="4681728"/>
            <a:ext cx="0" cy="0"/>
          </a:xfrm>
          <a:prstGeom prst="rect">
            <a:avLst/>
          </a:prstGeom>
          <a:solidFill>
            <a:srgbClr val="FFFFFF"/>
          </a:solidFill>
          <a:ln w="12700">
            <a:solidFill>
              <a:srgbClr val="FFFFFF"/>
            </a:solidFill>
            <a:prstDash val="solid"/>
          </a:ln>
        </p:spPr>
        <p:txBody>
          <a:bodyPr/>
          <a:lstStyle/>
          <a:p>
            <a:endParaRPr lang="tr-TR"/>
          </a:p>
        </p:txBody>
      </p:sp>
      <p:sp>
        <p:nvSpPr>
          <p:cNvPr id="60" name="Shape 58"/>
          <p:cNvSpPr/>
          <p:nvPr/>
        </p:nvSpPr>
        <p:spPr>
          <a:xfrm>
            <a:off x="5486400" y="4681728"/>
            <a:ext cx="0" cy="0"/>
          </a:xfrm>
          <a:prstGeom prst="rect">
            <a:avLst/>
          </a:prstGeom>
          <a:solidFill>
            <a:srgbClr val="FFFFFF"/>
          </a:solidFill>
          <a:ln w="12700">
            <a:solidFill>
              <a:srgbClr val="FFFFFF"/>
            </a:solidFill>
            <a:prstDash val="solid"/>
          </a:ln>
        </p:spPr>
        <p:txBody>
          <a:bodyPr/>
          <a:lstStyle/>
          <a:p>
            <a:endParaRPr lang="tr-TR"/>
          </a:p>
        </p:txBody>
      </p:sp>
      <p:sp>
        <p:nvSpPr>
          <p:cNvPr id="61" name="Shape 59"/>
          <p:cNvSpPr/>
          <p:nvPr/>
        </p:nvSpPr>
        <p:spPr>
          <a:xfrm>
            <a:off x="5486400" y="4681728"/>
            <a:ext cx="0" cy="0"/>
          </a:xfrm>
          <a:prstGeom prst="rect">
            <a:avLst/>
          </a:prstGeom>
          <a:solidFill>
            <a:srgbClr val="FFFFFF"/>
          </a:solidFill>
          <a:ln w="12700">
            <a:solidFill>
              <a:srgbClr val="FFFFFF"/>
            </a:solidFill>
            <a:prstDash val="solid"/>
          </a:ln>
        </p:spPr>
        <p:txBody>
          <a:bodyPr/>
          <a:lstStyle/>
          <a:p>
            <a:endParaRPr lang="tr-TR"/>
          </a:p>
        </p:txBody>
      </p:sp>
      <p:sp>
        <p:nvSpPr>
          <p:cNvPr id="62" name="Shape 60"/>
          <p:cNvSpPr/>
          <p:nvPr/>
        </p:nvSpPr>
        <p:spPr>
          <a:xfrm>
            <a:off x="5486400" y="4681728"/>
            <a:ext cx="0" cy="0"/>
          </a:xfrm>
          <a:prstGeom prst="rect">
            <a:avLst/>
          </a:prstGeom>
          <a:solidFill>
            <a:srgbClr val="FFFFFF"/>
          </a:solidFill>
          <a:ln w="12700">
            <a:solidFill>
              <a:srgbClr val="FFFFFF"/>
            </a:solidFill>
            <a:prstDash val="solid"/>
          </a:ln>
        </p:spPr>
        <p:txBody>
          <a:bodyPr/>
          <a:lstStyle/>
          <a:p>
            <a:endParaRPr lang="tr-TR"/>
          </a:p>
        </p:txBody>
      </p:sp>
      <p:sp>
        <p:nvSpPr>
          <p:cNvPr id="63" name="Text 61"/>
          <p:cNvSpPr/>
          <p:nvPr/>
        </p:nvSpPr>
        <p:spPr>
          <a:xfrm>
            <a:off x="5532120" y="4663440"/>
            <a:ext cx="3364992" cy="411480"/>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  Yarıyıl İçi katkı toplamı = %100</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  Yarıyıl Sonu katkı toplamı = %100</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  İçi + Sonu başarı toplamı = %100</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  Sayılar doğru girildi</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  Kaydet butonuna basıldı</a:t>
            </a:r>
            <a:endParaRPr lang="en-US" sz="88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7B2D8B"/>
          </a:solidFill>
          <a:ln w="12700">
            <a:solidFill>
              <a:srgbClr val="7B2D8B"/>
            </a:solidFill>
            <a:prstDash val="solid"/>
          </a:ln>
        </p:spPr>
        <p:txBody>
          <a:bodyPr/>
          <a:lstStyle/>
          <a:p>
            <a:endParaRPr lang="tr-TR"/>
          </a:p>
        </p:txBody>
      </p:sp>
      <p:sp>
        <p:nvSpPr>
          <p:cNvPr id="3" name="Shape 1"/>
          <p:cNvSpPr/>
          <p:nvPr/>
        </p:nvSpPr>
        <p:spPr>
          <a:xfrm>
            <a:off x="365760" y="365760"/>
            <a:ext cx="2743200" cy="347472"/>
          </a:xfrm>
          <a:prstGeom prst="rect">
            <a:avLst/>
          </a:prstGeom>
          <a:solidFill>
            <a:srgbClr val="7B2D8B"/>
          </a:solidFill>
          <a:ln w="12700">
            <a:solidFill>
              <a:srgbClr val="7B2D8B"/>
            </a:solidFill>
            <a:prstDash val="solid"/>
          </a:ln>
        </p:spPr>
        <p:txBody>
          <a:bodyPr/>
          <a:lstStyle/>
          <a:p>
            <a:endParaRPr lang="tr-TR"/>
          </a:p>
        </p:txBody>
      </p:sp>
      <p:sp>
        <p:nvSpPr>
          <p:cNvPr id="4" name="Text 2"/>
          <p:cNvSpPr/>
          <p:nvPr/>
        </p:nvSpPr>
        <p:spPr>
          <a:xfrm>
            <a:off x="365760" y="365760"/>
            <a:ext cx="2743200"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SEKME 5 / </a:t>
            </a:r>
            <a:r>
              <a:rPr lang="tr-TR" sz="1100" b="1" dirty="0">
                <a:solidFill>
                  <a:srgbClr val="FFFFFF"/>
                </a:solidFill>
                <a:latin typeface="Calibri" pitchFamily="34" charset="0"/>
                <a:ea typeface="Calibri" pitchFamily="34" charset="-122"/>
                <a:cs typeface="Calibri" pitchFamily="34" charset="-120"/>
              </a:rPr>
              <a:t>8</a:t>
            </a:r>
            <a:endParaRPr lang="en-US" sz="1100" dirty="0"/>
          </a:p>
        </p:txBody>
      </p:sp>
      <p:sp>
        <p:nvSpPr>
          <p:cNvPr id="5" name="Text 3"/>
          <p:cNvSpPr/>
          <p:nvPr/>
        </p:nvSpPr>
        <p:spPr>
          <a:xfrm>
            <a:off x="365760" y="914400"/>
            <a:ext cx="8229600" cy="914400"/>
          </a:xfrm>
          <a:prstGeom prst="rect">
            <a:avLst/>
          </a:prstGeom>
          <a:noFill/>
          <a:ln/>
        </p:spPr>
        <p:txBody>
          <a:bodyPr wrap="square" lIns="0" tIns="0" rIns="0" bIns="0" rtlCol="0" anchor="ctr"/>
          <a:lstStyle/>
          <a:p>
            <a:pPr marL="0" indent="0">
              <a:buNone/>
            </a:pPr>
            <a:r>
              <a:rPr lang="en-US" sz="5200" b="1" dirty="0">
                <a:solidFill>
                  <a:srgbClr val="FFFFFF"/>
                </a:solidFill>
                <a:latin typeface="Calibri" pitchFamily="34" charset="0"/>
                <a:ea typeface="Calibri" pitchFamily="34" charset="-122"/>
                <a:cs typeface="Calibri" pitchFamily="34" charset="-120"/>
              </a:rPr>
              <a:t>İş Yükü</a:t>
            </a:r>
            <a:endParaRPr lang="en-US" sz="5200" dirty="0"/>
          </a:p>
        </p:txBody>
      </p:sp>
      <p:sp>
        <p:nvSpPr>
          <p:cNvPr id="6" name="Text 4"/>
          <p:cNvSpPr/>
          <p:nvPr/>
        </p:nvSpPr>
        <p:spPr>
          <a:xfrm>
            <a:off x="365760" y="1783080"/>
            <a:ext cx="8229600" cy="777240"/>
          </a:xfrm>
          <a:prstGeom prst="rect">
            <a:avLst/>
          </a:prstGeom>
          <a:noFill/>
          <a:ln/>
        </p:spPr>
        <p:txBody>
          <a:bodyPr wrap="square" lIns="0" tIns="0" rIns="0" bIns="0" rtlCol="0" anchor="ctr"/>
          <a:lstStyle/>
          <a:p>
            <a:pPr marL="0" indent="0">
              <a:buNone/>
            </a:pPr>
            <a:r>
              <a:rPr lang="tr-TR" sz="5200" b="1" dirty="0">
                <a:solidFill>
                  <a:srgbClr val="7B2D8B"/>
                </a:solidFill>
                <a:latin typeface="Calibri" pitchFamily="34" charset="0"/>
                <a:ea typeface="Calibri" pitchFamily="34" charset="-122"/>
                <a:cs typeface="Calibri" pitchFamily="34" charset="-120"/>
              </a:rPr>
              <a:t>İş Yükü </a:t>
            </a:r>
            <a:r>
              <a:rPr lang="en-US" sz="5200" b="1" dirty="0" err="1">
                <a:solidFill>
                  <a:srgbClr val="7B2D8B"/>
                </a:solidFill>
                <a:latin typeface="Calibri" pitchFamily="34" charset="0"/>
                <a:ea typeface="Calibri" pitchFamily="34" charset="-122"/>
                <a:cs typeface="Calibri" pitchFamily="34" charset="-120"/>
              </a:rPr>
              <a:t>Hesaplaması</a:t>
            </a:r>
            <a:endParaRPr lang="en-US" sz="5200" dirty="0"/>
          </a:p>
        </p:txBody>
      </p:sp>
      <p:sp>
        <p:nvSpPr>
          <p:cNvPr id="7" name="Text 5"/>
          <p:cNvSpPr/>
          <p:nvPr/>
        </p:nvSpPr>
        <p:spPr>
          <a:xfrm>
            <a:off x="365760" y="2788920"/>
            <a:ext cx="5669280" cy="1005840"/>
          </a:xfrm>
          <a:prstGeom prst="rect">
            <a:avLst/>
          </a:prstGeom>
          <a:noFill/>
          <a:ln/>
        </p:spPr>
        <p:txBody>
          <a:bodyPr wrap="square" lIns="0" tIns="0" rIns="0" bIns="0" rtlCol="0" anchor="ctr"/>
          <a:lstStyle/>
          <a:p>
            <a:pPr marL="0" indent="0">
              <a:buNone/>
            </a:pPr>
            <a:r>
              <a:rPr lang="en-US" sz="1500" dirty="0">
                <a:solidFill>
                  <a:srgbClr val="A8C8E8"/>
                </a:solidFill>
                <a:latin typeface="Calibri" pitchFamily="34" charset="0"/>
                <a:ea typeface="Calibri" pitchFamily="34" charset="-122"/>
                <a:cs typeface="Calibri" pitchFamily="34" charset="-120"/>
              </a:rPr>
              <a:t>AKTS kredinizin bilimsel dayanağıdır.</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Öğrencinin ders için harcadığı toplam süre</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bu sekmede hesaplanır ve doğrulanır.</a:t>
            </a:r>
            <a:endParaRPr lang="en-US" sz="1500" dirty="0"/>
          </a:p>
        </p:txBody>
      </p:sp>
      <p:sp>
        <p:nvSpPr>
          <p:cNvPr id="8" name="Shape 6"/>
          <p:cNvSpPr/>
          <p:nvPr/>
        </p:nvSpPr>
        <p:spPr>
          <a:xfrm>
            <a:off x="6400800" y="822960"/>
            <a:ext cx="2514600" cy="3931920"/>
          </a:xfrm>
          <a:prstGeom prst="rect">
            <a:avLst/>
          </a:prstGeom>
          <a:solidFill>
            <a:srgbClr val="0D2545"/>
          </a:solidFill>
          <a:ln w="12700">
            <a:solidFill>
              <a:srgbClr val="7B2D8B"/>
            </a:solidFill>
            <a:prstDash val="solid"/>
          </a:ln>
        </p:spPr>
        <p:txBody>
          <a:bodyPr/>
          <a:lstStyle/>
          <a:p>
            <a:endParaRPr lang="tr-TR"/>
          </a:p>
        </p:txBody>
      </p:sp>
      <p:sp>
        <p:nvSpPr>
          <p:cNvPr id="9" name="Text 7"/>
          <p:cNvSpPr/>
          <p:nvPr/>
        </p:nvSpPr>
        <p:spPr>
          <a:xfrm>
            <a:off x="6492240" y="960120"/>
            <a:ext cx="2331720" cy="256032"/>
          </a:xfrm>
          <a:prstGeom prst="rect">
            <a:avLst/>
          </a:prstGeom>
          <a:noFill/>
          <a:ln/>
        </p:spPr>
        <p:txBody>
          <a:bodyPr wrap="square" lIns="0" tIns="0" rIns="0" bIns="0" rtlCol="0" anchor="ctr"/>
          <a:lstStyle/>
          <a:p>
            <a:pPr marL="0" indent="0">
              <a:buNone/>
            </a:pPr>
            <a:r>
              <a:rPr lang="en-US" sz="1000" b="1" dirty="0">
                <a:solidFill>
                  <a:srgbClr val="7B2D8B"/>
                </a:solidFill>
                <a:latin typeface="Calibri" pitchFamily="34" charset="0"/>
                <a:ea typeface="Calibri" pitchFamily="34" charset="-122"/>
                <a:cs typeface="Calibri" pitchFamily="34" charset="-120"/>
              </a:rPr>
              <a:t>Bu sunumda:</a:t>
            </a:r>
            <a:endParaRPr lang="en-US" sz="1000" dirty="0"/>
          </a:p>
        </p:txBody>
      </p:sp>
      <p:sp>
        <p:nvSpPr>
          <p:cNvPr id="10" name="Shape 8"/>
          <p:cNvSpPr/>
          <p:nvPr/>
        </p:nvSpPr>
        <p:spPr>
          <a:xfrm>
            <a:off x="6537960" y="1298448"/>
            <a:ext cx="201168" cy="201168"/>
          </a:xfrm>
          <a:prstGeom prst="ellipse">
            <a:avLst/>
          </a:prstGeom>
          <a:solidFill>
            <a:srgbClr val="7B2D8B"/>
          </a:solidFill>
          <a:ln w="12700">
            <a:solidFill>
              <a:srgbClr val="7B2D8B"/>
            </a:solidFill>
            <a:prstDash val="solid"/>
          </a:ln>
        </p:spPr>
        <p:txBody>
          <a:bodyPr/>
          <a:lstStyle/>
          <a:p>
            <a:endParaRPr lang="tr-TR"/>
          </a:p>
        </p:txBody>
      </p:sp>
      <p:sp>
        <p:nvSpPr>
          <p:cNvPr id="11" name="Text 9"/>
          <p:cNvSpPr/>
          <p:nvPr/>
        </p:nvSpPr>
        <p:spPr>
          <a:xfrm>
            <a:off x="6537960" y="129844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a:t>
            </a:r>
            <a:endParaRPr lang="en-US" sz="800" dirty="0"/>
          </a:p>
        </p:txBody>
      </p:sp>
      <p:sp>
        <p:nvSpPr>
          <p:cNvPr id="12" name="Text 10"/>
          <p:cNvSpPr/>
          <p:nvPr/>
        </p:nvSpPr>
        <p:spPr>
          <a:xfrm>
            <a:off x="6812280" y="129844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AKTS nedir, neden önemli?</a:t>
            </a:r>
            <a:endParaRPr lang="en-US" sz="1000" dirty="0"/>
          </a:p>
        </p:txBody>
      </p:sp>
      <p:sp>
        <p:nvSpPr>
          <p:cNvPr id="13" name="Shape 11"/>
          <p:cNvSpPr/>
          <p:nvPr/>
        </p:nvSpPr>
        <p:spPr>
          <a:xfrm>
            <a:off x="6537960" y="1773936"/>
            <a:ext cx="201168" cy="201168"/>
          </a:xfrm>
          <a:prstGeom prst="ellipse">
            <a:avLst/>
          </a:prstGeom>
          <a:solidFill>
            <a:srgbClr val="7B2D8B"/>
          </a:solidFill>
          <a:ln w="12700">
            <a:solidFill>
              <a:srgbClr val="7B2D8B"/>
            </a:solidFill>
            <a:prstDash val="solid"/>
          </a:ln>
        </p:spPr>
        <p:txBody>
          <a:bodyPr/>
          <a:lstStyle/>
          <a:p>
            <a:endParaRPr lang="tr-TR"/>
          </a:p>
        </p:txBody>
      </p:sp>
      <p:sp>
        <p:nvSpPr>
          <p:cNvPr id="14" name="Text 12"/>
          <p:cNvSpPr/>
          <p:nvPr/>
        </p:nvSpPr>
        <p:spPr>
          <a:xfrm>
            <a:off x="6537960" y="1773936"/>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a:t>
            </a:r>
            <a:endParaRPr lang="en-US" sz="800" dirty="0"/>
          </a:p>
        </p:txBody>
      </p:sp>
      <p:sp>
        <p:nvSpPr>
          <p:cNvPr id="15" name="Text 13"/>
          <p:cNvSpPr/>
          <p:nvPr/>
        </p:nvSpPr>
        <p:spPr>
          <a:xfrm>
            <a:off x="6812280" y="1773936"/>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İş yükü nasıl hesaplanır?</a:t>
            </a:r>
            <a:endParaRPr lang="en-US" sz="1000" dirty="0"/>
          </a:p>
        </p:txBody>
      </p:sp>
      <p:sp>
        <p:nvSpPr>
          <p:cNvPr id="16" name="Shape 14"/>
          <p:cNvSpPr/>
          <p:nvPr/>
        </p:nvSpPr>
        <p:spPr>
          <a:xfrm>
            <a:off x="6537960" y="2249424"/>
            <a:ext cx="201168" cy="201168"/>
          </a:xfrm>
          <a:prstGeom prst="ellipse">
            <a:avLst/>
          </a:prstGeom>
          <a:solidFill>
            <a:srgbClr val="7B2D8B"/>
          </a:solidFill>
          <a:ln w="12700">
            <a:solidFill>
              <a:srgbClr val="7B2D8B"/>
            </a:solidFill>
            <a:prstDash val="solid"/>
          </a:ln>
        </p:spPr>
        <p:txBody>
          <a:bodyPr/>
          <a:lstStyle/>
          <a:p>
            <a:endParaRPr lang="tr-TR"/>
          </a:p>
        </p:txBody>
      </p:sp>
      <p:sp>
        <p:nvSpPr>
          <p:cNvPr id="17" name="Text 15"/>
          <p:cNvSpPr/>
          <p:nvPr/>
        </p:nvSpPr>
        <p:spPr>
          <a:xfrm>
            <a:off x="6537960" y="2249424"/>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a:t>
            </a:r>
            <a:endParaRPr lang="en-US" sz="800" dirty="0"/>
          </a:p>
        </p:txBody>
      </p:sp>
      <p:sp>
        <p:nvSpPr>
          <p:cNvPr id="18" name="Text 16"/>
          <p:cNvSpPr/>
          <p:nvPr/>
        </p:nvSpPr>
        <p:spPr>
          <a:xfrm>
            <a:off x="6812280" y="2249424"/>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Etkinlik türleri nelerdir?</a:t>
            </a:r>
            <a:endParaRPr lang="en-US" sz="1000" dirty="0"/>
          </a:p>
        </p:txBody>
      </p:sp>
      <p:sp>
        <p:nvSpPr>
          <p:cNvPr id="19" name="Shape 17"/>
          <p:cNvSpPr/>
          <p:nvPr/>
        </p:nvSpPr>
        <p:spPr>
          <a:xfrm>
            <a:off x="6537960" y="2724912"/>
            <a:ext cx="201168" cy="201168"/>
          </a:xfrm>
          <a:prstGeom prst="ellipse">
            <a:avLst/>
          </a:prstGeom>
          <a:solidFill>
            <a:srgbClr val="7B2D8B"/>
          </a:solidFill>
          <a:ln w="12700">
            <a:solidFill>
              <a:srgbClr val="7B2D8B"/>
            </a:solidFill>
            <a:prstDash val="solid"/>
          </a:ln>
        </p:spPr>
        <p:txBody>
          <a:bodyPr/>
          <a:lstStyle/>
          <a:p>
            <a:endParaRPr lang="tr-TR"/>
          </a:p>
        </p:txBody>
      </p:sp>
      <p:sp>
        <p:nvSpPr>
          <p:cNvPr id="20" name="Text 18"/>
          <p:cNvSpPr/>
          <p:nvPr/>
        </p:nvSpPr>
        <p:spPr>
          <a:xfrm>
            <a:off x="6537960" y="2724912"/>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4</a:t>
            </a:r>
            <a:endParaRPr lang="en-US" sz="800" dirty="0"/>
          </a:p>
        </p:txBody>
      </p:sp>
      <p:sp>
        <p:nvSpPr>
          <p:cNvPr id="21" name="Text 19"/>
          <p:cNvSpPr/>
          <p:nvPr/>
        </p:nvSpPr>
        <p:spPr>
          <a:xfrm>
            <a:off x="6812280" y="2724912"/>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Öğrenci AKTS anketi nedir?</a:t>
            </a:r>
            <a:endParaRPr lang="en-US" sz="1000" dirty="0"/>
          </a:p>
        </p:txBody>
      </p:sp>
      <p:sp>
        <p:nvSpPr>
          <p:cNvPr id="22" name="Shape 20"/>
          <p:cNvSpPr/>
          <p:nvPr/>
        </p:nvSpPr>
        <p:spPr>
          <a:xfrm>
            <a:off x="6537960" y="3200400"/>
            <a:ext cx="201168" cy="201168"/>
          </a:xfrm>
          <a:prstGeom prst="ellipse">
            <a:avLst/>
          </a:prstGeom>
          <a:solidFill>
            <a:srgbClr val="7B2D8B"/>
          </a:solidFill>
          <a:ln w="12700">
            <a:solidFill>
              <a:srgbClr val="7B2D8B"/>
            </a:solidFill>
            <a:prstDash val="solid"/>
          </a:ln>
        </p:spPr>
        <p:txBody>
          <a:bodyPr/>
          <a:lstStyle/>
          <a:p>
            <a:endParaRPr lang="tr-TR"/>
          </a:p>
        </p:txBody>
      </p:sp>
      <p:sp>
        <p:nvSpPr>
          <p:cNvPr id="23" name="Text 21"/>
          <p:cNvSpPr/>
          <p:nvPr/>
        </p:nvSpPr>
        <p:spPr>
          <a:xfrm>
            <a:off x="6537960" y="3200400"/>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5</a:t>
            </a:r>
            <a:endParaRPr lang="en-US" sz="800" dirty="0"/>
          </a:p>
        </p:txBody>
      </p:sp>
      <p:sp>
        <p:nvSpPr>
          <p:cNvPr id="24" name="Text 22"/>
          <p:cNvSpPr/>
          <p:nvPr/>
        </p:nvSpPr>
        <p:spPr>
          <a:xfrm>
            <a:off x="6812280" y="3200400"/>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Anketi neden ciddiye almalı?</a:t>
            </a:r>
            <a:endParaRPr lang="en-US" sz="1000" dirty="0"/>
          </a:p>
        </p:txBody>
      </p:sp>
      <p:sp>
        <p:nvSpPr>
          <p:cNvPr id="25" name="Shape 23"/>
          <p:cNvSpPr/>
          <p:nvPr/>
        </p:nvSpPr>
        <p:spPr>
          <a:xfrm>
            <a:off x="6537960" y="3675888"/>
            <a:ext cx="201168" cy="201168"/>
          </a:xfrm>
          <a:prstGeom prst="ellipse">
            <a:avLst/>
          </a:prstGeom>
          <a:solidFill>
            <a:srgbClr val="7B2D8B"/>
          </a:solidFill>
          <a:ln w="12700">
            <a:solidFill>
              <a:srgbClr val="7B2D8B"/>
            </a:solidFill>
            <a:prstDash val="solid"/>
          </a:ln>
        </p:spPr>
        <p:txBody>
          <a:bodyPr/>
          <a:lstStyle/>
          <a:p>
            <a:endParaRPr lang="tr-TR"/>
          </a:p>
        </p:txBody>
      </p:sp>
      <p:sp>
        <p:nvSpPr>
          <p:cNvPr id="26" name="Text 24"/>
          <p:cNvSpPr/>
          <p:nvPr/>
        </p:nvSpPr>
        <p:spPr>
          <a:xfrm>
            <a:off x="6537960" y="367588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6</a:t>
            </a:r>
            <a:endParaRPr lang="en-US" sz="800" dirty="0"/>
          </a:p>
        </p:txBody>
      </p:sp>
      <p:sp>
        <p:nvSpPr>
          <p:cNvPr id="27" name="Text 25"/>
          <p:cNvSpPr/>
          <p:nvPr/>
        </p:nvSpPr>
        <p:spPr>
          <a:xfrm>
            <a:off x="6812280" y="367588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Sisteme nasıl yansıtılır?</a:t>
            </a:r>
            <a:endParaRPr lang="en-US" sz="1000" dirty="0"/>
          </a:p>
        </p:txBody>
      </p:sp>
      <p:sp>
        <p:nvSpPr>
          <p:cNvPr id="28" name="Shape 26"/>
          <p:cNvSpPr/>
          <p:nvPr/>
        </p:nvSpPr>
        <p:spPr>
          <a:xfrm>
            <a:off x="0" y="4846320"/>
            <a:ext cx="9144000" cy="297180"/>
          </a:xfrm>
          <a:prstGeom prst="rect">
            <a:avLst/>
          </a:prstGeom>
          <a:solidFill>
            <a:srgbClr val="0D2040"/>
          </a:solidFill>
          <a:ln w="12700">
            <a:solidFill>
              <a:srgbClr val="0D2040"/>
            </a:solidFill>
            <a:prstDash val="solid"/>
          </a:ln>
        </p:spPr>
        <p:txBody>
          <a:bodyPr/>
          <a:lstStyle/>
          <a:p>
            <a:endParaRPr lang="tr-TR"/>
          </a:p>
        </p:txBody>
      </p:sp>
      <p:sp>
        <p:nvSpPr>
          <p:cNvPr id="29" name="Text 27"/>
          <p:cNvSpPr/>
          <p:nvPr/>
        </p:nvSpPr>
        <p:spPr>
          <a:xfrm>
            <a:off x="0" y="4846320"/>
            <a:ext cx="9144000" cy="297180"/>
          </a:xfrm>
          <a:prstGeom prst="rect">
            <a:avLst/>
          </a:prstGeom>
          <a:noFill/>
          <a:ln/>
        </p:spPr>
        <p:txBody>
          <a:bodyPr wrap="square" lIns="0" tIns="0" rIns="0" bIns="0" rtlCol="0" anchor="ctr"/>
          <a:lstStyle/>
          <a:p>
            <a:pPr marL="0" indent="0" algn="ctr">
              <a:buNone/>
            </a:pPr>
            <a:r>
              <a:rPr lang="en-US" sz="900" dirty="0">
                <a:solidFill>
                  <a:srgbClr val="718096"/>
                </a:solidFill>
                <a:latin typeface="Calibri" pitchFamily="34" charset="0"/>
                <a:ea typeface="Calibri" pitchFamily="34" charset="-122"/>
                <a:cs typeface="Calibri" pitchFamily="34" charset="-120"/>
              </a:rPr>
              <a:t>Iğdır Üniversitesi — Ders Bilgi Sistemi Eğitimi</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4EB97B-15E3-1DF2-CA2F-B638E86C1571}"/>
            </a:ext>
          </a:extLst>
        </p:cNvPr>
        <p:cNvGrpSpPr/>
        <p:nvPr/>
      </p:nvGrpSpPr>
      <p:grpSpPr>
        <a:xfrm>
          <a:off x="0" y="0"/>
          <a:ext cx="0" cy="0"/>
          <a:chOff x="0" y="0"/>
          <a:chExt cx="0" cy="0"/>
        </a:xfrm>
      </p:grpSpPr>
      <p:sp>
        <p:nvSpPr>
          <p:cNvPr id="11"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00075" y="1118507"/>
            <a:ext cx="2500312" cy="2624327"/>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kutusu 3">
            <a:extLst>
              <a:ext uri="{FF2B5EF4-FFF2-40B4-BE49-F238E27FC236}">
                <a16:creationId xmlns:a16="http://schemas.microsoft.com/office/drawing/2014/main" id="{E018B7F8-CBA7-A1CC-BE3F-ED66278BC8AF}"/>
              </a:ext>
            </a:extLst>
          </p:cNvPr>
          <p:cNvSpPr txBox="1"/>
          <p:nvPr/>
        </p:nvSpPr>
        <p:spPr>
          <a:xfrm>
            <a:off x="771525" y="1475449"/>
            <a:ext cx="1971675" cy="1910443"/>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en-US" sz="2100" kern="1200">
                <a:solidFill>
                  <a:srgbClr val="FFFFFF"/>
                </a:solidFill>
                <a:latin typeface="+mj-lt"/>
                <a:ea typeface="+mj-ea"/>
                <a:cs typeface="+mj-cs"/>
              </a:rPr>
              <a:t>Bologna Süreci – Ders Öğretim Planlarını Tüm Ders Veren Öğretim Üyeleri Görebilir.</a:t>
            </a:r>
          </a:p>
          <a:p>
            <a:pPr algn="ctr">
              <a:lnSpc>
                <a:spcPct val="90000"/>
              </a:lnSpc>
              <a:spcBef>
                <a:spcPct val="0"/>
              </a:spcBef>
              <a:spcAft>
                <a:spcPts val="600"/>
              </a:spcAft>
            </a:pPr>
            <a:endParaRPr lang="en-US" sz="2100" kern="1200">
              <a:solidFill>
                <a:srgbClr val="FFFFFF"/>
              </a:solidFill>
              <a:latin typeface="+mj-lt"/>
              <a:ea typeface="+mj-ea"/>
              <a:cs typeface="+mj-cs"/>
            </a:endParaRPr>
          </a:p>
        </p:txBody>
      </p:sp>
      <p:pic>
        <p:nvPicPr>
          <p:cNvPr id="6" name="Resim 5">
            <a:extLst>
              <a:ext uri="{FF2B5EF4-FFF2-40B4-BE49-F238E27FC236}">
                <a16:creationId xmlns:a16="http://schemas.microsoft.com/office/drawing/2014/main" id="{82B5ED59-36D0-8F20-1E8B-E5A72228294A}"/>
              </a:ext>
            </a:extLst>
          </p:cNvPr>
          <p:cNvPicPr>
            <a:picLocks noChangeAspect="1"/>
          </p:cNvPicPr>
          <p:nvPr/>
        </p:nvPicPr>
        <p:blipFill>
          <a:blip r:embed="rId2"/>
          <a:stretch>
            <a:fillRect/>
          </a:stretch>
        </p:blipFill>
        <p:spPr>
          <a:xfrm>
            <a:off x="3582987" y="1566485"/>
            <a:ext cx="5085525" cy="2008782"/>
          </a:xfrm>
          <a:prstGeom prst="rect">
            <a:avLst/>
          </a:prstGeom>
        </p:spPr>
      </p:pic>
    </p:spTree>
    <p:extLst>
      <p:ext uri="{BB962C8B-B14F-4D97-AF65-F5344CB8AC3E}">
        <p14:creationId xmlns:p14="http://schemas.microsoft.com/office/powerpoint/2010/main" val="24096321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AKTS Nedir ve Neden Bu Kadar Önemlidir?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Avrupa Kredi Transfer Sistemi — sadece sayı değil, öğrenci iş yükünün ölçüsüdür</a:t>
            </a:r>
            <a:endParaRPr lang="en-US" sz="1200" dirty="0"/>
          </a:p>
        </p:txBody>
      </p:sp>
      <p:sp>
        <p:nvSpPr>
          <p:cNvPr id="5" name="Shape 3"/>
          <p:cNvSpPr/>
          <p:nvPr/>
        </p:nvSpPr>
        <p:spPr>
          <a:xfrm>
            <a:off x="228600" y="1051560"/>
            <a:ext cx="8686800" cy="658368"/>
          </a:xfrm>
          <a:prstGeom prst="rect">
            <a:avLst/>
          </a:prstGeom>
          <a:solidFill>
            <a:srgbClr val="F3EAFF"/>
          </a:solidFill>
          <a:ln w="12700">
            <a:solidFill>
              <a:srgbClr val="7B2D8B"/>
            </a:solidFill>
            <a:prstDash val="solid"/>
          </a:ln>
        </p:spPr>
        <p:txBody>
          <a:bodyPr/>
          <a:lstStyle/>
          <a:p>
            <a:endParaRPr lang="tr-TR"/>
          </a:p>
        </p:txBody>
      </p:sp>
      <p:sp>
        <p:nvSpPr>
          <p:cNvPr id="6" name="Shape 4"/>
          <p:cNvSpPr/>
          <p:nvPr/>
        </p:nvSpPr>
        <p:spPr>
          <a:xfrm>
            <a:off x="228600" y="1051560"/>
            <a:ext cx="109728" cy="658368"/>
          </a:xfrm>
          <a:prstGeom prst="rect">
            <a:avLst/>
          </a:prstGeom>
          <a:solidFill>
            <a:srgbClr val="7B2D8B"/>
          </a:solidFill>
          <a:ln w="12700">
            <a:solidFill>
              <a:srgbClr val="7B2D8B"/>
            </a:solidFill>
            <a:prstDash val="solid"/>
          </a:ln>
        </p:spPr>
        <p:txBody>
          <a:bodyPr/>
          <a:lstStyle/>
          <a:p>
            <a:endParaRPr lang="tr-TR"/>
          </a:p>
        </p:txBody>
      </p:sp>
      <p:sp>
        <p:nvSpPr>
          <p:cNvPr id="7" name="Text 5"/>
          <p:cNvSpPr/>
          <p:nvPr/>
        </p:nvSpPr>
        <p:spPr>
          <a:xfrm>
            <a:off x="438912" y="1078992"/>
            <a:ext cx="3657600" cy="237744"/>
          </a:xfrm>
          <a:prstGeom prst="rect">
            <a:avLst/>
          </a:prstGeom>
          <a:noFill/>
          <a:ln/>
        </p:spPr>
        <p:txBody>
          <a:bodyPr wrap="square" lIns="0" tIns="0" rIns="0" bIns="0" rtlCol="0" anchor="ctr"/>
          <a:lstStyle/>
          <a:p>
            <a:pPr marL="0" indent="0">
              <a:buNone/>
            </a:pPr>
            <a:r>
              <a:rPr lang="en-US" sz="1100" b="1" dirty="0">
                <a:solidFill>
                  <a:srgbClr val="7B2D8B"/>
                </a:solidFill>
                <a:latin typeface="Calibri" pitchFamily="34" charset="0"/>
                <a:ea typeface="Calibri" pitchFamily="34" charset="-122"/>
                <a:cs typeface="Calibri" pitchFamily="34" charset="-120"/>
              </a:rPr>
              <a:t>AKTS (Avrupa Kredi Transfer Sistemi):</a:t>
            </a:r>
            <a:endParaRPr lang="en-US" sz="1100" dirty="0"/>
          </a:p>
        </p:txBody>
      </p:sp>
      <p:sp>
        <p:nvSpPr>
          <p:cNvPr id="8" name="Text 6"/>
          <p:cNvSpPr/>
          <p:nvPr/>
        </p:nvSpPr>
        <p:spPr>
          <a:xfrm>
            <a:off x="438912" y="1316736"/>
            <a:ext cx="8366760" cy="365760"/>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Bir dersin AKTS kredisi, o dersi başarıyla tamamlamak için öğrencinin harcaması gereken toplam çalışma süresini temsil eder. 1 AKTS = 25–30 saatlik öğrenci çalışması anlamına gelir. Bu süreye derse katılım, ödev, sınava hazırlık, sınav süresi dahildir.</a:t>
            </a:r>
            <a:endParaRPr lang="en-US" sz="1000" dirty="0"/>
          </a:p>
        </p:txBody>
      </p:sp>
      <p:sp>
        <p:nvSpPr>
          <p:cNvPr id="9" name="Shape 7"/>
          <p:cNvSpPr/>
          <p:nvPr/>
        </p:nvSpPr>
        <p:spPr>
          <a:xfrm>
            <a:off x="228600" y="1810512"/>
            <a:ext cx="8686800" cy="475488"/>
          </a:xfrm>
          <a:prstGeom prst="rect">
            <a:avLst/>
          </a:prstGeom>
          <a:solidFill>
            <a:srgbClr val="1A3A6B"/>
          </a:solidFill>
          <a:ln w="12700">
            <a:solidFill>
              <a:srgbClr val="1A3A6B"/>
            </a:solidFill>
            <a:prstDash val="solid"/>
          </a:ln>
        </p:spPr>
        <p:txBody>
          <a:bodyPr/>
          <a:lstStyle/>
          <a:p>
            <a:endParaRPr lang="tr-TR"/>
          </a:p>
        </p:txBody>
      </p:sp>
      <p:sp>
        <p:nvSpPr>
          <p:cNvPr id="10" name="Text 8"/>
          <p:cNvSpPr/>
          <p:nvPr/>
        </p:nvSpPr>
        <p:spPr>
          <a:xfrm>
            <a:off x="320040" y="1810512"/>
            <a:ext cx="8503920"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AKTS Kredisi  =  Toplam İş Yükü (Saat)  ÷  30  =  Sonuç (yuvarlanır)</a:t>
            </a:r>
            <a:endParaRPr lang="en-US" sz="1400" dirty="0"/>
          </a:p>
        </p:txBody>
      </p:sp>
      <p:sp>
        <p:nvSpPr>
          <p:cNvPr id="11" name="Shape 9"/>
          <p:cNvSpPr/>
          <p:nvPr/>
        </p:nvSpPr>
        <p:spPr>
          <a:xfrm>
            <a:off x="228600" y="2404872"/>
            <a:ext cx="4251960" cy="1261872"/>
          </a:xfrm>
          <a:prstGeom prst="rect">
            <a:avLst/>
          </a:prstGeom>
          <a:solidFill>
            <a:srgbClr val="F7F9FC"/>
          </a:solidFill>
          <a:ln w="12700">
            <a:solidFill>
              <a:srgbClr val="2E86AB"/>
            </a:solidFill>
            <a:prstDash val="solid"/>
          </a:ln>
        </p:spPr>
        <p:txBody>
          <a:bodyPr/>
          <a:lstStyle/>
          <a:p>
            <a:endParaRPr lang="tr-TR"/>
          </a:p>
        </p:txBody>
      </p:sp>
      <p:sp>
        <p:nvSpPr>
          <p:cNvPr id="12" name="Shape 10"/>
          <p:cNvSpPr/>
          <p:nvPr/>
        </p:nvSpPr>
        <p:spPr>
          <a:xfrm>
            <a:off x="228600" y="2404872"/>
            <a:ext cx="4251960" cy="329184"/>
          </a:xfrm>
          <a:prstGeom prst="rect">
            <a:avLst/>
          </a:prstGeom>
          <a:solidFill>
            <a:srgbClr val="2E86AB"/>
          </a:solidFill>
          <a:ln w="12700">
            <a:solidFill>
              <a:srgbClr val="2E86AB"/>
            </a:solidFill>
            <a:prstDash val="solid"/>
          </a:ln>
        </p:spPr>
        <p:txBody>
          <a:bodyPr/>
          <a:lstStyle/>
          <a:p>
            <a:endParaRPr lang="tr-TR"/>
          </a:p>
        </p:txBody>
      </p:sp>
      <p:sp>
        <p:nvSpPr>
          <p:cNvPr id="13" name="Text 11"/>
          <p:cNvSpPr/>
          <p:nvPr/>
        </p:nvSpPr>
        <p:spPr>
          <a:xfrm>
            <a:off x="320040" y="2404872"/>
            <a:ext cx="4069080" cy="329184"/>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Uluslararası Tanınırlık</a:t>
            </a:r>
            <a:endParaRPr lang="en-US" sz="1150" dirty="0"/>
          </a:p>
        </p:txBody>
      </p:sp>
      <p:sp>
        <p:nvSpPr>
          <p:cNvPr id="14" name="Text 12"/>
          <p:cNvSpPr/>
          <p:nvPr/>
        </p:nvSpPr>
        <p:spPr>
          <a:xfrm>
            <a:off x="338328" y="2770632"/>
            <a:ext cx="4023360" cy="84124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Öğrencinin yurt dışında aldığı dersin kredisi Türkiye'deki üniversitelere aktarılır. AKTS, AB ülkelerinde ortak dil gibidir. Erasmus ve çift diploma programlarında zorunludur.</a:t>
            </a:r>
            <a:endParaRPr lang="en-US" sz="950" dirty="0"/>
          </a:p>
        </p:txBody>
      </p:sp>
      <p:sp>
        <p:nvSpPr>
          <p:cNvPr id="15" name="Shape 13"/>
          <p:cNvSpPr/>
          <p:nvPr/>
        </p:nvSpPr>
        <p:spPr>
          <a:xfrm>
            <a:off x="4690872" y="2404872"/>
            <a:ext cx="4251960" cy="1261872"/>
          </a:xfrm>
          <a:prstGeom prst="rect">
            <a:avLst/>
          </a:prstGeom>
          <a:solidFill>
            <a:srgbClr val="F7F9FC"/>
          </a:solidFill>
          <a:ln w="12700">
            <a:solidFill>
              <a:srgbClr val="7B2D8B"/>
            </a:solidFill>
            <a:prstDash val="solid"/>
          </a:ln>
        </p:spPr>
        <p:txBody>
          <a:bodyPr/>
          <a:lstStyle/>
          <a:p>
            <a:endParaRPr lang="tr-TR"/>
          </a:p>
        </p:txBody>
      </p:sp>
      <p:sp>
        <p:nvSpPr>
          <p:cNvPr id="16" name="Shape 14"/>
          <p:cNvSpPr/>
          <p:nvPr/>
        </p:nvSpPr>
        <p:spPr>
          <a:xfrm>
            <a:off x="4690872" y="2404872"/>
            <a:ext cx="4251960" cy="329184"/>
          </a:xfrm>
          <a:prstGeom prst="rect">
            <a:avLst/>
          </a:prstGeom>
          <a:solidFill>
            <a:srgbClr val="7B2D8B"/>
          </a:solidFill>
          <a:ln w="12700">
            <a:solidFill>
              <a:srgbClr val="7B2D8B"/>
            </a:solidFill>
            <a:prstDash val="solid"/>
          </a:ln>
        </p:spPr>
        <p:txBody>
          <a:bodyPr/>
          <a:lstStyle/>
          <a:p>
            <a:endParaRPr lang="tr-TR"/>
          </a:p>
        </p:txBody>
      </p:sp>
      <p:sp>
        <p:nvSpPr>
          <p:cNvPr id="17" name="Text 15"/>
          <p:cNvSpPr/>
          <p:nvPr/>
        </p:nvSpPr>
        <p:spPr>
          <a:xfrm>
            <a:off x="4782312" y="2404872"/>
            <a:ext cx="4069080" cy="329184"/>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Dersin Gerçek Ağırlığını Gösterir</a:t>
            </a:r>
            <a:endParaRPr lang="en-US" sz="1150" dirty="0"/>
          </a:p>
        </p:txBody>
      </p:sp>
      <p:sp>
        <p:nvSpPr>
          <p:cNvPr id="18" name="Text 16"/>
          <p:cNvSpPr/>
          <p:nvPr/>
        </p:nvSpPr>
        <p:spPr>
          <a:xfrm>
            <a:off x="4800600" y="2770632"/>
            <a:ext cx="4023360" cy="84124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4 AKTS'lik bir dersin 4 saatlik bir dersten daha 'ağır' olduğunu, yani öğrencinin daha fazla çalışması gerektiğini sayısal olarak kanıtlar. Akreditasyonda 'ders yükü adil mi?' sorusunu yanıtlar.</a:t>
            </a:r>
            <a:endParaRPr lang="en-US" sz="950" dirty="0"/>
          </a:p>
        </p:txBody>
      </p:sp>
      <p:sp>
        <p:nvSpPr>
          <p:cNvPr id="19" name="Shape 17"/>
          <p:cNvSpPr/>
          <p:nvPr/>
        </p:nvSpPr>
        <p:spPr>
          <a:xfrm>
            <a:off x="228600" y="3776472"/>
            <a:ext cx="4251960" cy="1261872"/>
          </a:xfrm>
          <a:prstGeom prst="rect">
            <a:avLst/>
          </a:prstGeom>
          <a:solidFill>
            <a:srgbClr val="F7F9FC"/>
          </a:solidFill>
          <a:ln w="12700">
            <a:solidFill>
              <a:srgbClr val="E67E22"/>
            </a:solidFill>
            <a:prstDash val="solid"/>
          </a:ln>
        </p:spPr>
        <p:txBody>
          <a:bodyPr/>
          <a:lstStyle/>
          <a:p>
            <a:endParaRPr lang="tr-TR"/>
          </a:p>
        </p:txBody>
      </p:sp>
      <p:sp>
        <p:nvSpPr>
          <p:cNvPr id="20" name="Shape 18"/>
          <p:cNvSpPr/>
          <p:nvPr/>
        </p:nvSpPr>
        <p:spPr>
          <a:xfrm>
            <a:off x="228600" y="3776472"/>
            <a:ext cx="4251960" cy="329184"/>
          </a:xfrm>
          <a:prstGeom prst="rect">
            <a:avLst/>
          </a:prstGeom>
          <a:solidFill>
            <a:srgbClr val="E67E22"/>
          </a:solidFill>
          <a:ln w="12700">
            <a:solidFill>
              <a:srgbClr val="E67E22"/>
            </a:solidFill>
            <a:prstDash val="solid"/>
          </a:ln>
        </p:spPr>
        <p:txBody>
          <a:bodyPr/>
          <a:lstStyle/>
          <a:p>
            <a:endParaRPr lang="tr-TR"/>
          </a:p>
        </p:txBody>
      </p:sp>
      <p:sp>
        <p:nvSpPr>
          <p:cNvPr id="21" name="Text 19"/>
          <p:cNvSpPr/>
          <p:nvPr/>
        </p:nvSpPr>
        <p:spPr>
          <a:xfrm>
            <a:off x="320040" y="3776472"/>
            <a:ext cx="4069080" cy="329184"/>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YÖK ve Akreditasyon Şartı</a:t>
            </a:r>
            <a:endParaRPr lang="en-US" sz="1150" dirty="0"/>
          </a:p>
        </p:txBody>
      </p:sp>
      <p:sp>
        <p:nvSpPr>
          <p:cNvPr id="22" name="Text 20"/>
          <p:cNvSpPr/>
          <p:nvPr/>
        </p:nvSpPr>
        <p:spPr>
          <a:xfrm>
            <a:off x="338328" y="4142232"/>
            <a:ext cx="4023360" cy="84124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YÖK, tüm derslerin AKTS kredilerinin iş yüküyle desteklenmesini zorunlu tutar. MÜDEK ve diğer akreditasyon kuruluşları bu hesaplamayı denetler. Eksik veya gerçek dışı değerler ciddi sorun yaratır.</a:t>
            </a:r>
            <a:endParaRPr lang="en-US" sz="950" dirty="0"/>
          </a:p>
        </p:txBody>
      </p:sp>
      <p:sp>
        <p:nvSpPr>
          <p:cNvPr id="23" name="Shape 21"/>
          <p:cNvSpPr/>
          <p:nvPr/>
        </p:nvSpPr>
        <p:spPr>
          <a:xfrm>
            <a:off x="4690872" y="3776472"/>
            <a:ext cx="4251960" cy="1261872"/>
          </a:xfrm>
          <a:prstGeom prst="rect">
            <a:avLst/>
          </a:prstGeom>
          <a:solidFill>
            <a:srgbClr val="F7F9FC"/>
          </a:solidFill>
          <a:ln w="12700">
            <a:solidFill>
              <a:srgbClr val="1E8C45"/>
            </a:solidFill>
            <a:prstDash val="solid"/>
          </a:ln>
        </p:spPr>
        <p:txBody>
          <a:bodyPr/>
          <a:lstStyle/>
          <a:p>
            <a:endParaRPr lang="tr-TR"/>
          </a:p>
        </p:txBody>
      </p:sp>
      <p:sp>
        <p:nvSpPr>
          <p:cNvPr id="24" name="Shape 22"/>
          <p:cNvSpPr/>
          <p:nvPr/>
        </p:nvSpPr>
        <p:spPr>
          <a:xfrm>
            <a:off x="4690872" y="3776472"/>
            <a:ext cx="4251960" cy="329184"/>
          </a:xfrm>
          <a:prstGeom prst="rect">
            <a:avLst/>
          </a:prstGeom>
          <a:solidFill>
            <a:srgbClr val="1E8C45"/>
          </a:solidFill>
          <a:ln w="12700">
            <a:solidFill>
              <a:srgbClr val="1E8C45"/>
            </a:solidFill>
            <a:prstDash val="solid"/>
          </a:ln>
        </p:spPr>
        <p:txBody>
          <a:bodyPr/>
          <a:lstStyle/>
          <a:p>
            <a:endParaRPr lang="tr-TR"/>
          </a:p>
        </p:txBody>
      </p:sp>
      <p:sp>
        <p:nvSpPr>
          <p:cNvPr id="25" name="Text 23"/>
          <p:cNvSpPr/>
          <p:nvPr/>
        </p:nvSpPr>
        <p:spPr>
          <a:xfrm>
            <a:off x="4782312" y="3776472"/>
            <a:ext cx="4069080" cy="329184"/>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Müfredat Planlamasının Temeli</a:t>
            </a:r>
            <a:endParaRPr lang="en-US" sz="1150" dirty="0"/>
          </a:p>
        </p:txBody>
      </p:sp>
      <p:sp>
        <p:nvSpPr>
          <p:cNvPr id="26" name="Text 24"/>
          <p:cNvSpPr/>
          <p:nvPr/>
        </p:nvSpPr>
        <p:spPr>
          <a:xfrm>
            <a:off x="4800600" y="4142232"/>
            <a:ext cx="4023360" cy="84124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Bir dönem 30 AKTS'tir. Öğrencinin dönem boyunca 750–900 saat çalışması beklenir. Her dersin iş yükü doğru girilirse toplam yük dengeli dağılır; öğrenci aşırı yüklenmez.</a:t>
            </a:r>
            <a:endParaRPr lang="en-US" sz="95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İş Yükü Nasıl Hesaplanır?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Her etkinlik için: Sayı × Süre (Saat) = O etkinliğin iş yükü — bunların toplamı AKTS'i belirler</a:t>
            </a:r>
            <a:endParaRPr lang="en-US" sz="1200" dirty="0"/>
          </a:p>
        </p:txBody>
      </p:sp>
      <p:sp>
        <p:nvSpPr>
          <p:cNvPr id="5" name="Shape 3"/>
          <p:cNvSpPr/>
          <p:nvPr/>
        </p:nvSpPr>
        <p:spPr>
          <a:xfrm>
            <a:off x="228600" y="1051560"/>
            <a:ext cx="8686800" cy="438912"/>
          </a:xfrm>
          <a:prstGeom prst="rect">
            <a:avLst/>
          </a:prstGeom>
          <a:solidFill>
            <a:srgbClr val="F3EAFF"/>
          </a:solidFill>
          <a:ln w="12700">
            <a:solidFill>
              <a:srgbClr val="7B2D8B"/>
            </a:solidFill>
            <a:prstDash val="solid"/>
          </a:ln>
        </p:spPr>
        <p:txBody>
          <a:bodyPr/>
          <a:lstStyle/>
          <a:p>
            <a:endParaRPr lang="tr-TR"/>
          </a:p>
        </p:txBody>
      </p:sp>
      <p:sp>
        <p:nvSpPr>
          <p:cNvPr id="6" name="Shape 4"/>
          <p:cNvSpPr/>
          <p:nvPr/>
        </p:nvSpPr>
        <p:spPr>
          <a:xfrm>
            <a:off x="228600" y="1051560"/>
            <a:ext cx="109728" cy="438912"/>
          </a:xfrm>
          <a:prstGeom prst="rect">
            <a:avLst/>
          </a:prstGeom>
          <a:solidFill>
            <a:srgbClr val="7B2D8B"/>
          </a:solidFill>
          <a:ln w="12700">
            <a:solidFill>
              <a:srgbClr val="7B2D8B"/>
            </a:solidFill>
            <a:prstDash val="solid"/>
          </a:ln>
        </p:spPr>
        <p:txBody>
          <a:bodyPr/>
          <a:lstStyle/>
          <a:p>
            <a:endParaRPr lang="tr-TR"/>
          </a:p>
        </p:txBody>
      </p:sp>
      <p:sp>
        <p:nvSpPr>
          <p:cNvPr id="7" name="Text 5"/>
          <p:cNvSpPr/>
          <p:nvPr/>
        </p:nvSpPr>
        <p:spPr>
          <a:xfrm>
            <a:off x="438912" y="1078992"/>
            <a:ext cx="8366760" cy="38404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Her etkinlik için sisteme gireceğiniz 3 bilgi var:  (1) Etkinlik adı   (2) Sayısı — kaç kez yapılıyor?   (3) Süresi — her seferinde kaç saat?   →   Sistem Toplam İş Yükünü otomatik hesaplar.</a:t>
            </a:r>
            <a:endParaRPr lang="en-US" sz="1000" dirty="0"/>
          </a:p>
        </p:txBody>
      </p:sp>
      <p:sp>
        <p:nvSpPr>
          <p:cNvPr id="8" name="Shape 6"/>
          <p:cNvSpPr/>
          <p:nvPr/>
        </p:nvSpPr>
        <p:spPr>
          <a:xfrm>
            <a:off x="228600" y="1600200"/>
            <a:ext cx="8686800" cy="274320"/>
          </a:xfrm>
          <a:prstGeom prst="rect">
            <a:avLst/>
          </a:prstGeom>
          <a:solidFill>
            <a:srgbClr val="7B2D8B"/>
          </a:solidFill>
          <a:ln w="12700">
            <a:solidFill>
              <a:srgbClr val="7B2D8B"/>
            </a:solidFill>
            <a:prstDash val="solid"/>
          </a:ln>
        </p:spPr>
        <p:txBody>
          <a:bodyPr/>
          <a:lstStyle/>
          <a:p>
            <a:endParaRPr lang="tr-TR"/>
          </a:p>
        </p:txBody>
      </p:sp>
      <p:sp>
        <p:nvSpPr>
          <p:cNvPr id="9" name="Text 7"/>
          <p:cNvSpPr/>
          <p:nvPr/>
        </p:nvSpPr>
        <p:spPr>
          <a:xfrm>
            <a:off x="274320" y="1600200"/>
            <a:ext cx="3182112" cy="274320"/>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Etkinlik</a:t>
            </a:r>
            <a:endParaRPr lang="en-US" sz="900" dirty="0"/>
          </a:p>
        </p:txBody>
      </p:sp>
      <p:sp>
        <p:nvSpPr>
          <p:cNvPr id="10" name="Text 8"/>
          <p:cNvSpPr/>
          <p:nvPr/>
        </p:nvSpPr>
        <p:spPr>
          <a:xfrm>
            <a:off x="3520440" y="1600200"/>
            <a:ext cx="658368" cy="274320"/>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Sayı</a:t>
            </a:r>
            <a:endParaRPr lang="en-US" sz="900" dirty="0"/>
          </a:p>
        </p:txBody>
      </p:sp>
      <p:sp>
        <p:nvSpPr>
          <p:cNvPr id="11" name="Text 9"/>
          <p:cNvSpPr/>
          <p:nvPr/>
        </p:nvSpPr>
        <p:spPr>
          <a:xfrm>
            <a:off x="4251960" y="1600200"/>
            <a:ext cx="804672" cy="274320"/>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Süre (Saat)</a:t>
            </a:r>
            <a:endParaRPr lang="en-US" sz="900" dirty="0"/>
          </a:p>
        </p:txBody>
      </p:sp>
      <p:sp>
        <p:nvSpPr>
          <p:cNvPr id="12" name="Text 10"/>
          <p:cNvSpPr/>
          <p:nvPr/>
        </p:nvSpPr>
        <p:spPr>
          <a:xfrm>
            <a:off x="5120640" y="1600200"/>
            <a:ext cx="1115568" cy="274320"/>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Toplam İş Yükü</a:t>
            </a:r>
            <a:endParaRPr lang="en-US" sz="900" dirty="0"/>
          </a:p>
        </p:txBody>
      </p:sp>
      <p:sp>
        <p:nvSpPr>
          <p:cNvPr id="13" name="Text 11"/>
          <p:cNvSpPr/>
          <p:nvPr/>
        </p:nvSpPr>
        <p:spPr>
          <a:xfrm>
            <a:off x="6309360" y="1600200"/>
            <a:ext cx="2651760" cy="274320"/>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Açıklama</a:t>
            </a:r>
            <a:endParaRPr lang="en-US" sz="900" dirty="0"/>
          </a:p>
        </p:txBody>
      </p:sp>
      <p:sp>
        <p:nvSpPr>
          <p:cNvPr id="14" name="Shape 12"/>
          <p:cNvSpPr/>
          <p:nvPr/>
        </p:nvSpPr>
        <p:spPr>
          <a:xfrm>
            <a:off x="228600" y="1901952"/>
            <a:ext cx="8686800" cy="457200"/>
          </a:xfrm>
          <a:prstGeom prst="rect">
            <a:avLst/>
          </a:prstGeom>
          <a:solidFill>
            <a:srgbClr val="F7F9FC"/>
          </a:solidFill>
          <a:ln w="12700">
            <a:solidFill>
              <a:srgbClr val="DDEAF5"/>
            </a:solidFill>
            <a:prstDash val="solid"/>
          </a:ln>
        </p:spPr>
        <p:txBody>
          <a:bodyPr/>
          <a:lstStyle/>
          <a:p>
            <a:endParaRPr lang="tr-TR"/>
          </a:p>
        </p:txBody>
      </p:sp>
      <p:sp>
        <p:nvSpPr>
          <p:cNvPr id="15" name="Shape 13"/>
          <p:cNvSpPr/>
          <p:nvPr/>
        </p:nvSpPr>
        <p:spPr>
          <a:xfrm>
            <a:off x="228600" y="2011680"/>
            <a:ext cx="109728" cy="237744"/>
          </a:xfrm>
          <a:prstGeom prst="rect">
            <a:avLst/>
          </a:prstGeom>
          <a:solidFill>
            <a:srgbClr val="2E86AB"/>
          </a:solidFill>
          <a:ln w="12700">
            <a:solidFill>
              <a:srgbClr val="2E86AB"/>
            </a:solidFill>
            <a:prstDash val="solid"/>
          </a:ln>
        </p:spPr>
        <p:txBody>
          <a:bodyPr/>
          <a:lstStyle/>
          <a:p>
            <a:endParaRPr lang="tr-TR"/>
          </a:p>
        </p:txBody>
      </p:sp>
      <p:sp>
        <p:nvSpPr>
          <p:cNvPr id="16" name="Text 14"/>
          <p:cNvSpPr/>
          <p:nvPr/>
        </p:nvSpPr>
        <p:spPr>
          <a:xfrm>
            <a:off x="411480" y="1993392"/>
            <a:ext cx="2999232" cy="27432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Ara Sınav</a:t>
            </a:r>
            <a:endParaRPr lang="en-US" sz="950" dirty="0"/>
          </a:p>
        </p:txBody>
      </p:sp>
      <p:sp>
        <p:nvSpPr>
          <p:cNvPr id="17" name="Text 15"/>
          <p:cNvSpPr/>
          <p:nvPr/>
        </p:nvSpPr>
        <p:spPr>
          <a:xfrm>
            <a:off x="3520440" y="1993392"/>
            <a:ext cx="658368" cy="274320"/>
          </a:xfrm>
          <a:prstGeom prst="rect">
            <a:avLst/>
          </a:prstGeom>
          <a:noFill/>
          <a:ln/>
        </p:spPr>
        <p:txBody>
          <a:bodyPr wrap="square" lIns="0" tIns="0" rIns="0" bIns="0" rtlCol="0" anchor="ctr"/>
          <a:lstStyle/>
          <a:p>
            <a:pPr marL="0" indent="0" algn="ctr">
              <a:buNone/>
            </a:pPr>
            <a:r>
              <a:rPr lang="en-US" sz="950" dirty="0">
                <a:solidFill>
                  <a:srgbClr val="4A5568"/>
                </a:solidFill>
                <a:latin typeface="Calibri" pitchFamily="34" charset="0"/>
                <a:ea typeface="Calibri" pitchFamily="34" charset="-122"/>
                <a:cs typeface="Calibri" pitchFamily="34" charset="-120"/>
              </a:rPr>
              <a:t>1</a:t>
            </a:r>
            <a:endParaRPr lang="en-US" sz="950" dirty="0"/>
          </a:p>
        </p:txBody>
      </p:sp>
      <p:sp>
        <p:nvSpPr>
          <p:cNvPr id="18" name="Text 16"/>
          <p:cNvSpPr/>
          <p:nvPr/>
        </p:nvSpPr>
        <p:spPr>
          <a:xfrm>
            <a:off x="4251960" y="1993392"/>
            <a:ext cx="804672" cy="274320"/>
          </a:xfrm>
          <a:prstGeom prst="rect">
            <a:avLst/>
          </a:prstGeom>
          <a:noFill/>
          <a:ln/>
        </p:spPr>
        <p:txBody>
          <a:bodyPr wrap="square" lIns="0" tIns="0" rIns="0" bIns="0" rtlCol="0" anchor="ctr"/>
          <a:lstStyle/>
          <a:p>
            <a:pPr marL="0" indent="0" algn="ctr">
              <a:buNone/>
            </a:pPr>
            <a:r>
              <a:rPr lang="en-US" sz="950" dirty="0">
                <a:solidFill>
                  <a:srgbClr val="4A5568"/>
                </a:solidFill>
                <a:latin typeface="Calibri" pitchFamily="34" charset="0"/>
                <a:ea typeface="Calibri" pitchFamily="34" charset="-122"/>
                <a:cs typeface="Calibri" pitchFamily="34" charset="-120"/>
              </a:rPr>
              <a:t>1,0</a:t>
            </a:r>
            <a:endParaRPr lang="en-US" sz="950" dirty="0"/>
          </a:p>
        </p:txBody>
      </p:sp>
      <p:sp>
        <p:nvSpPr>
          <p:cNvPr id="19" name="Shape 17"/>
          <p:cNvSpPr/>
          <p:nvPr/>
        </p:nvSpPr>
        <p:spPr>
          <a:xfrm>
            <a:off x="5166360" y="1993392"/>
            <a:ext cx="914400" cy="274320"/>
          </a:xfrm>
          <a:prstGeom prst="rect">
            <a:avLst/>
          </a:prstGeom>
          <a:solidFill>
            <a:srgbClr val="2E86AB">
              <a:alpha val="25000"/>
            </a:srgbClr>
          </a:solidFill>
          <a:ln w="12700">
            <a:solidFill>
              <a:srgbClr val="2E86AB"/>
            </a:solidFill>
            <a:prstDash val="solid"/>
          </a:ln>
        </p:spPr>
        <p:txBody>
          <a:bodyPr/>
          <a:lstStyle/>
          <a:p>
            <a:endParaRPr lang="tr-TR"/>
          </a:p>
        </p:txBody>
      </p:sp>
      <p:sp>
        <p:nvSpPr>
          <p:cNvPr id="20" name="Text 18"/>
          <p:cNvSpPr/>
          <p:nvPr/>
        </p:nvSpPr>
        <p:spPr>
          <a:xfrm>
            <a:off x="5166360" y="1993392"/>
            <a:ext cx="914400" cy="274320"/>
          </a:xfrm>
          <a:prstGeom prst="rect">
            <a:avLst/>
          </a:prstGeom>
          <a:noFill/>
          <a:ln/>
        </p:spPr>
        <p:txBody>
          <a:bodyPr wrap="square" lIns="0" tIns="0" rIns="0" bIns="0" rtlCol="0" anchor="ctr"/>
          <a:lstStyle/>
          <a:p>
            <a:pPr marL="0" indent="0" algn="ctr">
              <a:buNone/>
            </a:pPr>
            <a:r>
              <a:rPr lang="en-US" sz="1000" b="1" dirty="0">
                <a:solidFill>
                  <a:srgbClr val="2E86AB"/>
                </a:solidFill>
                <a:latin typeface="Calibri" pitchFamily="34" charset="0"/>
                <a:ea typeface="Calibri" pitchFamily="34" charset="-122"/>
                <a:cs typeface="Calibri" pitchFamily="34" charset="-120"/>
              </a:rPr>
              <a:t>1</a:t>
            </a:r>
            <a:endParaRPr lang="en-US" sz="1000" dirty="0"/>
          </a:p>
        </p:txBody>
      </p:sp>
      <p:sp>
        <p:nvSpPr>
          <p:cNvPr id="21" name="Text 19"/>
          <p:cNvSpPr/>
          <p:nvPr/>
        </p:nvSpPr>
        <p:spPr>
          <a:xfrm>
            <a:off x="6309360" y="1956816"/>
            <a:ext cx="2651760" cy="347472"/>
          </a:xfrm>
          <a:prstGeom prst="rect">
            <a:avLst/>
          </a:prstGeom>
          <a:noFill/>
          <a:ln/>
        </p:spPr>
        <p:txBody>
          <a:bodyPr wrap="square" lIns="0" tIns="0" rIns="0" bIns="0" rtlCol="0" anchor="ctr"/>
          <a:lstStyle/>
          <a:p>
            <a:pPr marL="0" indent="0">
              <a:buNone/>
            </a:pPr>
            <a:r>
              <a:rPr lang="en-US" sz="820" i="1" dirty="0">
                <a:solidFill>
                  <a:srgbClr val="718096"/>
                </a:solidFill>
                <a:latin typeface="Calibri" pitchFamily="34" charset="0"/>
                <a:ea typeface="Calibri" pitchFamily="34" charset="-122"/>
                <a:cs typeface="Calibri" pitchFamily="34" charset="-120"/>
              </a:rPr>
              <a:t>Sınav süresinin kendisi — genellikle 1 saattir.</a:t>
            </a:r>
            <a:endParaRPr lang="en-US" sz="820" dirty="0"/>
          </a:p>
        </p:txBody>
      </p:sp>
      <p:sp>
        <p:nvSpPr>
          <p:cNvPr id="22" name="Shape 20"/>
          <p:cNvSpPr/>
          <p:nvPr/>
        </p:nvSpPr>
        <p:spPr>
          <a:xfrm>
            <a:off x="228600" y="2395728"/>
            <a:ext cx="8686800" cy="457200"/>
          </a:xfrm>
          <a:prstGeom prst="rect">
            <a:avLst/>
          </a:prstGeom>
          <a:solidFill>
            <a:srgbClr val="FFFFFF"/>
          </a:solidFill>
          <a:ln w="12700">
            <a:solidFill>
              <a:srgbClr val="DDEAF5"/>
            </a:solidFill>
            <a:prstDash val="solid"/>
          </a:ln>
        </p:spPr>
        <p:txBody>
          <a:bodyPr/>
          <a:lstStyle/>
          <a:p>
            <a:endParaRPr lang="tr-TR"/>
          </a:p>
        </p:txBody>
      </p:sp>
      <p:sp>
        <p:nvSpPr>
          <p:cNvPr id="23" name="Shape 21"/>
          <p:cNvSpPr/>
          <p:nvPr/>
        </p:nvSpPr>
        <p:spPr>
          <a:xfrm>
            <a:off x="228600" y="2505456"/>
            <a:ext cx="109728" cy="237744"/>
          </a:xfrm>
          <a:prstGeom prst="rect">
            <a:avLst/>
          </a:prstGeom>
          <a:solidFill>
            <a:srgbClr val="2E86AB"/>
          </a:solidFill>
          <a:ln w="12700">
            <a:solidFill>
              <a:srgbClr val="2E86AB"/>
            </a:solidFill>
            <a:prstDash val="solid"/>
          </a:ln>
        </p:spPr>
        <p:txBody>
          <a:bodyPr/>
          <a:lstStyle/>
          <a:p>
            <a:endParaRPr lang="tr-TR"/>
          </a:p>
        </p:txBody>
      </p:sp>
      <p:sp>
        <p:nvSpPr>
          <p:cNvPr id="24" name="Text 22"/>
          <p:cNvSpPr/>
          <p:nvPr/>
        </p:nvSpPr>
        <p:spPr>
          <a:xfrm>
            <a:off x="411480" y="2487168"/>
            <a:ext cx="2999232" cy="27432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Ara Sınav İçin Bireysel Çalışma</a:t>
            </a:r>
            <a:endParaRPr lang="en-US" sz="950" dirty="0"/>
          </a:p>
        </p:txBody>
      </p:sp>
      <p:sp>
        <p:nvSpPr>
          <p:cNvPr id="25" name="Text 23"/>
          <p:cNvSpPr/>
          <p:nvPr/>
        </p:nvSpPr>
        <p:spPr>
          <a:xfrm>
            <a:off x="3520440" y="2487168"/>
            <a:ext cx="658368" cy="274320"/>
          </a:xfrm>
          <a:prstGeom prst="rect">
            <a:avLst/>
          </a:prstGeom>
          <a:noFill/>
          <a:ln/>
        </p:spPr>
        <p:txBody>
          <a:bodyPr wrap="square" lIns="0" tIns="0" rIns="0" bIns="0" rtlCol="0" anchor="ctr"/>
          <a:lstStyle/>
          <a:p>
            <a:pPr marL="0" indent="0" algn="ctr">
              <a:buNone/>
            </a:pPr>
            <a:r>
              <a:rPr lang="en-US" sz="950" dirty="0">
                <a:solidFill>
                  <a:srgbClr val="4A5568"/>
                </a:solidFill>
                <a:latin typeface="Calibri" pitchFamily="34" charset="0"/>
                <a:ea typeface="Calibri" pitchFamily="34" charset="-122"/>
                <a:cs typeface="Calibri" pitchFamily="34" charset="-120"/>
              </a:rPr>
              <a:t>6</a:t>
            </a:r>
            <a:endParaRPr lang="en-US" sz="950" dirty="0"/>
          </a:p>
        </p:txBody>
      </p:sp>
      <p:sp>
        <p:nvSpPr>
          <p:cNvPr id="26" name="Text 24"/>
          <p:cNvSpPr/>
          <p:nvPr/>
        </p:nvSpPr>
        <p:spPr>
          <a:xfrm>
            <a:off x="4251960" y="2487168"/>
            <a:ext cx="804672" cy="274320"/>
          </a:xfrm>
          <a:prstGeom prst="rect">
            <a:avLst/>
          </a:prstGeom>
          <a:noFill/>
          <a:ln/>
        </p:spPr>
        <p:txBody>
          <a:bodyPr wrap="square" lIns="0" tIns="0" rIns="0" bIns="0" rtlCol="0" anchor="ctr"/>
          <a:lstStyle/>
          <a:p>
            <a:pPr marL="0" indent="0" algn="ctr">
              <a:buNone/>
            </a:pPr>
            <a:r>
              <a:rPr lang="en-US" sz="950" dirty="0">
                <a:solidFill>
                  <a:srgbClr val="4A5568"/>
                </a:solidFill>
                <a:latin typeface="Calibri" pitchFamily="34" charset="0"/>
                <a:ea typeface="Calibri" pitchFamily="34" charset="-122"/>
                <a:cs typeface="Calibri" pitchFamily="34" charset="-120"/>
              </a:rPr>
              <a:t>6,0</a:t>
            </a:r>
            <a:endParaRPr lang="en-US" sz="950" dirty="0"/>
          </a:p>
        </p:txBody>
      </p:sp>
      <p:sp>
        <p:nvSpPr>
          <p:cNvPr id="27" name="Shape 25"/>
          <p:cNvSpPr/>
          <p:nvPr/>
        </p:nvSpPr>
        <p:spPr>
          <a:xfrm>
            <a:off x="5166360" y="2487168"/>
            <a:ext cx="914400" cy="274320"/>
          </a:xfrm>
          <a:prstGeom prst="rect">
            <a:avLst/>
          </a:prstGeom>
          <a:solidFill>
            <a:srgbClr val="2E86AB">
              <a:alpha val="25000"/>
            </a:srgbClr>
          </a:solidFill>
          <a:ln w="12700">
            <a:solidFill>
              <a:srgbClr val="2E86AB"/>
            </a:solidFill>
            <a:prstDash val="solid"/>
          </a:ln>
        </p:spPr>
        <p:txBody>
          <a:bodyPr/>
          <a:lstStyle/>
          <a:p>
            <a:endParaRPr lang="tr-TR"/>
          </a:p>
        </p:txBody>
      </p:sp>
      <p:sp>
        <p:nvSpPr>
          <p:cNvPr id="28" name="Text 26"/>
          <p:cNvSpPr/>
          <p:nvPr/>
        </p:nvSpPr>
        <p:spPr>
          <a:xfrm>
            <a:off x="5166360" y="2487168"/>
            <a:ext cx="914400" cy="274320"/>
          </a:xfrm>
          <a:prstGeom prst="rect">
            <a:avLst/>
          </a:prstGeom>
          <a:noFill/>
          <a:ln/>
        </p:spPr>
        <p:txBody>
          <a:bodyPr wrap="square" lIns="0" tIns="0" rIns="0" bIns="0" rtlCol="0" anchor="ctr"/>
          <a:lstStyle/>
          <a:p>
            <a:pPr marL="0" indent="0" algn="ctr">
              <a:buNone/>
            </a:pPr>
            <a:r>
              <a:rPr lang="en-US" sz="1000" b="1" dirty="0">
                <a:solidFill>
                  <a:srgbClr val="2E86AB"/>
                </a:solidFill>
                <a:latin typeface="Calibri" pitchFamily="34" charset="0"/>
                <a:ea typeface="Calibri" pitchFamily="34" charset="-122"/>
                <a:cs typeface="Calibri" pitchFamily="34" charset="-120"/>
              </a:rPr>
              <a:t>36</a:t>
            </a:r>
            <a:endParaRPr lang="en-US" sz="1000" dirty="0"/>
          </a:p>
        </p:txBody>
      </p:sp>
      <p:sp>
        <p:nvSpPr>
          <p:cNvPr id="29" name="Text 27"/>
          <p:cNvSpPr/>
          <p:nvPr/>
        </p:nvSpPr>
        <p:spPr>
          <a:xfrm>
            <a:off x="6309360" y="2450592"/>
            <a:ext cx="2651760" cy="347472"/>
          </a:xfrm>
          <a:prstGeom prst="rect">
            <a:avLst/>
          </a:prstGeom>
          <a:noFill/>
          <a:ln/>
        </p:spPr>
        <p:txBody>
          <a:bodyPr wrap="square" lIns="0" tIns="0" rIns="0" bIns="0" rtlCol="0" anchor="ctr"/>
          <a:lstStyle/>
          <a:p>
            <a:pPr marL="0" indent="0">
              <a:buNone/>
            </a:pPr>
            <a:r>
              <a:rPr lang="en-US" sz="820" i="1" dirty="0">
                <a:solidFill>
                  <a:srgbClr val="718096"/>
                </a:solidFill>
                <a:latin typeface="Calibri" pitchFamily="34" charset="0"/>
                <a:ea typeface="Calibri" pitchFamily="34" charset="-122"/>
                <a:cs typeface="Calibri" pitchFamily="34" charset="-120"/>
              </a:rPr>
              <a:t>Öğrencinin ara sınava hazırlanmak için haftalar boyunca çalıştığı süre.</a:t>
            </a:r>
            <a:endParaRPr lang="en-US" sz="820" dirty="0"/>
          </a:p>
        </p:txBody>
      </p:sp>
      <p:sp>
        <p:nvSpPr>
          <p:cNvPr id="30" name="Shape 28"/>
          <p:cNvSpPr/>
          <p:nvPr/>
        </p:nvSpPr>
        <p:spPr>
          <a:xfrm>
            <a:off x="228600" y="2889504"/>
            <a:ext cx="8686800" cy="457200"/>
          </a:xfrm>
          <a:prstGeom prst="rect">
            <a:avLst/>
          </a:prstGeom>
          <a:solidFill>
            <a:srgbClr val="F7F9FC"/>
          </a:solidFill>
          <a:ln w="12700">
            <a:solidFill>
              <a:srgbClr val="DDEAF5"/>
            </a:solidFill>
            <a:prstDash val="solid"/>
          </a:ln>
        </p:spPr>
        <p:txBody>
          <a:bodyPr/>
          <a:lstStyle/>
          <a:p>
            <a:endParaRPr lang="tr-TR"/>
          </a:p>
        </p:txBody>
      </p:sp>
      <p:sp>
        <p:nvSpPr>
          <p:cNvPr id="31" name="Shape 29"/>
          <p:cNvSpPr/>
          <p:nvPr/>
        </p:nvSpPr>
        <p:spPr>
          <a:xfrm>
            <a:off x="228600" y="2999232"/>
            <a:ext cx="109728" cy="237744"/>
          </a:xfrm>
          <a:prstGeom prst="rect">
            <a:avLst/>
          </a:prstGeom>
          <a:solidFill>
            <a:srgbClr val="E67E22"/>
          </a:solidFill>
          <a:ln w="12700">
            <a:solidFill>
              <a:srgbClr val="E67E22"/>
            </a:solidFill>
            <a:prstDash val="solid"/>
          </a:ln>
        </p:spPr>
        <p:txBody>
          <a:bodyPr/>
          <a:lstStyle/>
          <a:p>
            <a:endParaRPr lang="tr-TR"/>
          </a:p>
        </p:txBody>
      </p:sp>
      <p:sp>
        <p:nvSpPr>
          <p:cNvPr id="32" name="Text 30"/>
          <p:cNvSpPr/>
          <p:nvPr/>
        </p:nvSpPr>
        <p:spPr>
          <a:xfrm>
            <a:off x="411480" y="2980944"/>
            <a:ext cx="2999232" cy="27432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Ev Ödevi</a:t>
            </a:r>
            <a:endParaRPr lang="en-US" sz="950" dirty="0"/>
          </a:p>
        </p:txBody>
      </p:sp>
      <p:sp>
        <p:nvSpPr>
          <p:cNvPr id="33" name="Text 31"/>
          <p:cNvSpPr/>
          <p:nvPr/>
        </p:nvSpPr>
        <p:spPr>
          <a:xfrm>
            <a:off x="3520440" y="2980944"/>
            <a:ext cx="658368" cy="274320"/>
          </a:xfrm>
          <a:prstGeom prst="rect">
            <a:avLst/>
          </a:prstGeom>
          <a:noFill/>
          <a:ln/>
        </p:spPr>
        <p:txBody>
          <a:bodyPr wrap="square" lIns="0" tIns="0" rIns="0" bIns="0" rtlCol="0" anchor="ctr"/>
          <a:lstStyle/>
          <a:p>
            <a:pPr marL="0" indent="0" algn="ctr">
              <a:buNone/>
            </a:pPr>
            <a:r>
              <a:rPr lang="en-US" sz="950" dirty="0">
                <a:solidFill>
                  <a:srgbClr val="4A5568"/>
                </a:solidFill>
                <a:latin typeface="Calibri" pitchFamily="34" charset="0"/>
                <a:ea typeface="Calibri" pitchFamily="34" charset="-122"/>
                <a:cs typeface="Calibri" pitchFamily="34" charset="-120"/>
              </a:rPr>
              <a:t>2</a:t>
            </a:r>
            <a:endParaRPr lang="en-US" sz="950" dirty="0"/>
          </a:p>
        </p:txBody>
      </p:sp>
      <p:sp>
        <p:nvSpPr>
          <p:cNvPr id="34" name="Text 32"/>
          <p:cNvSpPr/>
          <p:nvPr/>
        </p:nvSpPr>
        <p:spPr>
          <a:xfrm>
            <a:off x="4251960" y="2980944"/>
            <a:ext cx="804672" cy="274320"/>
          </a:xfrm>
          <a:prstGeom prst="rect">
            <a:avLst/>
          </a:prstGeom>
          <a:noFill/>
          <a:ln/>
        </p:spPr>
        <p:txBody>
          <a:bodyPr wrap="square" lIns="0" tIns="0" rIns="0" bIns="0" rtlCol="0" anchor="ctr"/>
          <a:lstStyle/>
          <a:p>
            <a:pPr marL="0" indent="0" algn="ctr">
              <a:buNone/>
            </a:pPr>
            <a:r>
              <a:rPr lang="en-US" sz="950" dirty="0">
                <a:solidFill>
                  <a:srgbClr val="4A5568"/>
                </a:solidFill>
                <a:latin typeface="Calibri" pitchFamily="34" charset="0"/>
                <a:ea typeface="Calibri" pitchFamily="34" charset="-122"/>
                <a:cs typeface="Calibri" pitchFamily="34" charset="-120"/>
              </a:rPr>
              <a:t>4,0</a:t>
            </a:r>
            <a:endParaRPr lang="en-US" sz="950" dirty="0"/>
          </a:p>
        </p:txBody>
      </p:sp>
      <p:sp>
        <p:nvSpPr>
          <p:cNvPr id="35" name="Shape 33"/>
          <p:cNvSpPr/>
          <p:nvPr/>
        </p:nvSpPr>
        <p:spPr>
          <a:xfrm>
            <a:off x="5166360" y="2980944"/>
            <a:ext cx="914400" cy="274320"/>
          </a:xfrm>
          <a:prstGeom prst="rect">
            <a:avLst/>
          </a:prstGeom>
          <a:solidFill>
            <a:srgbClr val="E67E22">
              <a:alpha val="25000"/>
            </a:srgbClr>
          </a:solidFill>
          <a:ln w="12700">
            <a:solidFill>
              <a:srgbClr val="E67E22"/>
            </a:solidFill>
            <a:prstDash val="solid"/>
          </a:ln>
        </p:spPr>
        <p:txBody>
          <a:bodyPr/>
          <a:lstStyle/>
          <a:p>
            <a:endParaRPr lang="tr-TR"/>
          </a:p>
        </p:txBody>
      </p:sp>
      <p:sp>
        <p:nvSpPr>
          <p:cNvPr id="36" name="Text 34"/>
          <p:cNvSpPr/>
          <p:nvPr/>
        </p:nvSpPr>
        <p:spPr>
          <a:xfrm>
            <a:off x="5166360" y="2980944"/>
            <a:ext cx="914400" cy="274320"/>
          </a:xfrm>
          <a:prstGeom prst="rect">
            <a:avLst/>
          </a:prstGeom>
          <a:noFill/>
          <a:ln/>
        </p:spPr>
        <p:txBody>
          <a:bodyPr wrap="square" lIns="0" tIns="0" rIns="0" bIns="0" rtlCol="0" anchor="ctr"/>
          <a:lstStyle/>
          <a:p>
            <a:pPr marL="0" indent="0" algn="ctr">
              <a:buNone/>
            </a:pPr>
            <a:r>
              <a:rPr lang="en-US" sz="1000" b="1" dirty="0">
                <a:solidFill>
                  <a:srgbClr val="E67E22"/>
                </a:solidFill>
                <a:latin typeface="Calibri" pitchFamily="34" charset="0"/>
                <a:ea typeface="Calibri" pitchFamily="34" charset="-122"/>
                <a:cs typeface="Calibri" pitchFamily="34" charset="-120"/>
              </a:rPr>
              <a:t>8</a:t>
            </a:r>
            <a:endParaRPr lang="en-US" sz="1000" dirty="0"/>
          </a:p>
        </p:txBody>
      </p:sp>
      <p:sp>
        <p:nvSpPr>
          <p:cNvPr id="37" name="Text 35"/>
          <p:cNvSpPr/>
          <p:nvPr/>
        </p:nvSpPr>
        <p:spPr>
          <a:xfrm>
            <a:off x="6309360" y="2944368"/>
            <a:ext cx="2651760" cy="347472"/>
          </a:xfrm>
          <a:prstGeom prst="rect">
            <a:avLst/>
          </a:prstGeom>
          <a:noFill/>
          <a:ln/>
        </p:spPr>
        <p:txBody>
          <a:bodyPr wrap="square" lIns="0" tIns="0" rIns="0" bIns="0" rtlCol="0" anchor="ctr"/>
          <a:lstStyle/>
          <a:p>
            <a:pPr marL="0" indent="0">
              <a:buNone/>
            </a:pPr>
            <a:r>
              <a:rPr lang="en-US" sz="820" i="1" dirty="0">
                <a:solidFill>
                  <a:srgbClr val="718096"/>
                </a:solidFill>
                <a:latin typeface="Calibri" pitchFamily="34" charset="0"/>
                <a:ea typeface="Calibri" pitchFamily="34" charset="-122"/>
                <a:cs typeface="Calibri" pitchFamily="34" charset="-120"/>
              </a:rPr>
              <a:t>2 adet ödev × her ödev 4 saat = 8 saat toplam.</a:t>
            </a:r>
            <a:endParaRPr lang="en-US" sz="820" dirty="0"/>
          </a:p>
        </p:txBody>
      </p:sp>
      <p:sp>
        <p:nvSpPr>
          <p:cNvPr id="38" name="Shape 36"/>
          <p:cNvSpPr/>
          <p:nvPr/>
        </p:nvSpPr>
        <p:spPr>
          <a:xfrm>
            <a:off x="228600" y="3383280"/>
            <a:ext cx="8686800" cy="457200"/>
          </a:xfrm>
          <a:prstGeom prst="rect">
            <a:avLst/>
          </a:prstGeom>
          <a:solidFill>
            <a:srgbClr val="FFFFFF"/>
          </a:solidFill>
          <a:ln w="12700">
            <a:solidFill>
              <a:srgbClr val="DDEAF5"/>
            </a:solidFill>
            <a:prstDash val="solid"/>
          </a:ln>
        </p:spPr>
        <p:txBody>
          <a:bodyPr/>
          <a:lstStyle/>
          <a:p>
            <a:endParaRPr lang="tr-TR"/>
          </a:p>
        </p:txBody>
      </p:sp>
      <p:sp>
        <p:nvSpPr>
          <p:cNvPr id="39" name="Shape 37"/>
          <p:cNvSpPr/>
          <p:nvPr/>
        </p:nvSpPr>
        <p:spPr>
          <a:xfrm>
            <a:off x="228600" y="3493008"/>
            <a:ext cx="109728" cy="237744"/>
          </a:xfrm>
          <a:prstGeom prst="rect">
            <a:avLst/>
          </a:prstGeom>
          <a:solidFill>
            <a:srgbClr val="E84855"/>
          </a:solidFill>
          <a:ln w="12700">
            <a:solidFill>
              <a:srgbClr val="E84855"/>
            </a:solidFill>
            <a:prstDash val="solid"/>
          </a:ln>
        </p:spPr>
        <p:txBody>
          <a:bodyPr/>
          <a:lstStyle/>
          <a:p>
            <a:endParaRPr lang="tr-TR"/>
          </a:p>
        </p:txBody>
      </p:sp>
      <p:sp>
        <p:nvSpPr>
          <p:cNvPr id="40" name="Text 38"/>
          <p:cNvSpPr/>
          <p:nvPr/>
        </p:nvSpPr>
        <p:spPr>
          <a:xfrm>
            <a:off x="411480" y="3474720"/>
            <a:ext cx="2999232" cy="27432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Final Sınavı</a:t>
            </a:r>
            <a:endParaRPr lang="en-US" sz="950" dirty="0"/>
          </a:p>
        </p:txBody>
      </p:sp>
      <p:sp>
        <p:nvSpPr>
          <p:cNvPr id="41" name="Text 39"/>
          <p:cNvSpPr/>
          <p:nvPr/>
        </p:nvSpPr>
        <p:spPr>
          <a:xfrm>
            <a:off x="3520440" y="3474720"/>
            <a:ext cx="658368" cy="274320"/>
          </a:xfrm>
          <a:prstGeom prst="rect">
            <a:avLst/>
          </a:prstGeom>
          <a:noFill/>
          <a:ln/>
        </p:spPr>
        <p:txBody>
          <a:bodyPr wrap="square" lIns="0" tIns="0" rIns="0" bIns="0" rtlCol="0" anchor="ctr"/>
          <a:lstStyle/>
          <a:p>
            <a:pPr marL="0" indent="0" algn="ctr">
              <a:buNone/>
            </a:pPr>
            <a:r>
              <a:rPr lang="en-US" sz="950" dirty="0">
                <a:solidFill>
                  <a:srgbClr val="4A5568"/>
                </a:solidFill>
                <a:latin typeface="Calibri" pitchFamily="34" charset="0"/>
                <a:ea typeface="Calibri" pitchFamily="34" charset="-122"/>
                <a:cs typeface="Calibri" pitchFamily="34" charset="-120"/>
              </a:rPr>
              <a:t>1</a:t>
            </a:r>
            <a:endParaRPr lang="en-US" sz="950" dirty="0"/>
          </a:p>
        </p:txBody>
      </p:sp>
      <p:sp>
        <p:nvSpPr>
          <p:cNvPr id="42" name="Text 40"/>
          <p:cNvSpPr/>
          <p:nvPr/>
        </p:nvSpPr>
        <p:spPr>
          <a:xfrm>
            <a:off x="4251960" y="3474720"/>
            <a:ext cx="804672" cy="274320"/>
          </a:xfrm>
          <a:prstGeom prst="rect">
            <a:avLst/>
          </a:prstGeom>
          <a:noFill/>
          <a:ln/>
        </p:spPr>
        <p:txBody>
          <a:bodyPr wrap="square" lIns="0" tIns="0" rIns="0" bIns="0" rtlCol="0" anchor="ctr"/>
          <a:lstStyle/>
          <a:p>
            <a:pPr marL="0" indent="0" algn="ctr">
              <a:buNone/>
            </a:pPr>
            <a:r>
              <a:rPr lang="en-US" sz="950" dirty="0">
                <a:solidFill>
                  <a:srgbClr val="4A5568"/>
                </a:solidFill>
                <a:latin typeface="Calibri" pitchFamily="34" charset="0"/>
                <a:ea typeface="Calibri" pitchFamily="34" charset="-122"/>
                <a:cs typeface="Calibri" pitchFamily="34" charset="-120"/>
              </a:rPr>
              <a:t>1,0</a:t>
            </a:r>
            <a:endParaRPr lang="en-US" sz="950" dirty="0"/>
          </a:p>
        </p:txBody>
      </p:sp>
      <p:sp>
        <p:nvSpPr>
          <p:cNvPr id="43" name="Shape 41"/>
          <p:cNvSpPr/>
          <p:nvPr/>
        </p:nvSpPr>
        <p:spPr>
          <a:xfrm>
            <a:off x="5166360" y="3474720"/>
            <a:ext cx="914400" cy="274320"/>
          </a:xfrm>
          <a:prstGeom prst="rect">
            <a:avLst/>
          </a:prstGeom>
          <a:solidFill>
            <a:srgbClr val="E84855">
              <a:alpha val="25000"/>
            </a:srgbClr>
          </a:solidFill>
          <a:ln w="12700">
            <a:solidFill>
              <a:srgbClr val="E84855"/>
            </a:solidFill>
            <a:prstDash val="solid"/>
          </a:ln>
        </p:spPr>
        <p:txBody>
          <a:bodyPr/>
          <a:lstStyle/>
          <a:p>
            <a:endParaRPr lang="tr-TR"/>
          </a:p>
        </p:txBody>
      </p:sp>
      <p:sp>
        <p:nvSpPr>
          <p:cNvPr id="44" name="Text 42"/>
          <p:cNvSpPr/>
          <p:nvPr/>
        </p:nvSpPr>
        <p:spPr>
          <a:xfrm>
            <a:off x="5166360" y="3474720"/>
            <a:ext cx="914400" cy="274320"/>
          </a:xfrm>
          <a:prstGeom prst="rect">
            <a:avLst/>
          </a:prstGeom>
          <a:noFill/>
          <a:ln/>
        </p:spPr>
        <p:txBody>
          <a:bodyPr wrap="square" lIns="0" tIns="0" rIns="0" bIns="0" rtlCol="0" anchor="ctr"/>
          <a:lstStyle/>
          <a:p>
            <a:pPr marL="0" indent="0" algn="ctr">
              <a:buNone/>
            </a:pPr>
            <a:r>
              <a:rPr lang="en-US" sz="1000" b="1" dirty="0">
                <a:solidFill>
                  <a:srgbClr val="E84855"/>
                </a:solidFill>
                <a:latin typeface="Calibri" pitchFamily="34" charset="0"/>
                <a:ea typeface="Calibri" pitchFamily="34" charset="-122"/>
                <a:cs typeface="Calibri" pitchFamily="34" charset="-120"/>
              </a:rPr>
              <a:t>1</a:t>
            </a:r>
            <a:endParaRPr lang="en-US" sz="1000" dirty="0"/>
          </a:p>
        </p:txBody>
      </p:sp>
      <p:sp>
        <p:nvSpPr>
          <p:cNvPr id="45" name="Text 43"/>
          <p:cNvSpPr/>
          <p:nvPr/>
        </p:nvSpPr>
        <p:spPr>
          <a:xfrm>
            <a:off x="6309360" y="3438144"/>
            <a:ext cx="2651760" cy="347472"/>
          </a:xfrm>
          <a:prstGeom prst="rect">
            <a:avLst/>
          </a:prstGeom>
          <a:noFill/>
          <a:ln/>
        </p:spPr>
        <p:txBody>
          <a:bodyPr wrap="square" lIns="0" tIns="0" rIns="0" bIns="0" rtlCol="0" anchor="ctr"/>
          <a:lstStyle/>
          <a:p>
            <a:pPr marL="0" indent="0">
              <a:buNone/>
            </a:pPr>
            <a:r>
              <a:rPr lang="en-US" sz="820" i="1" dirty="0">
                <a:solidFill>
                  <a:srgbClr val="718096"/>
                </a:solidFill>
                <a:latin typeface="Calibri" pitchFamily="34" charset="0"/>
                <a:ea typeface="Calibri" pitchFamily="34" charset="-122"/>
                <a:cs typeface="Calibri" pitchFamily="34" charset="-120"/>
              </a:rPr>
              <a:t>Final sınavının kendisi — genellikle 1-2 saattir.</a:t>
            </a:r>
            <a:endParaRPr lang="en-US" sz="820" dirty="0"/>
          </a:p>
        </p:txBody>
      </p:sp>
      <p:sp>
        <p:nvSpPr>
          <p:cNvPr id="46" name="Shape 44"/>
          <p:cNvSpPr/>
          <p:nvPr/>
        </p:nvSpPr>
        <p:spPr>
          <a:xfrm>
            <a:off x="228600" y="3877056"/>
            <a:ext cx="8686800" cy="457200"/>
          </a:xfrm>
          <a:prstGeom prst="rect">
            <a:avLst/>
          </a:prstGeom>
          <a:solidFill>
            <a:srgbClr val="F7F9FC"/>
          </a:solidFill>
          <a:ln w="12700">
            <a:solidFill>
              <a:srgbClr val="DDEAF5"/>
            </a:solidFill>
            <a:prstDash val="solid"/>
          </a:ln>
        </p:spPr>
        <p:txBody>
          <a:bodyPr/>
          <a:lstStyle/>
          <a:p>
            <a:endParaRPr lang="tr-TR"/>
          </a:p>
        </p:txBody>
      </p:sp>
      <p:sp>
        <p:nvSpPr>
          <p:cNvPr id="47" name="Shape 45"/>
          <p:cNvSpPr/>
          <p:nvPr/>
        </p:nvSpPr>
        <p:spPr>
          <a:xfrm>
            <a:off x="228600" y="3986784"/>
            <a:ext cx="109728" cy="237744"/>
          </a:xfrm>
          <a:prstGeom prst="rect">
            <a:avLst/>
          </a:prstGeom>
          <a:solidFill>
            <a:srgbClr val="E84855"/>
          </a:solidFill>
          <a:ln w="12700">
            <a:solidFill>
              <a:srgbClr val="E84855"/>
            </a:solidFill>
            <a:prstDash val="solid"/>
          </a:ln>
        </p:spPr>
        <p:txBody>
          <a:bodyPr/>
          <a:lstStyle/>
          <a:p>
            <a:endParaRPr lang="tr-TR"/>
          </a:p>
        </p:txBody>
      </p:sp>
      <p:sp>
        <p:nvSpPr>
          <p:cNvPr id="48" name="Text 46"/>
          <p:cNvSpPr/>
          <p:nvPr/>
        </p:nvSpPr>
        <p:spPr>
          <a:xfrm>
            <a:off x="411480" y="3968496"/>
            <a:ext cx="2999232" cy="27432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Final Sınavı İçin Bireysel Çalışma</a:t>
            </a:r>
            <a:endParaRPr lang="en-US" sz="950" dirty="0"/>
          </a:p>
        </p:txBody>
      </p:sp>
      <p:sp>
        <p:nvSpPr>
          <p:cNvPr id="49" name="Text 47"/>
          <p:cNvSpPr/>
          <p:nvPr/>
        </p:nvSpPr>
        <p:spPr>
          <a:xfrm>
            <a:off x="3520440" y="3968496"/>
            <a:ext cx="658368" cy="274320"/>
          </a:xfrm>
          <a:prstGeom prst="rect">
            <a:avLst/>
          </a:prstGeom>
          <a:noFill/>
          <a:ln/>
        </p:spPr>
        <p:txBody>
          <a:bodyPr wrap="square" lIns="0" tIns="0" rIns="0" bIns="0" rtlCol="0" anchor="ctr"/>
          <a:lstStyle/>
          <a:p>
            <a:pPr marL="0" indent="0" algn="ctr">
              <a:buNone/>
            </a:pPr>
            <a:r>
              <a:rPr lang="en-US" sz="950" dirty="0">
                <a:solidFill>
                  <a:srgbClr val="4A5568"/>
                </a:solidFill>
                <a:latin typeface="Calibri" pitchFamily="34" charset="0"/>
                <a:ea typeface="Calibri" pitchFamily="34" charset="-122"/>
                <a:cs typeface="Calibri" pitchFamily="34" charset="-120"/>
              </a:rPr>
              <a:t>10</a:t>
            </a:r>
            <a:endParaRPr lang="en-US" sz="950" dirty="0"/>
          </a:p>
        </p:txBody>
      </p:sp>
      <p:sp>
        <p:nvSpPr>
          <p:cNvPr id="50" name="Text 48"/>
          <p:cNvSpPr/>
          <p:nvPr/>
        </p:nvSpPr>
        <p:spPr>
          <a:xfrm>
            <a:off x="4251960" y="3968496"/>
            <a:ext cx="804672" cy="274320"/>
          </a:xfrm>
          <a:prstGeom prst="rect">
            <a:avLst/>
          </a:prstGeom>
          <a:noFill/>
          <a:ln/>
        </p:spPr>
        <p:txBody>
          <a:bodyPr wrap="square" lIns="0" tIns="0" rIns="0" bIns="0" rtlCol="0" anchor="ctr"/>
          <a:lstStyle/>
          <a:p>
            <a:pPr marL="0" indent="0" algn="ctr">
              <a:buNone/>
            </a:pPr>
            <a:r>
              <a:rPr lang="en-US" sz="950" dirty="0">
                <a:solidFill>
                  <a:srgbClr val="4A5568"/>
                </a:solidFill>
                <a:latin typeface="Calibri" pitchFamily="34" charset="0"/>
                <a:ea typeface="Calibri" pitchFamily="34" charset="-122"/>
                <a:cs typeface="Calibri" pitchFamily="34" charset="-120"/>
              </a:rPr>
              <a:t>8,0</a:t>
            </a:r>
            <a:endParaRPr lang="en-US" sz="950" dirty="0"/>
          </a:p>
        </p:txBody>
      </p:sp>
      <p:sp>
        <p:nvSpPr>
          <p:cNvPr id="51" name="Shape 49"/>
          <p:cNvSpPr/>
          <p:nvPr/>
        </p:nvSpPr>
        <p:spPr>
          <a:xfrm>
            <a:off x="5166360" y="3968496"/>
            <a:ext cx="914400" cy="274320"/>
          </a:xfrm>
          <a:prstGeom prst="rect">
            <a:avLst/>
          </a:prstGeom>
          <a:solidFill>
            <a:srgbClr val="E84855">
              <a:alpha val="25000"/>
            </a:srgbClr>
          </a:solidFill>
          <a:ln w="12700">
            <a:solidFill>
              <a:srgbClr val="E84855"/>
            </a:solidFill>
            <a:prstDash val="solid"/>
          </a:ln>
        </p:spPr>
        <p:txBody>
          <a:bodyPr/>
          <a:lstStyle/>
          <a:p>
            <a:endParaRPr lang="tr-TR"/>
          </a:p>
        </p:txBody>
      </p:sp>
      <p:sp>
        <p:nvSpPr>
          <p:cNvPr id="52" name="Text 50"/>
          <p:cNvSpPr/>
          <p:nvPr/>
        </p:nvSpPr>
        <p:spPr>
          <a:xfrm>
            <a:off x="5166360" y="3968496"/>
            <a:ext cx="914400" cy="274320"/>
          </a:xfrm>
          <a:prstGeom prst="rect">
            <a:avLst/>
          </a:prstGeom>
          <a:noFill/>
          <a:ln/>
        </p:spPr>
        <p:txBody>
          <a:bodyPr wrap="square" lIns="0" tIns="0" rIns="0" bIns="0" rtlCol="0" anchor="ctr"/>
          <a:lstStyle/>
          <a:p>
            <a:pPr marL="0" indent="0" algn="ctr">
              <a:buNone/>
            </a:pPr>
            <a:r>
              <a:rPr lang="en-US" sz="1000" b="1" dirty="0">
                <a:solidFill>
                  <a:srgbClr val="E84855"/>
                </a:solidFill>
                <a:latin typeface="Calibri" pitchFamily="34" charset="0"/>
                <a:ea typeface="Calibri" pitchFamily="34" charset="-122"/>
                <a:cs typeface="Calibri" pitchFamily="34" charset="-120"/>
              </a:rPr>
              <a:t>80</a:t>
            </a:r>
            <a:endParaRPr lang="en-US" sz="1000" dirty="0"/>
          </a:p>
        </p:txBody>
      </p:sp>
      <p:sp>
        <p:nvSpPr>
          <p:cNvPr id="53" name="Text 51"/>
          <p:cNvSpPr/>
          <p:nvPr/>
        </p:nvSpPr>
        <p:spPr>
          <a:xfrm>
            <a:off x="6309360" y="3931920"/>
            <a:ext cx="2651760" cy="347472"/>
          </a:xfrm>
          <a:prstGeom prst="rect">
            <a:avLst/>
          </a:prstGeom>
          <a:noFill/>
          <a:ln/>
        </p:spPr>
        <p:txBody>
          <a:bodyPr wrap="square" lIns="0" tIns="0" rIns="0" bIns="0" rtlCol="0" anchor="ctr"/>
          <a:lstStyle/>
          <a:p>
            <a:pPr marL="0" indent="0">
              <a:buNone/>
            </a:pPr>
            <a:r>
              <a:rPr lang="en-US" sz="820" i="1" dirty="0">
                <a:solidFill>
                  <a:srgbClr val="718096"/>
                </a:solidFill>
                <a:latin typeface="Calibri" pitchFamily="34" charset="0"/>
                <a:ea typeface="Calibri" pitchFamily="34" charset="-122"/>
                <a:cs typeface="Calibri" pitchFamily="34" charset="-120"/>
              </a:rPr>
              <a:t>Öğrencinin finale hazırlanmak için harcadığı yoğun çalışma süresi.</a:t>
            </a:r>
            <a:endParaRPr lang="en-US" sz="820" dirty="0"/>
          </a:p>
        </p:txBody>
      </p:sp>
      <p:sp>
        <p:nvSpPr>
          <p:cNvPr id="54" name="Shape 52"/>
          <p:cNvSpPr/>
          <p:nvPr/>
        </p:nvSpPr>
        <p:spPr>
          <a:xfrm>
            <a:off x="228600" y="4407408"/>
            <a:ext cx="8686800" cy="292608"/>
          </a:xfrm>
          <a:prstGeom prst="rect">
            <a:avLst/>
          </a:prstGeom>
          <a:solidFill>
            <a:srgbClr val="1A3A6B"/>
          </a:solidFill>
          <a:ln w="12700">
            <a:solidFill>
              <a:srgbClr val="1A3A6B"/>
            </a:solidFill>
            <a:prstDash val="solid"/>
          </a:ln>
        </p:spPr>
        <p:txBody>
          <a:bodyPr/>
          <a:lstStyle/>
          <a:p>
            <a:endParaRPr lang="tr-TR"/>
          </a:p>
        </p:txBody>
      </p:sp>
      <p:sp>
        <p:nvSpPr>
          <p:cNvPr id="55" name="Text 53"/>
          <p:cNvSpPr/>
          <p:nvPr/>
        </p:nvSpPr>
        <p:spPr>
          <a:xfrm>
            <a:off x="320040" y="4407408"/>
            <a:ext cx="8503920" cy="292608"/>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Toplam: 20 etkinlik  |  20,00 saat  |  126,00 saat toplam iş yükü</a:t>
            </a:r>
            <a:endParaRPr lang="en-US" sz="1000" dirty="0"/>
          </a:p>
        </p:txBody>
      </p:sp>
      <p:sp>
        <p:nvSpPr>
          <p:cNvPr id="56" name="Shape 54"/>
          <p:cNvSpPr/>
          <p:nvPr/>
        </p:nvSpPr>
        <p:spPr>
          <a:xfrm>
            <a:off x="228600" y="4736592"/>
            <a:ext cx="8686800" cy="329184"/>
          </a:xfrm>
          <a:prstGeom prst="rect">
            <a:avLst/>
          </a:prstGeom>
          <a:solidFill>
            <a:srgbClr val="F3EAFF"/>
          </a:solidFill>
          <a:ln w="12700">
            <a:solidFill>
              <a:srgbClr val="7B2D8B"/>
            </a:solidFill>
            <a:prstDash val="solid"/>
          </a:ln>
        </p:spPr>
        <p:txBody>
          <a:bodyPr/>
          <a:lstStyle/>
          <a:p>
            <a:endParaRPr lang="tr-TR"/>
          </a:p>
        </p:txBody>
      </p:sp>
      <p:sp>
        <p:nvSpPr>
          <p:cNvPr id="57" name="Text 55"/>
          <p:cNvSpPr/>
          <p:nvPr/>
        </p:nvSpPr>
        <p:spPr>
          <a:xfrm>
            <a:off x="320040" y="4736592"/>
            <a:ext cx="8503920" cy="329184"/>
          </a:xfrm>
          <a:prstGeom prst="rect">
            <a:avLst/>
          </a:prstGeom>
          <a:noFill/>
          <a:ln/>
        </p:spPr>
        <p:txBody>
          <a:bodyPr wrap="square" lIns="0" tIns="0" rIns="0" bIns="0" rtlCol="0" anchor="ctr"/>
          <a:lstStyle/>
          <a:p>
            <a:pPr marL="0" indent="0" algn="ctr">
              <a:buNone/>
            </a:pPr>
            <a:r>
              <a:rPr lang="en-US" sz="1100" b="1" dirty="0">
                <a:solidFill>
                  <a:srgbClr val="7B2D8B"/>
                </a:solidFill>
                <a:latin typeface="Calibri" pitchFamily="34" charset="0"/>
                <a:ea typeface="Calibri" pitchFamily="34" charset="-122"/>
                <a:cs typeface="Calibri" pitchFamily="34" charset="-120"/>
              </a:rPr>
              <a:t>AKTS = 126,00 ÷ 30 = 4,20  →  Yuvarlanır  →  4 AKTS  ✓  (Sistemdeki krediyle eşleşiyor!)</a:t>
            </a:r>
            <a:endParaRPr lang="en-US" sz="11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Öğrenci AKTS Anketi Nedir?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Öğrencilerin 'Bu derse gerçekte ne kadar zaman harcadım?' sorusunu yanıtladığı geri bildirim aracı</a:t>
            </a:r>
            <a:endParaRPr lang="en-US" sz="1200" dirty="0"/>
          </a:p>
        </p:txBody>
      </p:sp>
      <p:sp>
        <p:nvSpPr>
          <p:cNvPr id="5" name="Shape 3"/>
          <p:cNvSpPr/>
          <p:nvPr/>
        </p:nvSpPr>
        <p:spPr>
          <a:xfrm>
            <a:off x="228600" y="1051560"/>
            <a:ext cx="8686800" cy="566928"/>
          </a:xfrm>
          <a:prstGeom prst="rect">
            <a:avLst/>
          </a:prstGeom>
          <a:solidFill>
            <a:srgbClr val="EBF5FF"/>
          </a:solidFill>
          <a:ln w="12700">
            <a:solidFill>
              <a:srgbClr val="2E86AB"/>
            </a:solidFill>
            <a:prstDash val="solid"/>
          </a:ln>
        </p:spPr>
        <p:txBody>
          <a:bodyPr/>
          <a:lstStyle/>
          <a:p>
            <a:endParaRPr lang="tr-TR"/>
          </a:p>
        </p:txBody>
      </p:sp>
      <p:sp>
        <p:nvSpPr>
          <p:cNvPr id="6" name="Shape 4"/>
          <p:cNvSpPr/>
          <p:nvPr/>
        </p:nvSpPr>
        <p:spPr>
          <a:xfrm>
            <a:off x="228600" y="1051560"/>
            <a:ext cx="109728" cy="566928"/>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438912" y="1078992"/>
            <a:ext cx="8366760" cy="502920"/>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AKTS anketi, dönem sonunda öğrencilere yöneltilen ve her etkinlik için harcadıkları gerçek süreyi soran bir ankettir. Öğrenciler 'Ara sınava kaç saat çalıştınız?', 'Ödevleriniz toplam kaç saatinizi aldı?' gibi sorulara cevap verir. Bu veriler, öğretim üyesinin sisteme girdiği tahmini sürelerin gerçekle uyuşup uyuşmadığını gösterir.</a:t>
            </a:r>
            <a:endParaRPr lang="en-US" sz="980" dirty="0"/>
          </a:p>
        </p:txBody>
      </p:sp>
      <p:sp>
        <p:nvSpPr>
          <p:cNvPr id="8" name="Shape 6"/>
          <p:cNvSpPr/>
          <p:nvPr/>
        </p:nvSpPr>
        <p:spPr>
          <a:xfrm>
            <a:off x="228600" y="1719072"/>
            <a:ext cx="8686800" cy="274320"/>
          </a:xfrm>
          <a:prstGeom prst="rect">
            <a:avLst/>
          </a:prstGeom>
          <a:solidFill>
            <a:srgbClr val="0D7C6E"/>
          </a:solidFill>
          <a:ln w="12700">
            <a:solidFill>
              <a:srgbClr val="0D7C6E"/>
            </a:solidFill>
            <a:prstDash val="solid"/>
          </a:ln>
        </p:spPr>
        <p:txBody>
          <a:bodyPr/>
          <a:lstStyle/>
          <a:p>
            <a:endParaRPr lang="tr-TR"/>
          </a:p>
        </p:txBody>
      </p:sp>
      <p:sp>
        <p:nvSpPr>
          <p:cNvPr id="9" name="Text 7"/>
          <p:cNvSpPr/>
          <p:nvPr/>
        </p:nvSpPr>
        <p:spPr>
          <a:xfrm>
            <a:off x="320040" y="1719072"/>
            <a:ext cx="8503920" cy="2743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Anket Süreci Nasıl İşler?</a:t>
            </a:r>
            <a:endParaRPr lang="en-US" sz="1100" dirty="0"/>
          </a:p>
        </p:txBody>
      </p:sp>
      <p:sp>
        <p:nvSpPr>
          <p:cNvPr id="10" name="Shape 8"/>
          <p:cNvSpPr/>
          <p:nvPr/>
        </p:nvSpPr>
        <p:spPr>
          <a:xfrm>
            <a:off x="228600" y="2057400"/>
            <a:ext cx="1371600" cy="1097280"/>
          </a:xfrm>
          <a:prstGeom prst="rect">
            <a:avLst/>
          </a:prstGeom>
          <a:solidFill>
            <a:srgbClr val="F7F9FC"/>
          </a:solidFill>
          <a:ln w="12700">
            <a:solidFill>
              <a:srgbClr val="7B2D8B"/>
            </a:solidFill>
            <a:prstDash val="solid"/>
          </a:ln>
        </p:spPr>
        <p:txBody>
          <a:bodyPr/>
          <a:lstStyle/>
          <a:p>
            <a:endParaRPr lang="tr-TR"/>
          </a:p>
        </p:txBody>
      </p:sp>
      <p:sp>
        <p:nvSpPr>
          <p:cNvPr id="11" name="Shape 9"/>
          <p:cNvSpPr/>
          <p:nvPr/>
        </p:nvSpPr>
        <p:spPr>
          <a:xfrm>
            <a:off x="731520" y="2103120"/>
            <a:ext cx="347472" cy="347472"/>
          </a:xfrm>
          <a:prstGeom prst="ellipse">
            <a:avLst/>
          </a:prstGeom>
          <a:solidFill>
            <a:srgbClr val="7B2D8B"/>
          </a:solidFill>
          <a:ln w="12700">
            <a:solidFill>
              <a:srgbClr val="7B2D8B"/>
            </a:solidFill>
            <a:prstDash val="solid"/>
          </a:ln>
        </p:spPr>
        <p:txBody>
          <a:bodyPr/>
          <a:lstStyle/>
          <a:p>
            <a:endParaRPr lang="tr-TR"/>
          </a:p>
        </p:txBody>
      </p:sp>
      <p:sp>
        <p:nvSpPr>
          <p:cNvPr id="12" name="Text 10"/>
          <p:cNvSpPr/>
          <p:nvPr/>
        </p:nvSpPr>
        <p:spPr>
          <a:xfrm>
            <a:off x="731520" y="2103120"/>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1</a:t>
            </a:r>
            <a:endParaRPr lang="en-US" sz="1300" dirty="0"/>
          </a:p>
        </p:txBody>
      </p:sp>
      <p:sp>
        <p:nvSpPr>
          <p:cNvPr id="13" name="Text 11"/>
          <p:cNvSpPr/>
          <p:nvPr/>
        </p:nvSpPr>
        <p:spPr>
          <a:xfrm>
            <a:off x="283464" y="2505456"/>
            <a:ext cx="1261872" cy="603504"/>
          </a:xfrm>
          <a:prstGeom prst="rect">
            <a:avLst/>
          </a:prstGeom>
          <a:noFill/>
          <a:ln/>
        </p:spPr>
        <p:txBody>
          <a:bodyPr wrap="square" lIns="0" tIns="0" rIns="0" bIns="0" rtlCol="0" anchor="ctr"/>
          <a:lstStyle/>
          <a:p>
            <a:pPr marL="0" indent="0" algn="ctr">
              <a:buNone/>
            </a:pPr>
            <a:r>
              <a:rPr lang="en-US" sz="850" dirty="0">
                <a:solidFill>
                  <a:srgbClr val="4A5568"/>
                </a:solidFill>
                <a:latin typeface="Calibri" pitchFamily="34" charset="0"/>
                <a:ea typeface="Calibri" pitchFamily="34" charset="-122"/>
                <a:cs typeface="Calibri" pitchFamily="34" charset="-120"/>
              </a:rPr>
              <a:t>Öğretim üyesi sisteme iş yükünü girer</a:t>
            </a:r>
            <a:endParaRPr lang="en-US" sz="850" dirty="0"/>
          </a:p>
          <a:p>
            <a:pPr marL="0" indent="0" algn="ctr">
              <a:buNone/>
            </a:pPr>
            <a:r>
              <a:rPr lang="en-US" sz="850" dirty="0">
                <a:solidFill>
                  <a:srgbClr val="4A5568"/>
                </a:solidFill>
                <a:latin typeface="Calibri" pitchFamily="34" charset="0"/>
                <a:ea typeface="Calibri" pitchFamily="34" charset="-122"/>
                <a:cs typeface="Calibri" pitchFamily="34" charset="-120"/>
              </a:rPr>
              <a:t>(tahmin edilen süreler)</a:t>
            </a:r>
            <a:endParaRPr lang="en-US" sz="850" dirty="0"/>
          </a:p>
        </p:txBody>
      </p:sp>
      <p:sp>
        <p:nvSpPr>
          <p:cNvPr id="14" name="Shape 12"/>
          <p:cNvSpPr/>
          <p:nvPr/>
        </p:nvSpPr>
        <p:spPr>
          <a:xfrm>
            <a:off x="1618488" y="2560320"/>
            <a:ext cx="73152" cy="91440"/>
          </a:xfrm>
          <a:prstGeom prst="rect">
            <a:avLst/>
          </a:prstGeom>
          <a:solidFill>
            <a:srgbClr val="718096"/>
          </a:solidFill>
          <a:ln w="12700">
            <a:solidFill>
              <a:srgbClr val="718096"/>
            </a:solidFill>
            <a:prstDash val="solid"/>
          </a:ln>
        </p:spPr>
        <p:txBody>
          <a:bodyPr/>
          <a:lstStyle/>
          <a:p>
            <a:endParaRPr lang="tr-TR"/>
          </a:p>
        </p:txBody>
      </p:sp>
      <p:sp>
        <p:nvSpPr>
          <p:cNvPr id="15" name="Text 13"/>
          <p:cNvSpPr/>
          <p:nvPr/>
        </p:nvSpPr>
        <p:spPr>
          <a:xfrm>
            <a:off x="1618488" y="2487168"/>
            <a:ext cx="73152" cy="237744"/>
          </a:xfrm>
          <a:prstGeom prst="rect">
            <a:avLst/>
          </a:prstGeom>
          <a:noFill/>
          <a:ln/>
        </p:spPr>
        <p:txBody>
          <a:bodyPr wrap="square" lIns="0" tIns="0" rIns="0" bIns="0" rtlCol="0" anchor="ctr"/>
          <a:lstStyle/>
          <a:p>
            <a:pPr marL="0" indent="0" algn="ctr">
              <a:buNone/>
            </a:pPr>
            <a:r>
              <a:rPr lang="en-US" sz="1200" dirty="0">
                <a:solidFill>
                  <a:srgbClr val="718096"/>
                </a:solidFill>
                <a:latin typeface="Calibri" pitchFamily="34" charset="0"/>
                <a:ea typeface="Calibri" pitchFamily="34" charset="-122"/>
                <a:cs typeface="Calibri" pitchFamily="34" charset="-120"/>
              </a:rPr>
              <a:t>→</a:t>
            </a:r>
            <a:endParaRPr lang="en-US" sz="1200" dirty="0"/>
          </a:p>
        </p:txBody>
      </p:sp>
      <p:sp>
        <p:nvSpPr>
          <p:cNvPr id="16" name="Shape 14"/>
          <p:cNvSpPr/>
          <p:nvPr/>
        </p:nvSpPr>
        <p:spPr>
          <a:xfrm>
            <a:off x="1691640" y="2057400"/>
            <a:ext cx="1371600" cy="1097280"/>
          </a:xfrm>
          <a:prstGeom prst="rect">
            <a:avLst/>
          </a:prstGeom>
          <a:solidFill>
            <a:srgbClr val="F7F9FC"/>
          </a:solidFill>
          <a:ln w="12700">
            <a:solidFill>
              <a:srgbClr val="2E86AB"/>
            </a:solidFill>
            <a:prstDash val="solid"/>
          </a:ln>
        </p:spPr>
        <p:txBody>
          <a:bodyPr/>
          <a:lstStyle/>
          <a:p>
            <a:endParaRPr lang="tr-TR"/>
          </a:p>
        </p:txBody>
      </p:sp>
      <p:sp>
        <p:nvSpPr>
          <p:cNvPr id="17" name="Shape 15"/>
          <p:cNvSpPr/>
          <p:nvPr/>
        </p:nvSpPr>
        <p:spPr>
          <a:xfrm>
            <a:off x="2194560" y="2103120"/>
            <a:ext cx="347472" cy="347472"/>
          </a:xfrm>
          <a:prstGeom prst="ellipse">
            <a:avLst/>
          </a:prstGeom>
          <a:solidFill>
            <a:srgbClr val="2E86AB"/>
          </a:solidFill>
          <a:ln w="12700">
            <a:solidFill>
              <a:srgbClr val="2E86AB"/>
            </a:solidFill>
            <a:prstDash val="solid"/>
          </a:ln>
        </p:spPr>
        <p:txBody>
          <a:bodyPr/>
          <a:lstStyle/>
          <a:p>
            <a:endParaRPr lang="tr-TR"/>
          </a:p>
        </p:txBody>
      </p:sp>
      <p:sp>
        <p:nvSpPr>
          <p:cNvPr id="18" name="Text 16"/>
          <p:cNvSpPr/>
          <p:nvPr/>
        </p:nvSpPr>
        <p:spPr>
          <a:xfrm>
            <a:off x="2194560" y="2103120"/>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2</a:t>
            </a:r>
            <a:endParaRPr lang="en-US" sz="1300" dirty="0"/>
          </a:p>
        </p:txBody>
      </p:sp>
      <p:sp>
        <p:nvSpPr>
          <p:cNvPr id="19" name="Text 17"/>
          <p:cNvSpPr/>
          <p:nvPr/>
        </p:nvSpPr>
        <p:spPr>
          <a:xfrm>
            <a:off x="1746504" y="2505456"/>
            <a:ext cx="1261872" cy="603504"/>
          </a:xfrm>
          <a:prstGeom prst="rect">
            <a:avLst/>
          </a:prstGeom>
          <a:noFill/>
          <a:ln/>
        </p:spPr>
        <p:txBody>
          <a:bodyPr wrap="square" lIns="0" tIns="0" rIns="0" bIns="0" rtlCol="0" anchor="ctr"/>
          <a:lstStyle/>
          <a:p>
            <a:pPr marL="0" indent="0" algn="ctr">
              <a:buNone/>
            </a:pPr>
            <a:r>
              <a:rPr lang="en-US" sz="850" dirty="0">
                <a:solidFill>
                  <a:srgbClr val="4A5568"/>
                </a:solidFill>
                <a:latin typeface="Calibri" pitchFamily="34" charset="0"/>
                <a:ea typeface="Calibri" pitchFamily="34" charset="-122"/>
                <a:cs typeface="Calibri" pitchFamily="34" charset="-120"/>
              </a:rPr>
              <a:t>Dönem boyunca dersler işlenir,</a:t>
            </a:r>
            <a:endParaRPr lang="en-US" sz="850" dirty="0"/>
          </a:p>
          <a:p>
            <a:pPr marL="0" indent="0" algn="ctr">
              <a:buNone/>
            </a:pPr>
            <a:r>
              <a:rPr lang="en-US" sz="850" dirty="0">
                <a:solidFill>
                  <a:srgbClr val="4A5568"/>
                </a:solidFill>
                <a:latin typeface="Calibri" pitchFamily="34" charset="0"/>
                <a:ea typeface="Calibri" pitchFamily="34" charset="-122"/>
                <a:cs typeface="Calibri" pitchFamily="34" charset="-120"/>
              </a:rPr>
              <a:t>ödevler ve sınavlar yapılır</a:t>
            </a:r>
            <a:endParaRPr lang="en-US" sz="850" dirty="0"/>
          </a:p>
        </p:txBody>
      </p:sp>
      <p:sp>
        <p:nvSpPr>
          <p:cNvPr id="20" name="Shape 18"/>
          <p:cNvSpPr/>
          <p:nvPr/>
        </p:nvSpPr>
        <p:spPr>
          <a:xfrm>
            <a:off x="3081528" y="2560320"/>
            <a:ext cx="73152" cy="91440"/>
          </a:xfrm>
          <a:prstGeom prst="rect">
            <a:avLst/>
          </a:prstGeom>
          <a:solidFill>
            <a:srgbClr val="718096"/>
          </a:solidFill>
          <a:ln w="12700">
            <a:solidFill>
              <a:srgbClr val="718096"/>
            </a:solidFill>
            <a:prstDash val="solid"/>
          </a:ln>
        </p:spPr>
        <p:txBody>
          <a:bodyPr/>
          <a:lstStyle/>
          <a:p>
            <a:endParaRPr lang="tr-TR"/>
          </a:p>
        </p:txBody>
      </p:sp>
      <p:sp>
        <p:nvSpPr>
          <p:cNvPr id="21" name="Text 19"/>
          <p:cNvSpPr/>
          <p:nvPr/>
        </p:nvSpPr>
        <p:spPr>
          <a:xfrm>
            <a:off x="3081528" y="2487168"/>
            <a:ext cx="73152" cy="237744"/>
          </a:xfrm>
          <a:prstGeom prst="rect">
            <a:avLst/>
          </a:prstGeom>
          <a:noFill/>
          <a:ln/>
        </p:spPr>
        <p:txBody>
          <a:bodyPr wrap="square" lIns="0" tIns="0" rIns="0" bIns="0" rtlCol="0" anchor="ctr"/>
          <a:lstStyle/>
          <a:p>
            <a:pPr marL="0" indent="0" algn="ctr">
              <a:buNone/>
            </a:pPr>
            <a:r>
              <a:rPr lang="en-US" sz="1200" dirty="0">
                <a:solidFill>
                  <a:srgbClr val="718096"/>
                </a:solidFill>
                <a:latin typeface="Calibri" pitchFamily="34" charset="0"/>
                <a:ea typeface="Calibri" pitchFamily="34" charset="-122"/>
                <a:cs typeface="Calibri" pitchFamily="34" charset="-120"/>
              </a:rPr>
              <a:t>→</a:t>
            </a:r>
            <a:endParaRPr lang="en-US" sz="1200" dirty="0"/>
          </a:p>
        </p:txBody>
      </p:sp>
      <p:sp>
        <p:nvSpPr>
          <p:cNvPr id="22" name="Shape 20"/>
          <p:cNvSpPr/>
          <p:nvPr/>
        </p:nvSpPr>
        <p:spPr>
          <a:xfrm>
            <a:off x="3154680" y="2057400"/>
            <a:ext cx="1371600" cy="1097280"/>
          </a:xfrm>
          <a:prstGeom prst="rect">
            <a:avLst/>
          </a:prstGeom>
          <a:solidFill>
            <a:srgbClr val="F7F9FC"/>
          </a:solidFill>
          <a:ln w="12700">
            <a:solidFill>
              <a:srgbClr val="0D7C6E"/>
            </a:solidFill>
            <a:prstDash val="solid"/>
          </a:ln>
        </p:spPr>
        <p:txBody>
          <a:bodyPr/>
          <a:lstStyle/>
          <a:p>
            <a:endParaRPr lang="tr-TR"/>
          </a:p>
        </p:txBody>
      </p:sp>
      <p:sp>
        <p:nvSpPr>
          <p:cNvPr id="23" name="Shape 21"/>
          <p:cNvSpPr/>
          <p:nvPr/>
        </p:nvSpPr>
        <p:spPr>
          <a:xfrm>
            <a:off x="3657600" y="2103120"/>
            <a:ext cx="347472" cy="347472"/>
          </a:xfrm>
          <a:prstGeom prst="ellipse">
            <a:avLst/>
          </a:prstGeom>
          <a:solidFill>
            <a:srgbClr val="0D7C6E"/>
          </a:solidFill>
          <a:ln w="12700">
            <a:solidFill>
              <a:srgbClr val="0D7C6E"/>
            </a:solidFill>
            <a:prstDash val="solid"/>
          </a:ln>
        </p:spPr>
        <p:txBody>
          <a:bodyPr/>
          <a:lstStyle/>
          <a:p>
            <a:endParaRPr lang="tr-TR"/>
          </a:p>
        </p:txBody>
      </p:sp>
      <p:sp>
        <p:nvSpPr>
          <p:cNvPr id="24" name="Text 22"/>
          <p:cNvSpPr/>
          <p:nvPr/>
        </p:nvSpPr>
        <p:spPr>
          <a:xfrm>
            <a:off x="3657600" y="2103120"/>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3</a:t>
            </a:r>
            <a:endParaRPr lang="en-US" sz="1300" dirty="0"/>
          </a:p>
        </p:txBody>
      </p:sp>
      <p:sp>
        <p:nvSpPr>
          <p:cNvPr id="25" name="Text 23"/>
          <p:cNvSpPr/>
          <p:nvPr/>
        </p:nvSpPr>
        <p:spPr>
          <a:xfrm>
            <a:off x="3209544" y="2505456"/>
            <a:ext cx="1261872" cy="603504"/>
          </a:xfrm>
          <a:prstGeom prst="rect">
            <a:avLst/>
          </a:prstGeom>
          <a:noFill/>
          <a:ln/>
        </p:spPr>
        <p:txBody>
          <a:bodyPr wrap="square" lIns="0" tIns="0" rIns="0" bIns="0" rtlCol="0" anchor="ctr"/>
          <a:lstStyle/>
          <a:p>
            <a:pPr marL="0" indent="0" algn="ctr">
              <a:buNone/>
            </a:pPr>
            <a:r>
              <a:rPr lang="en-US" sz="850" dirty="0">
                <a:solidFill>
                  <a:srgbClr val="4A5568"/>
                </a:solidFill>
                <a:latin typeface="Calibri" pitchFamily="34" charset="0"/>
                <a:ea typeface="Calibri" pitchFamily="34" charset="-122"/>
                <a:cs typeface="Calibri" pitchFamily="34" charset="-120"/>
              </a:rPr>
              <a:t>Dönem sonunda öğrencilere</a:t>
            </a:r>
            <a:endParaRPr lang="en-US" sz="850" dirty="0"/>
          </a:p>
          <a:p>
            <a:pPr marL="0" indent="0" algn="ctr">
              <a:buNone/>
            </a:pPr>
            <a:r>
              <a:rPr lang="en-US" sz="850" dirty="0">
                <a:solidFill>
                  <a:srgbClr val="4A5568"/>
                </a:solidFill>
                <a:latin typeface="Calibri" pitchFamily="34" charset="0"/>
                <a:ea typeface="Calibri" pitchFamily="34" charset="-122"/>
                <a:cs typeface="Calibri" pitchFamily="34" charset="-120"/>
              </a:rPr>
              <a:t>AKTS anketi uygulanır</a:t>
            </a:r>
            <a:endParaRPr lang="en-US" sz="850" dirty="0"/>
          </a:p>
        </p:txBody>
      </p:sp>
      <p:sp>
        <p:nvSpPr>
          <p:cNvPr id="26" name="Shape 24"/>
          <p:cNvSpPr/>
          <p:nvPr/>
        </p:nvSpPr>
        <p:spPr>
          <a:xfrm>
            <a:off x="4544568" y="2560320"/>
            <a:ext cx="73152" cy="91440"/>
          </a:xfrm>
          <a:prstGeom prst="rect">
            <a:avLst/>
          </a:prstGeom>
          <a:solidFill>
            <a:srgbClr val="718096"/>
          </a:solidFill>
          <a:ln w="12700">
            <a:solidFill>
              <a:srgbClr val="718096"/>
            </a:solidFill>
            <a:prstDash val="solid"/>
          </a:ln>
        </p:spPr>
        <p:txBody>
          <a:bodyPr/>
          <a:lstStyle/>
          <a:p>
            <a:endParaRPr lang="tr-TR"/>
          </a:p>
        </p:txBody>
      </p:sp>
      <p:sp>
        <p:nvSpPr>
          <p:cNvPr id="27" name="Text 25"/>
          <p:cNvSpPr/>
          <p:nvPr/>
        </p:nvSpPr>
        <p:spPr>
          <a:xfrm>
            <a:off x="4544568" y="2487168"/>
            <a:ext cx="73152" cy="237744"/>
          </a:xfrm>
          <a:prstGeom prst="rect">
            <a:avLst/>
          </a:prstGeom>
          <a:noFill/>
          <a:ln/>
        </p:spPr>
        <p:txBody>
          <a:bodyPr wrap="square" lIns="0" tIns="0" rIns="0" bIns="0" rtlCol="0" anchor="ctr"/>
          <a:lstStyle/>
          <a:p>
            <a:pPr marL="0" indent="0" algn="ctr">
              <a:buNone/>
            </a:pPr>
            <a:r>
              <a:rPr lang="en-US" sz="1200" dirty="0">
                <a:solidFill>
                  <a:srgbClr val="718096"/>
                </a:solidFill>
                <a:latin typeface="Calibri" pitchFamily="34" charset="0"/>
                <a:ea typeface="Calibri" pitchFamily="34" charset="-122"/>
                <a:cs typeface="Calibri" pitchFamily="34" charset="-120"/>
              </a:rPr>
              <a:t>→</a:t>
            </a:r>
            <a:endParaRPr lang="en-US" sz="1200" dirty="0"/>
          </a:p>
        </p:txBody>
      </p:sp>
      <p:sp>
        <p:nvSpPr>
          <p:cNvPr id="28" name="Shape 26"/>
          <p:cNvSpPr/>
          <p:nvPr/>
        </p:nvSpPr>
        <p:spPr>
          <a:xfrm>
            <a:off x="4617720" y="2057400"/>
            <a:ext cx="1371600" cy="1097280"/>
          </a:xfrm>
          <a:prstGeom prst="rect">
            <a:avLst/>
          </a:prstGeom>
          <a:solidFill>
            <a:srgbClr val="F7F9FC"/>
          </a:solidFill>
          <a:ln w="12700">
            <a:solidFill>
              <a:srgbClr val="E67E22"/>
            </a:solidFill>
            <a:prstDash val="solid"/>
          </a:ln>
        </p:spPr>
        <p:txBody>
          <a:bodyPr/>
          <a:lstStyle/>
          <a:p>
            <a:endParaRPr lang="tr-TR"/>
          </a:p>
        </p:txBody>
      </p:sp>
      <p:sp>
        <p:nvSpPr>
          <p:cNvPr id="29" name="Shape 27"/>
          <p:cNvSpPr/>
          <p:nvPr/>
        </p:nvSpPr>
        <p:spPr>
          <a:xfrm>
            <a:off x="5120640" y="2103120"/>
            <a:ext cx="347472" cy="347472"/>
          </a:xfrm>
          <a:prstGeom prst="ellipse">
            <a:avLst/>
          </a:prstGeom>
          <a:solidFill>
            <a:srgbClr val="E67E22"/>
          </a:solidFill>
          <a:ln w="12700">
            <a:solidFill>
              <a:srgbClr val="E67E22"/>
            </a:solidFill>
            <a:prstDash val="solid"/>
          </a:ln>
        </p:spPr>
        <p:txBody>
          <a:bodyPr/>
          <a:lstStyle/>
          <a:p>
            <a:endParaRPr lang="tr-TR"/>
          </a:p>
        </p:txBody>
      </p:sp>
      <p:sp>
        <p:nvSpPr>
          <p:cNvPr id="30" name="Text 28"/>
          <p:cNvSpPr/>
          <p:nvPr/>
        </p:nvSpPr>
        <p:spPr>
          <a:xfrm>
            <a:off x="5120640" y="2103120"/>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4</a:t>
            </a:r>
            <a:endParaRPr lang="en-US" sz="1300" dirty="0"/>
          </a:p>
        </p:txBody>
      </p:sp>
      <p:sp>
        <p:nvSpPr>
          <p:cNvPr id="31" name="Text 29"/>
          <p:cNvSpPr/>
          <p:nvPr/>
        </p:nvSpPr>
        <p:spPr>
          <a:xfrm>
            <a:off x="4672584" y="2505456"/>
            <a:ext cx="1261872" cy="603504"/>
          </a:xfrm>
          <a:prstGeom prst="rect">
            <a:avLst/>
          </a:prstGeom>
          <a:noFill/>
          <a:ln/>
        </p:spPr>
        <p:txBody>
          <a:bodyPr wrap="square" lIns="0" tIns="0" rIns="0" bIns="0" rtlCol="0" anchor="ctr"/>
          <a:lstStyle/>
          <a:p>
            <a:pPr marL="0" indent="0" algn="ctr">
              <a:buNone/>
            </a:pPr>
            <a:r>
              <a:rPr lang="en-US" sz="850" dirty="0">
                <a:solidFill>
                  <a:srgbClr val="4A5568"/>
                </a:solidFill>
                <a:latin typeface="Calibri" pitchFamily="34" charset="0"/>
                <a:ea typeface="Calibri" pitchFamily="34" charset="-122"/>
                <a:cs typeface="Calibri" pitchFamily="34" charset="-120"/>
              </a:rPr>
              <a:t>Öğrenciler her etkinlik için</a:t>
            </a:r>
            <a:endParaRPr lang="en-US" sz="850" dirty="0"/>
          </a:p>
          <a:p>
            <a:pPr marL="0" indent="0" algn="ctr">
              <a:buNone/>
            </a:pPr>
            <a:r>
              <a:rPr lang="en-US" sz="850" dirty="0">
                <a:solidFill>
                  <a:srgbClr val="4A5568"/>
                </a:solidFill>
                <a:latin typeface="Calibri" pitchFamily="34" charset="0"/>
                <a:ea typeface="Calibri" pitchFamily="34" charset="-122"/>
                <a:cs typeface="Calibri" pitchFamily="34" charset="-120"/>
              </a:rPr>
              <a:t>gercek harcadıkları süreyi girer</a:t>
            </a:r>
            <a:endParaRPr lang="en-US" sz="850" dirty="0"/>
          </a:p>
        </p:txBody>
      </p:sp>
      <p:sp>
        <p:nvSpPr>
          <p:cNvPr id="32" name="Shape 30"/>
          <p:cNvSpPr/>
          <p:nvPr/>
        </p:nvSpPr>
        <p:spPr>
          <a:xfrm>
            <a:off x="6007608" y="2560320"/>
            <a:ext cx="73152" cy="91440"/>
          </a:xfrm>
          <a:prstGeom prst="rect">
            <a:avLst/>
          </a:prstGeom>
          <a:solidFill>
            <a:srgbClr val="718096"/>
          </a:solidFill>
          <a:ln w="12700">
            <a:solidFill>
              <a:srgbClr val="718096"/>
            </a:solidFill>
            <a:prstDash val="solid"/>
          </a:ln>
        </p:spPr>
        <p:txBody>
          <a:bodyPr/>
          <a:lstStyle/>
          <a:p>
            <a:endParaRPr lang="tr-TR"/>
          </a:p>
        </p:txBody>
      </p:sp>
      <p:sp>
        <p:nvSpPr>
          <p:cNvPr id="33" name="Text 31"/>
          <p:cNvSpPr/>
          <p:nvPr/>
        </p:nvSpPr>
        <p:spPr>
          <a:xfrm>
            <a:off x="6007608" y="2487168"/>
            <a:ext cx="73152" cy="237744"/>
          </a:xfrm>
          <a:prstGeom prst="rect">
            <a:avLst/>
          </a:prstGeom>
          <a:noFill/>
          <a:ln/>
        </p:spPr>
        <p:txBody>
          <a:bodyPr wrap="square" lIns="0" tIns="0" rIns="0" bIns="0" rtlCol="0" anchor="ctr"/>
          <a:lstStyle/>
          <a:p>
            <a:pPr marL="0" indent="0" algn="ctr">
              <a:buNone/>
            </a:pPr>
            <a:r>
              <a:rPr lang="en-US" sz="1200" dirty="0">
                <a:solidFill>
                  <a:srgbClr val="718096"/>
                </a:solidFill>
                <a:latin typeface="Calibri" pitchFamily="34" charset="0"/>
                <a:ea typeface="Calibri" pitchFamily="34" charset="-122"/>
                <a:cs typeface="Calibri" pitchFamily="34" charset="-120"/>
              </a:rPr>
              <a:t>→</a:t>
            </a:r>
            <a:endParaRPr lang="en-US" sz="1200" dirty="0"/>
          </a:p>
        </p:txBody>
      </p:sp>
      <p:sp>
        <p:nvSpPr>
          <p:cNvPr id="34" name="Shape 32"/>
          <p:cNvSpPr/>
          <p:nvPr/>
        </p:nvSpPr>
        <p:spPr>
          <a:xfrm>
            <a:off x="6080760" y="2057400"/>
            <a:ext cx="1371600" cy="1097280"/>
          </a:xfrm>
          <a:prstGeom prst="rect">
            <a:avLst/>
          </a:prstGeom>
          <a:solidFill>
            <a:srgbClr val="F7F9FC"/>
          </a:solidFill>
          <a:ln w="12700">
            <a:solidFill>
              <a:srgbClr val="E84855"/>
            </a:solidFill>
            <a:prstDash val="solid"/>
          </a:ln>
        </p:spPr>
        <p:txBody>
          <a:bodyPr/>
          <a:lstStyle/>
          <a:p>
            <a:endParaRPr lang="tr-TR"/>
          </a:p>
        </p:txBody>
      </p:sp>
      <p:sp>
        <p:nvSpPr>
          <p:cNvPr id="35" name="Shape 33"/>
          <p:cNvSpPr/>
          <p:nvPr/>
        </p:nvSpPr>
        <p:spPr>
          <a:xfrm>
            <a:off x="6583680" y="2103120"/>
            <a:ext cx="347472" cy="347472"/>
          </a:xfrm>
          <a:prstGeom prst="ellipse">
            <a:avLst/>
          </a:prstGeom>
          <a:solidFill>
            <a:srgbClr val="E84855"/>
          </a:solidFill>
          <a:ln w="12700">
            <a:solidFill>
              <a:srgbClr val="E84855"/>
            </a:solidFill>
            <a:prstDash val="solid"/>
          </a:ln>
        </p:spPr>
        <p:txBody>
          <a:bodyPr/>
          <a:lstStyle/>
          <a:p>
            <a:endParaRPr lang="tr-TR"/>
          </a:p>
        </p:txBody>
      </p:sp>
      <p:sp>
        <p:nvSpPr>
          <p:cNvPr id="36" name="Text 34"/>
          <p:cNvSpPr/>
          <p:nvPr/>
        </p:nvSpPr>
        <p:spPr>
          <a:xfrm>
            <a:off x="6583680" y="2103120"/>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5</a:t>
            </a:r>
            <a:endParaRPr lang="en-US" sz="1300" dirty="0"/>
          </a:p>
        </p:txBody>
      </p:sp>
      <p:sp>
        <p:nvSpPr>
          <p:cNvPr id="37" name="Text 35"/>
          <p:cNvSpPr/>
          <p:nvPr/>
        </p:nvSpPr>
        <p:spPr>
          <a:xfrm>
            <a:off x="6135624" y="2505456"/>
            <a:ext cx="1261872" cy="603504"/>
          </a:xfrm>
          <a:prstGeom prst="rect">
            <a:avLst/>
          </a:prstGeom>
          <a:noFill/>
          <a:ln/>
        </p:spPr>
        <p:txBody>
          <a:bodyPr wrap="square" lIns="0" tIns="0" rIns="0" bIns="0" rtlCol="0" anchor="ctr"/>
          <a:lstStyle/>
          <a:p>
            <a:pPr marL="0" indent="0" algn="ctr">
              <a:buNone/>
            </a:pPr>
            <a:r>
              <a:rPr lang="en-US" sz="850" dirty="0">
                <a:solidFill>
                  <a:srgbClr val="4A5568"/>
                </a:solidFill>
                <a:latin typeface="Calibri" pitchFamily="34" charset="0"/>
                <a:ea typeface="Calibri" pitchFamily="34" charset="-122"/>
                <a:cs typeface="Calibri" pitchFamily="34" charset="-120"/>
              </a:rPr>
              <a:t>Sistem öğretim üyesinin tahmini</a:t>
            </a:r>
            <a:endParaRPr lang="en-US" sz="850" dirty="0"/>
          </a:p>
          <a:p>
            <a:pPr marL="0" indent="0" algn="ctr">
              <a:buNone/>
            </a:pPr>
            <a:r>
              <a:rPr lang="en-US" sz="850" dirty="0">
                <a:solidFill>
                  <a:srgbClr val="4A5568"/>
                </a:solidFill>
                <a:latin typeface="Calibri" pitchFamily="34" charset="0"/>
                <a:ea typeface="Calibri" pitchFamily="34" charset="-122"/>
                <a:cs typeface="Calibri" pitchFamily="34" charset="-120"/>
              </a:rPr>
              <a:t>ile gerçeği karşılaştırır</a:t>
            </a:r>
            <a:endParaRPr lang="en-US" sz="850" dirty="0"/>
          </a:p>
        </p:txBody>
      </p:sp>
      <p:sp>
        <p:nvSpPr>
          <p:cNvPr id="38" name="Shape 36"/>
          <p:cNvSpPr/>
          <p:nvPr/>
        </p:nvSpPr>
        <p:spPr>
          <a:xfrm>
            <a:off x="7470648" y="2560320"/>
            <a:ext cx="73152" cy="91440"/>
          </a:xfrm>
          <a:prstGeom prst="rect">
            <a:avLst/>
          </a:prstGeom>
          <a:solidFill>
            <a:srgbClr val="718096"/>
          </a:solidFill>
          <a:ln w="12700">
            <a:solidFill>
              <a:srgbClr val="718096"/>
            </a:solidFill>
            <a:prstDash val="solid"/>
          </a:ln>
        </p:spPr>
        <p:txBody>
          <a:bodyPr/>
          <a:lstStyle/>
          <a:p>
            <a:endParaRPr lang="tr-TR"/>
          </a:p>
        </p:txBody>
      </p:sp>
      <p:sp>
        <p:nvSpPr>
          <p:cNvPr id="39" name="Text 37"/>
          <p:cNvSpPr/>
          <p:nvPr/>
        </p:nvSpPr>
        <p:spPr>
          <a:xfrm>
            <a:off x="7470648" y="2487168"/>
            <a:ext cx="73152" cy="237744"/>
          </a:xfrm>
          <a:prstGeom prst="rect">
            <a:avLst/>
          </a:prstGeom>
          <a:noFill/>
          <a:ln/>
        </p:spPr>
        <p:txBody>
          <a:bodyPr wrap="square" lIns="0" tIns="0" rIns="0" bIns="0" rtlCol="0" anchor="ctr"/>
          <a:lstStyle/>
          <a:p>
            <a:pPr marL="0" indent="0" algn="ctr">
              <a:buNone/>
            </a:pPr>
            <a:r>
              <a:rPr lang="en-US" sz="1200" dirty="0">
                <a:solidFill>
                  <a:srgbClr val="718096"/>
                </a:solidFill>
                <a:latin typeface="Calibri" pitchFamily="34" charset="0"/>
                <a:ea typeface="Calibri" pitchFamily="34" charset="-122"/>
                <a:cs typeface="Calibri" pitchFamily="34" charset="-120"/>
              </a:rPr>
              <a:t>→</a:t>
            </a:r>
            <a:endParaRPr lang="en-US" sz="1200" dirty="0"/>
          </a:p>
        </p:txBody>
      </p:sp>
      <p:sp>
        <p:nvSpPr>
          <p:cNvPr id="40" name="Shape 38"/>
          <p:cNvSpPr/>
          <p:nvPr/>
        </p:nvSpPr>
        <p:spPr>
          <a:xfrm>
            <a:off x="7543800" y="2057400"/>
            <a:ext cx="1371600" cy="1097280"/>
          </a:xfrm>
          <a:prstGeom prst="rect">
            <a:avLst/>
          </a:prstGeom>
          <a:solidFill>
            <a:srgbClr val="F7F9FC"/>
          </a:solidFill>
          <a:ln w="12700">
            <a:solidFill>
              <a:srgbClr val="1E8C45"/>
            </a:solidFill>
            <a:prstDash val="solid"/>
          </a:ln>
        </p:spPr>
        <p:txBody>
          <a:bodyPr/>
          <a:lstStyle/>
          <a:p>
            <a:endParaRPr lang="tr-TR"/>
          </a:p>
        </p:txBody>
      </p:sp>
      <p:sp>
        <p:nvSpPr>
          <p:cNvPr id="41" name="Shape 39"/>
          <p:cNvSpPr/>
          <p:nvPr/>
        </p:nvSpPr>
        <p:spPr>
          <a:xfrm>
            <a:off x="8046720" y="2103120"/>
            <a:ext cx="347472" cy="347472"/>
          </a:xfrm>
          <a:prstGeom prst="ellipse">
            <a:avLst/>
          </a:prstGeom>
          <a:solidFill>
            <a:srgbClr val="1E8C45"/>
          </a:solidFill>
          <a:ln w="12700">
            <a:solidFill>
              <a:srgbClr val="1E8C45"/>
            </a:solidFill>
            <a:prstDash val="solid"/>
          </a:ln>
        </p:spPr>
        <p:txBody>
          <a:bodyPr/>
          <a:lstStyle/>
          <a:p>
            <a:endParaRPr lang="tr-TR"/>
          </a:p>
        </p:txBody>
      </p:sp>
      <p:sp>
        <p:nvSpPr>
          <p:cNvPr id="42" name="Text 40"/>
          <p:cNvSpPr/>
          <p:nvPr/>
        </p:nvSpPr>
        <p:spPr>
          <a:xfrm>
            <a:off x="8046720" y="2103120"/>
            <a:ext cx="347472" cy="347472"/>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6</a:t>
            </a:r>
            <a:endParaRPr lang="en-US" sz="1300" dirty="0"/>
          </a:p>
        </p:txBody>
      </p:sp>
      <p:sp>
        <p:nvSpPr>
          <p:cNvPr id="43" name="Text 41"/>
          <p:cNvSpPr/>
          <p:nvPr/>
        </p:nvSpPr>
        <p:spPr>
          <a:xfrm>
            <a:off x="7598664" y="2505456"/>
            <a:ext cx="1261872" cy="603504"/>
          </a:xfrm>
          <a:prstGeom prst="rect">
            <a:avLst/>
          </a:prstGeom>
          <a:noFill/>
          <a:ln/>
        </p:spPr>
        <p:txBody>
          <a:bodyPr wrap="square" lIns="0" tIns="0" rIns="0" bIns="0" rtlCol="0" anchor="ctr"/>
          <a:lstStyle/>
          <a:p>
            <a:pPr marL="0" indent="0" algn="ctr">
              <a:buNone/>
            </a:pPr>
            <a:r>
              <a:rPr lang="en-US" sz="850" dirty="0">
                <a:solidFill>
                  <a:srgbClr val="4A5568"/>
                </a:solidFill>
                <a:latin typeface="Calibri" pitchFamily="34" charset="0"/>
                <a:ea typeface="Calibri" pitchFamily="34" charset="-122"/>
                <a:cs typeface="Calibri" pitchFamily="34" charset="-120"/>
              </a:rPr>
              <a:t>Büyük fark varsa öğretim üyesi</a:t>
            </a:r>
            <a:endParaRPr lang="en-US" sz="850" dirty="0"/>
          </a:p>
          <a:p>
            <a:pPr marL="0" indent="0" algn="ctr">
              <a:buNone/>
            </a:pPr>
            <a:r>
              <a:rPr lang="en-US" sz="850" dirty="0">
                <a:solidFill>
                  <a:srgbClr val="4A5568"/>
                </a:solidFill>
                <a:latin typeface="Calibri" pitchFamily="34" charset="0"/>
                <a:ea typeface="Calibri" pitchFamily="34" charset="-122"/>
                <a:cs typeface="Calibri" pitchFamily="34" charset="-120"/>
              </a:rPr>
              <a:t>iş yükünü günceller</a:t>
            </a:r>
            <a:endParaRPr lang="en-US" sz="850" dirty="0"/>
          </a:p>
        </p:txBody>
      </p:sp>
      <p:sp>
        <p:nvSpPr>
          <p:cNvPr id="44" name="Shape 42"/>
          <p:cNvSpPr/>
          <p:nvPr/>
        </p:nvSpPr>
        <p:spPr>
          <a:xfrm>
            <a:off x="228600" y="3273552"/>
            <a:ext cx="8686800" cy="274320"/>
          </a:xfrm>
          <a:prstGeom prst="rect">
            <a:avLst/>
          </a:prstGeom>
          <a:solidFill>
            <a:srgbClr val="E67E22"/>
          </a:solidFill>
          <a:ln w="12700">
            <a:solidFill>
              <a:srgbClr val="E67E22"/>
            </a:solidFill>
            <a:prstDash val="solid"/>
          </a:ln>
        </p:spPr>
        <p:txBody>
          <a:bodyPr/>
          <a:lstStyle/>
          <a:p>
            <a:endParaRPr lang="tr-TR"/>
          </a:p>
        </p:txBody>
      </p:sp>
      <p:sp>
        <p:nvSpPr>
          <p:cNvPr id="45" name="Text 43"/>
          <p:cNvSpPr/>
          <p:nvPr/>
        </p:nvSpPr>
        <p:spPr>
          <a:xfrm>
            <a:off x="320040" y="3273552"/>
            <a:ext cx="8503920" cy="2743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Ankette Öğrencilere Sorulan Soru Örnekleri</a:t>
            </a:r>
            <a:endParaRPr lang="en-US" sz="1100" dirty="0"/>
          </a:p>
        </p:txBody>
      </p:sp>
      <p:sp>
        <p:nvSpPr>
          <p:cNvPr id="46" name="Shape 44"/>
          <p:cNvSpPr/>
          <p:nvPr/>
        </p:nvSpPr>
        <p:spPr>
          <a:xfrm>
            <a:off x="228600" y="3602736"/>
            <a:ext cx="8686800" cy="329184"/>
          </a:xfrm>
          <a:prstGeom prst="rect">
            <a:avLst/>
          </a:prstGeom>
          <a:solidFill>
            <a:srgbClr val="FFF8F0"/>
          </a:solidFill>
          <a:ln w="12700">
            <a:solidFill>
              <a:srgbClr val="FFD9B3"/>
            </a:solidFill>
            <a:prstDash val="solid"/>
          </a:ln>
        </p:spPr>
        <p:txBody>
          <a:bodyPr/>
          <a:lstStyle/>
          <a:p>
            <a:endParaRPr lang="tr-TR"/>
          </a:p>
        </p:txBody>
      </p:sp>
      <p:sp>
        <p:nvSpPr>
          <p:cNvPr id="47" name="Shape 45"/>
          <p:cNvSpPr/>
          <p:nvPr/>
        </p:nvSpPr>
        <p:spPr>
          <a:xfrm>
            <a:off x="228600" y="3657600"/>
            <a:ext cx="128016" cy="219456"/>
          </a:xfrm>
          <a:prstGeom prst="rect">
            <a:avLst/>
          </a:prstGeom>
          <a:solidFill>
            <a:srgbClr val="E67E22"/>
          </a:solidFill>
          <a:ln w="12700">
            <a:solidFill>
              <a:srgbClr val="E67E22"/>
            </a:solidFill>
            <a:prstDash val="solid"/>
          </a:ln>
        </p:spPr>
        <p:txBody>
          <a:bodyPr/>
          <a:lstStyle/>
          <a:p>
            <a:endParaRPr lang="tr-TR"/>
          </a:p>
        </p:txBody>
      </p:sp>
      <p:sp>
        <p:nvSpPr>
          <p:cNvPr id="48" name="Text 46"/>
          <p:cNvSpPr/>
          <p:nvPr/>
        </p:nvSpPr>
        <p:spPr>
          <a:xfrm>
            <a:off x="438912" y="3621024"/>
            <a:ext cx="3749040" cy="292608"/>
          </a:xfrm>
          <a:prstGeom prst="rect">
            <a:avLst/>
          </a:prstGeom>
          <a:noFill/>
          <a:ln/>
        </p:spPr>
        <p:txBody>
          <a:bodyPr wrap="square" lIns="0" tIns="0" rIns="0" bIns="0" rtlCol="0" anchor="ctr"/>
          <a:lstStyle/>
          <a:p>
            <a:pPr marL="0" indent="0">
              <a:buNone/>
            </a:pPr>
            <a:r>
              <a:rPr lang="en-US" sz="880" i="1" dirty="0">
                <a:solidFill>
                  <a:srgbClr val="7B4F00"/>
                </a:solidFill>
                <a:latin typeface="Calibri" pitchFamily="34" charset="0"/>
                <a:ea typeface="Calibri" pitchFamily="34" charset="-122"/>
                <a:cs typeface="Calibri" pitchFamily="34" charset="-120"/>
              </a:rPr>
              <a:t>"Ara sınava hazırlanmak için toplam kaç saat çalıştınız?"</a:t>
            </a:r>
            <a:endParaRPr lang="en-US" sz="880" dirty="0"/>
          </a:p>
        </p:txBody>
      </p:sp>
      <p:sp>
        <p:nvSpPr>
          <p:cNvPr id="49" name="Text 47"/>
          <p:cNvSpPr/>
          <p:nvPr/>
        </p:nvSpPr>
        <p:spPr>
          <a:xfrm>
            <a:off x="4297680" y="3621024"/>
            <a:ext cx="4553712" cy="292608"/>
          </a:xfrm>
          <a:prstGeom prst="rect">
            <a:avLst/>
          </a:prstGeom>
          <a:noFill/>
          <a:ln/>
        </p:spPr>
        <p:txBody>
          <a:bodyPr wrap="square" lIns="0" tIns="0" rIns="0" bIns="0" rtlCol="0" anchor="ctr"/>
          <a:lstStyle/>
          <a:p>
            <a:pPr marL="0" indent="0">
              <a:buNone/>
            </a:pPr>
            <a:r>
              <a:rPr lang="en-US" sz="850" dirty="0">
                <a:solidFill>
                  <a:srgbClr val="718096"/>
                </a:solidFill>
                <a:latin typeface="Calibri" pitchFamily="34" charset="0"/>
                <a:ea typeface="Calibri" pitchFamily="34" charset="-122"/>
                <a:cs typeface="Calibri" pitchFamily="34" charset="-120"/>
              </a:rPr>
              <a:t>Öğrenci sisteme girdiğiniz '6 hafta × 6 saat = 36 saat' değerini gerçekten o kadar harcayıp harcamadığını bildirir.</a:t>
            </a:r>
            <a:endParaRPr lang="en-US" sz="850" dirty="0"/>
          </a:p>
        </p:txBody>
      </p:sp>
      <p:sp>
        <p:nvSpPr>
          <p:cNvPr id="50" name="Shape 48"/>
          <p:cNvSpPr/>
          <p:nvPr/>
        </p:nvSpPr>
        <p:spPr>
          <a:xfrm>
            <a:off x="228600" y="3968496"/>
            <a:ext cx="8686800" cy="329184"/>
          </a:xfrm>
          <a:prstGeom prst="rect">
            <a:avLst/>
          </a:prstGeom>
          <a:solidFill>
            <a:srgbClr val="FFFFFF"/>
          </a:solidFill>
          <a:ln w="12700">
            <a:solidFill>
              <a:srgbClr val="FFD9B3"/>
            </a:solidFill>
            <a:prstDash val="solid"/>
          </a:ln>
        </p:spPr>
        <p:txBody>
          <a:bodyPr/>
          <a:lstStyle/>
          <a:p>
            <a:endParaRPr lang="tr-TR"/>
          </a:p>
        </p:txBody>
      </p:sp>
      <p:sp>
        <p:nvSpPr>
          <p:cNvPr id="51" name="Shape 49"/>
          <p:cNvSpPr/>
          <p:nvPr/>
        </p:nvSpPr>
        <p:spPr>
          <a:xfrm>
            <a:off x="228600" y="4023360"/>
            <a:ext cx="128016" cy="219456"/>
          </a:xfrm>
          <a:prstGeom prst="rect">
            <a:avLst/>
          </a:prstGeom>
          <a:solidFill>
            <a:srgbClr val="E67E22"/>
          </a:solidFill>
          <a:ln w="12700">
            <a:solidFill>
              <a:srgbClr val="E67E22"/>
            </a:solidFill>
            <a:prstDash val="solid"/>
          </a:ln>
        </p:spPr>
        <p:txBody>
          <a:bodyPr/>
          <a:lstStyle/>
          <a:p>
            <a:endParaRPr lang="tr-TR"/>
          </a:p>
        </p:txBody>
      </p:sp>
      <p:sp>
        <p:nvSpPr>
          <p:cNvPr id="52" name="Text 50"/>
          <p:cNvSpPr/>
          <p:nvPr/>
        </p:nvSpPr>
        <p:spPr>
          <a:xfrm>
            <a:off x="438912" y="3986784"/>
            <a:ext cx="3749040" cy="292608"/>
          </a:xfrm>
          <a:prstGeom prst="rect">
            <a:avLst/>
          </a:prstGeom>
          <a:noFill/>
          <a:ln/>
        </p:spPr>
        <p:txBody>
          <a:bodyPr wrap="square" lIns="0" tIns="0" rIns="0" bIns="0" rtlCol="0" anchor="ctr"/>
          <a:lstStyle/>
          <a:p>
            <a:pPr marL="0" indent="0">
              <a:buNone/>
            </a:pPr>
            <a:r>
              <a:rPr lang="en-US" sz="880" i="1" dirty="0">
                <a:solidFill>
                  <a:srgbClr val="7B4F00"/>
                </a:solidFill>
                <a:latin typeface="Calibri" pitchFamily="34" charset="0"/>
                <a:ea typeface="Calibri" pitchFamily="34" charset="-122"/>
                <a:cs typeface="Calibri" pitchFamily="34" charset="-120"/>
              </a:rPr>
              <a:t>"Ev ödevlerini tamamlamak kaç saatinizi aldı?"</a:t>
            </a:r>
            <a:endParaRPr lang="en-US" sz="880" dirty="0"/>
          </a:p>
        </p:txBody>
      </p:sp>
      <p:sp>
        <p:nvSpPr>
          <p:cNvPr id="53" name="Text 51"/>
          <p:cNvSpPr/>
          <p:nvPr/>
        </p:nvSpPr>
        <p:spPr>
          <a:xfrm>
            <a:off x="4297680" y="3986784"/>
            <a:ext cx="4553712" cy="292608"/>
          </a:xfrm>
          <a:prstGeom prst="rect">
            <a:avLst/>
          </a:prstGeom>
          <a:noFill/>
          <a:ln/>
        </p:spPr>
        <p:txBody>
          <a:bodyPr wrap="square" lIns="0" tIns="0" rIns="0" bIns="0" rtlCol="0" anchor="ctr"/>
          <a:lstStyle/>
          <a:p>
            <a:pPr marL="0" indent="0">
              <a:buNone/>
            </a:pPr>
            <a:r>
              <a:rPr lang="en-US" sz="850" dirty="0">
                <a:solidFill>
                  <a:srgbClr val="718096"/>
                </a:solidFill>
                <a:latin typeface="Calibri" pitchFamily="34" charset="0"/>
                <a:ea typeface="Calibri" pitchFamily="34" charset="-122"/>
                <a:cs typeface="Calibri" pitchFamily="34" charset="-120"/>
              </a:rPr>
              <a:t>Sisteme '2 ödev × 4 saat = 8 saat' girdiniz. Öğrenci 20 saat harcadıysa bu büyük bir uyumsuzluktur.</a:t>
            </a:r>
            <a:endParaRPr lang="en-US" sz="850" dirty="0"/>
          </a:p>
        </p:txBody>
      </p:sp>
      <p:sp>
        <p:nvSpPr>
          <p:cNvPr id="54" name="Shape 52"/>
          <p:cNvSpPr/>
          <p:nvPr/>
        </p:nvSpPr>
        <p:spPr>
          <a:xfrm>
            <a:off x="228600" y="4334256"/>
            <a:ext cx="8686800" cy="329184"/>
          </a:xfrm>
          <a:prstGeom prst="rect">
            <a:avLst/>
          </a:prstGeom>
          <a:solidFill>
            <a:srgbClr val="FFF8F0"/>
          </a:solidFill>
          <a:ln w="12700">
            <a:solidFill>
              <a:srgbClr val="FFD9B3"/>
            </a:solidFill>
            <a:prstDash val="solid"/>
          </a:ln>
        </p:spPr>
        <p:txBody>
          <a:bodyPr/>
          <a:lstStyle/>
          <a:p>
            <a:endParaRPr lang="tr-TR"/>
          </a:p>
        </p:txBody>
      </p:sp>
      <p:sp>
        <p:nvSpPr>
          <p:cNvPr id="55" name="Shape 53"/>
          <p:cNvSpPr/>
          <p:nvPr/>
        </p:nvSpPr>
        <p:spPr>
          <a:xfrm>
            <a:off x="228600" y="4389120"/>
            <a:ext cx="128016" cy="219456"/>
          </a:xfrm>
          <a:prstGeom prst="rect">
            <a:avLst/>
          </a:prstGeom>
          <a:solidFill>
            <a:srgbClr val="E67E22"/>
          </a:solidFill>
          <a:ln w="12700">
            <a:solidFill>
              <a:srgbClr val="E67E22"/>
            </a:solidFill>
            <a:prstDash val="solid"/>
          </a:ln>
        </p:spPr>
        <p:txBody>
          <a:bodyPr/>
          <a:lstStyle/>
          <a:p>
            <a:endParaRPr lang="tr-TR"/>
          </a:p>
        </p:txBody>
      </p:sp>
      <p:sp>
        <p:nvSpPr>
          <p:cNvPr id="56" name="Text 54"/>
          <p:cNvSpPr/>
          <p:nvPr/>
        </p:nvSpPr>
        <p:spPr>
          <a:xfrm>
            <a:off x="438912" y="4352544"/>
            <a:ext cx="3749040" cy="292608"/>
          </a:xfrm>
          <a:prstGeom prst="rect">
            <a:avLst/>
          </a:prstGeom>
          <a:noFill/>
          <a:ln/>
        </p:spPr>
        <p:txBody>
          <a:bodyPr wrap="square" lIns="0" tIns="0" rIns="0" bIns="0" rtlCol="0" anchor="ctr"/>
          <a:lstStyle/>
          <a:p>
            <a:pPr marL="0" indent="0">
              <a:buNone/>
            </a:pPr>
            <a:r>
              <a:rPr lang="en-US" sz="880" i="1" dirty="0">
                <a:solidFill>
                  <a:srgbClr val="7B4F00"/>
                </a:solidFill>
                <a:latin typeface="Calibri" pitchFamily="34" charset="0"/>
                <a:ea typeface="Calibri" pitchFamily="34" charset="-122"/>
                <a:cs typeface="Calibri" pitchFamily="34" charset="-120"/>
              </a:rPr>
              <a:t>"Bu derste haftada ortalama kaç saat ders dışı çalıştınız?"</a:t>
            </a:r>
            <a:endParaRPr lang="en-US" sz="880" dirty="0"/>
          </a:p>
        </p:txBody>
      </p:sp>
      <p:sp>
        <p:nvSpPr>
          <p:cNvPr id="57" name="Text 55"/>
          <p:cNvSpPr/>
          <p:nvPr/>
        </p:nvSpPr>
        <p:spPr>
          <a:xfrm>
            <a:off x="4297680" y="4352544"/>
            <a:ext cx="4553712" cy="292608"/>
          </a:xfrm>
          <a:prstGeom prst="rect">
            <a:avLst/>
          </a:prstGeom>
          <a:noFill/>
          <a:ln/>
        </p:spPr>
        <p:txBody>
          <a:bodyPr wrap="square" lIns="0" tIns="0" rIns="0" bIns="0" rtlCol="0" anchor="ctr"/>
          <a:lstStyle/>
          <a:p>
            <a:pPr marL="0" indent="0">
              <a:buNone/>
            </a:pPr>
            <a:r>
              <a:rPr lang="en-US" sz="850" dirty="0">
                <a:solidFill>
                  <a:srgbClr val="718096"/>
                </a:solidFill>
                <a:latin typeface="Calibri" pitchFamily="34" charset="0"/>
                <a:ea typeface="Calibri" pitchFamily="34" charset="-122"/>
                <a:cs typeface="Calibri" pitchFamily="34" charset="-120"/>
              </a:rPr>
              <a:t>Genel iş yükü algısını ölçer. Toplam tahminle karşılaştırılır.</a:t>
            </a:r>
            <a:endParaRPr lang="en-US" sz="850" dirty="0"/>
          </a:p>
        </p:txBody>
      </p:sp>
      <p:sp>
        <p:nvSpPr>
          <p:cNvPr id="58" name="Shape 56"/>
          <p:cNvSpPr/>
          <p:nvPr/>
        </p:nvSpPr>
        <p:spPr>
          <a:xfrm>
            <a:off x="228600" y="4700016"/>
            <a:ext cx="8686800" cy="329184"/>
          </a:xfrm>
          <a:prstGeom prst="rect">
            <a:avLst/>
          </a:prstGeom>
          <a:solidFill>
            <a:srgbClr val="FFFFFF"/>
          </a:solidFill>
          <a:ln w="12700">
            <a:solidFill>
              <a:srgbClr val="FFD9B3"/>
            </a:solidFill>
            <a:prstDash val="solid"/>
          </a:ln>
        </p:spPr>
        <p:txBody>
          <a:bodyPr/>
          <a:lstStyle/>
          <a:p>
            <a:endParaRPr lang="tr-TR"/>
          </a:p>
        </p:txBody>
      </p:sp>
      <p:sp>
        <p:nvSpPr>
          <p:cNvPr id="59" name="Shape 57"/>
          <p:cNvSpPr/>
          <p:nvPr/>
        </p:nvSpPr>
        <p:spPr>
          <a:xfrm>
            <a:off x="228600" y="4754880"/>
            <a:ext cx="128016" cy="219456"/>
          </a:xfrm>
          <a:prstGeom prst="rect">
            <a:avLst/>
          </a:prstGeom>
          <a:solidFill>
            <a:srgbClr val="E67E22"/>
          </a:solidFill>
          <a:ln w="12700">
            <a:solidFill>
              <a:srgbClr val="E67E22"/>
            </a:solidFill>
            <a:prstDash val="solid"/>
          </a:ln>
        </p:spPr>
        <p:txBody>
          <a:bodyPr/>
          <a:lstStyle/>
          <a:p>
            <a:endParaRPr lang="tr-TR"/>
          </a:p>
        </p:txBody>
      </p:sp>
      <p:sp>
        <p:nvSpPr>
          <p:cNvPr id="60" name="Text 58"/>
          <p:cNvSpPr/>
          <p:nvPr/>
        </p:nvSpPr>
        <p:spPr>
          <a:xfrm>
            <a:off x="438912" y="4718304"/>
            <a:ext cx="3749040" cy="292608"/>
          </a:xfrm>
          <a:prstGeom prst="rect">
            <a:avLst/>
          </a:prstGeom>
          <a:noFill/>
          <a:ln/>
        </p:spPr>
        <p:txBody>
          <a:bodyPr wrap="square" lIns="0" tIns="0" rIns="0" bIns="0" rtlCol="0" anchor="ctr"/>
          <a:lstStyle/>
          <a:p>
            <a:pPr marL="0" indent="0">
              <a:buNone/>
            </a:pPr>
            <a:r>
              <a:rPr lang="en-US" sz="880" i="1" dirty="0">
                <a:solidFill>
                  <a:srgbClr val="7B4F00"/>
                </a:solidFill>
                <a:latin typeface="Calibri" pitchFamily="34" charset="0"/>
                <a:ea typeface="Calibri" pitchFamily="34" charset="-122"/>
                <a:cs typeface="Calibri" pitchFamily="34" charset="-120"/>
              </a:rPr>
              <a:t>"Final sınavına hazırlanmak için kaç saat çalıştınız?"</a:t>
            </a:r>
            <a:endParaRPr lang="en-US" sz="880" dirty="0"/>
          </a:p>
        </p:txBody>
      </p:sp>
      <p:sp>
        <p:nvSpPr>
          <p:cNvPr id="61" name="Text 59"/>
          <p:cNvSpPr/>
          <p:nvPr/>
        </p:nvSpPr>
        <p:spPr>
          <a:xfrm>
            <a:off x="4297680" y="4718304"/>
            <a:ext cx="4553712" cy="292608"/>
          </a:xfrm>
          <a:prstGeom prst="rect">
            <a:avLst/>
          </a:prstGeom>
          <a:noFill/>
          <a:ln/>
        </p:spPr>
        <p:txBody>
          <a:bodyPr wrap="square" lIns="0" tIns="0" rIns="0" bIns="0" rtlCol="0" anchor="ctr"/>
          <a:lstStyle/>
          <a:p>
            <a:pPr marL="0" indent="0">
              <a:buNone/>
            </a:pPr>
            <a:r>
              <a:rPr lang="en-US" sz="850" dirty="0">
                <a:solidFill>
                  <a:srgbClr val="718096"/>
                </a:solidFill>
                <a:latin typeface="Calibri" pitchFamily="34" charset="0"/>
                <a:ea typeface="Calibri" pitchFamily="34" charset="-122"/>
                <a:cs typeface="Calibri" pitchFamily="34" charset="-120"/>
              </a:rPr>
              <a:t>'10 hafta × 8 saat = 80 saat' tahmininin gerçekçi olup olmadığını test eder.</a:t>
            </a:r>
            <a:endParaRPr lang="en-US" sz="85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Anketi Neden Ciddiye Almalıyım?</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Ve anket sonuçlarını iş yükü sekmesine nasıl yansıtmalıyım?</a:t>
            </a:r>
            <a:endParaRPr lang="en-US" sz="1200" dirty="0"/>
          </a:p>
        </p:txBody>
      </p:sp>
      <p:sp>
        <p:nvSpPr>
          <p:cNvPr id="5" name="Shape 3"/>
          <p:cNvSpPr/>
          <p:nvPr/>
        </p:nvSpPr>
        <p:spPr>
          <a:xfrm>
            <a:off x="228600" y="1051560"/>
            <a:ext cx="4251960" cy="310896"/>
          </a:xfrm>
          <a:prstGeom prst="rect">
            <a:avLst/>
          </a:prstGeom>
          <a:solidFill>
            <a:srgbClr val="E84855"/>
          </a:solidFill>
          <a:ln w="12700">
            <a:solidFill>
              <a:srgbClr val="E84855"/>
            </a:solidFill>
            <a:prstDash val="solid"/>
          </a:ln>
        </p:spPr>
        <p:txBody>
          <a:bodyPr/>
          <a:lstStyle/>
          <a:p>
            <a:endParaRPr lang="tr-TR"/>
          </a:p>
        </p:txBody>
      </p:sp>
      <p:sp>
        <p:nvSpPr>
          <p:cNvPr id="6" name="Text 4"/>
          <p:cNvSpPr/>
          <p:nvPr/>
        </p:nvSpPr>
        <p:spPr>
          <a:xfrm>
            <a:off x="320040" y="1051560"/>
            <a:ext cx="4069080" cy="310896"/>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Anketi Görmezden Gelirseniz Ne Olur?</a:t>
            </a:r>
            <a:endParaRPr lang="en-US" sz="1100" dirty="0"/>
          </a:p>
        </p:txBody>
      </p:sp>
      <p:sp>
        <p:nvSpPr>
          <p:cNvPr id="7" name="Shape 5"/>
          <p:cNvSpPr/>
          <p:nvPr/>
        </p:nvSpPr>
        <p:spPr>
          <a:xfrm>
            <a:off x="228600" y="1417320"/>
            <a:ext cx="4251960" cy="804672"/>
          </a:xfrm>
          <a:prstGeom prst="rect">
            <a:avLst/>
          </a:prstGeom>
          <a:solidFill>
            <a:srgbClr val="FFF5F5"/>
          </a:solidFill>
          <a:ln w="12700">
            <a:solidFill>
              <a:srgbClr val="FFCCCC"/>
            </a:solidFill>
            <a:prstDash val="solid"/>
          </a:ln>
        </p:spPr>
        <p:txBody>
          <a:bodyPr/>
          <a:lstStyle/>
          <a:p>
            <a:endParaRPr lang="tr-TR"/>
          </a:p>
        </p:txBody>
      </p:sp>
      <p:sp>
        <p:nvSpPr>
          <p:cNvPr id="8" name="Text 6"/>
          <p:cNvSpPr/>
          <p:nvPr/>
        </p:nvSpPr>
        <p:spPr>
          <a:xfrm>
            <a:off x="347472" y="1453896"/>
            <a:ext cx="4023360" cy="237744"/>
          </a:xfrm>
          <a:prstGeom prst="rect">
            <a:avLst/>
          </a:prstGeom>
          <a:noFill/>
          <a:ln/>
        </p:spPr>
        <p:txBody>
          <a:bodyPr wrap="square" lIns="0" tIns="0" rIns="0" bIns="0" rtlCol="0" anchor="ctr"/>
          <a:lstStyle/>
          <a:p>
            <a:pPr marL="0" indent="0">
              <a:buNone/>
            </a:pPr>
            <a:r>
              <a:rPr lang="en-US" sz="1000" b="1" dirty="0">
                <a:solidFill>
                  <a:srgbClr val="E84855"/>
                </a:solidFill>
                <a:latin typeface="Calibri" pitchFamily="34" charset="0"/>
                <a:ea typeface="Calibri" pitchFamily="34" charset="-122"/>
                <a:cs typeface="Calibri" pitchFamily="34" charset="-120"/>
              </a:rPr>
              <a:t>Akreditasyon Riski</a:t>
            </a:r>
            <a:endParaRPr lang="en-US" sz="1000" dirty="0"/>
          </a:p>
        </p:txBody>
      </p:sp>
      <p:sp>
        <p:nvSpPr>
          <p:cNvPr id="9" name="Text 7"/>
          <p:cNvSpPr/>
          <p:nvPr/>
        </p:nvSpPr>
        <p:spPr>
          <a:xfrm>
            <a:off x="347472" y="1709928"/>
            <a:ext cx="4023360" cy="45720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YÖK ve MÜDEK, beyan edilen iş yükü ile öğrenci gerçeğinin uyumsuz olmasını 'veri tutarsızlığı' olarak değerlendirir. Akreditasyon notunuzu düşürür.</a:t>
            </a:r>
            <a:endParaRPr lang="en-US" sz="900" dirty="0"/>
          </a:p>
        </p:txBody>
      </p:sp>
      <p:sp>
        <p:nvSpPr>
          <p:cNvPr id="10" name="Shape 8"/>
          <p:cNvSpPr/>
          <p:nvPr/>
        </p:nvSpPr>
        <p:spPr>
          <a:xfrm>
            <a:off x="228600" y="2295144"/>
            <a:ext cx="4251960" cy="804672"/>
          </a:xfrm>
          <a:prstGeom prst="rect">
            <a:avLst/>
          </a:prstGeom>
          <a:solidFill>
            <a:srgbClr val="FFFFFF"/>
          </a:solidFill>
          <a:ln w="12700">
            <a:solidFill>
              <a:srgbClr val="FFCCCC"/>
            </a:solidFill>
            <a:prstDash val="solid"/>
          </a:ln>
        </p:spPr>
        <p:txBody>
          <a:bodyPr/>
          <a:lstStyle/>
          <a:p>
            <a:endParaRPr lang="tr-TR"/>
          </a:p>
        </p:txBody>
      </p:sp>
      <p:sp>
        <p:nvSpPr>
          <p:cNvPr id="11" name="Text 9"/>
          <p:cNvSpPr/>
          <p:nvPr/>
        </p:nvSpPr>
        <p:spPr>
          <a:xfrm>
            <a:off x="347472" y="2331720"/>
            <a:ext cx="4023360" cy="237744"/>
          </a:xfrm>
          <a:prstGeom prst="rect">
            <a:avLst/>
          </a:prstGeom>
          <a:noFill/>
          <a:ln/>
        </p:spPr>
        <p:txBody>
          <a:bodyPr wrap="square" lIns="0" tIns="0" rIns="0" bIns="0" rtlCol="0" anchor="ctr"/>
          <a:lstStyle/>
          <a:p>
            <a:pPr marL="0" indent="0">
              <a:buNone/>
            </a:pPr>
            <a:r>
              <a:rPr lang="en-US" sz="1000" b="1" dirty="0">
                <a:solidFill>
                  <a:srgbClr val="E84855"/>
                </a:solidFill>
                <a:latin typeface="Calibri" pitchFamily="34" charset="0"/>
                <a:ea typeface="Calibri" pitchFamily="34" charset="-122"/>
                <a:cs typeface="Calibri" pitchFamily="34" charset="-120"/>
              </a:rPr>
              <a:t>Müfredat Sorunu</a:t>
            </a:r>
            <a:endParaRPr lang="en-US" sz="1000" dirty="0"/>
          </a:p>
        </p:txBody>
      </p:sp>
      <p:sp>
        <p:nvSpPr>
          <p:cNvPr id="12" name="Text 10"/>
          <p:cNvSpPr/>
          <p:nvPr/>
        </p:nvSpPr>
        <p:spPr>
          <a:xfrm>
            <a:off x="347472" y="2587752"/>
            <a:ext cx="4023360" cy="45720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Sisteme '4 AKTS' yazdınız ama öğrenciler 'Bu ders 8 AKTS enerji aldı' diyorsa öğrenci aşırı yüklenmiş demektir. Bu hem etik hem yasal bir sorundur.</a:t>
            </a:r>
            <a:endParaRPr lang="en-US" sz="900" dirty="0"/>
          </a:p>
        </p:txBody>
      </p:sp>
      <p:sp>
        <p:nvSpPr>
          <p:cNvPr id="13" name="Shape 11"/>
          <p:cNvSpPr/>
          <p:nvPr/>
        </p:nvSpPr>
        <p:spPr>
          <a:xfrm>
            <a:off x="228600" y="3172968"/>
            <a:ext cx="4251960" cy="804672"/>
          </a:xfrm>
          <a:prstGeom prst="rect">
            <a:avLst/>
          </a:prstGeom>
          <a:solidFill>
            <a:srgbClr val="FFF5F5"/>
          </a:solidFill>
          <a:ln w="12700">
            <a:solidFill>
              <a:srgbClr val="FFCCCC"/>
            </a:solidFill>
            <a:prstDash val="solid"/>
          </a:ln>
        </p:spPr>
        <p:txBody>
          <a:bodyPr/>
          <a:lstStyle/>
          <a:p>
            <a:endParaRPr lang="tr-TR"/>
          </a:p>
        </p:txBody>
      </p:sp>
      <p:sp>
        <p:nvSpPr>
          <p:cNvPr id="14" name="Text 12"/>
          <p:cNvSpPr/>
          <p:nvPr/>
        </p:nvSpPr>
        <p:spPr>
          <a:xfrm>
            <a:off x="347472" y="3209544"/>
            <a:ext cx="4023360" cy="237744"/>
          </a:xfrm>
          <a:prstGeom prst="rect">
            <a:avLst/>
          </a:prstGeom>
          <a:noFill/>
          <a:ln/>
        </p:spPr>
        <p:txBody>
          <a:bodyPr wrap="square" lIns="0" tIns="0" rIns="0" bIns="0" rtlCol="0" anchor="ctr"/>
          <a:lstStyle/>
          <a:p>
            <a:pPr marL="0" indent="0">
              <a:buNone/>
            </a:pPr>
            <a:r>
              <a:rPr lang="en-US" sz="1000" b="1" dirty="0">
                <a:solidFill>
                  <a:srgbClr val="E84855"/>
                </a:solidFill>
                <a:latin typeface="Calibri" pitchFamily="34" charset="0"/>
                <a:ea typeface="Calibri" pitchFamily="34" charset="-122"/>
                <a:cs typeface="Calibri" pitchFamily="34" charset="-120"/>
              </a:rPr>
              <a:t>Güven Kaybı</a:t>
            </a:r>
            <a:endParaRPr lang="en-US" sz="1000" dirty="0"/>
          </a:p>
        </p:txBody>
      </p:sp>
      <p:sp>
        <p:nvSpPr>
          <p:cNvPr id="15" name="Text 13"/>
          <p:cNvSpPr/>
          <p:nvPr/>
        </p:nvSpPr>
        <p:spPr>
          <a:xfrm>
            <a:off x="347472" y="3465576"/>
            <a:ext cx="4023360" cy="45720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Öğrenciler anketin sonucunu etkilemediğini görürse bir sonraki dönem ankete katılmaz. Geri bildirim döngüsü kırılır, iyileştirme yapılamaz.</a:t>
            </a:r>
            <a:endParaRPr lang="en-US" sz="900" dirty="0"/>
          </a:p>
        </p:txBody>
      </p:sp>
      <p:sp>
        <p:nvSpPr>
          <p:cNvPr id="16" name="Shape 14"/>
          <p:cNvSpPr/>
          <p:nvPr/>
        </p:nvSpPr>
        <p:spPr>
          <a:xfrm>
            <a:off x="228600" y="4050792"/>
            <a:ext cx="4251960" cy="804672"/>
          </a:xfrm>
          <a:prstGeom prst="rect">
            <a:avLst/>
          </a:prstGeom>
          <a:solidFill>
            <a:srgbClr val="FFFFFF"/>
          </a:solidFill>
          <a:ln w="12700">
            <a:solidFill>
              <a:srgbClr val="FFCCCC"/>
            </a:solidFill>
            <a:prstDash val="solid"/>
          </a:ln>
        </p:spPr>
        <p:txBody>
          <a:bodyPr/>
          <a:lstStyle/>
          <a:p>
            <a:endParaRPr lang="tr-TR"/>
          </a:p>
        </p:txBody>
      </p:sp>
      <p:sp>
        <p:nvSpPr>
          <p:cNvPr id="17" name="Text 15"/>
          <p:cNvSpPr/>
          <p:nvPr/>
        </p:nvSpPr>
        <p:spPr>
          <a:xfrm>
            <a:off x="347472" y="4087368"/>
            <a:ext cx="4023360" cy="237744"/>
          </a:xfrm>
          <a:prstGeom prst="rect">
            <a:avLst/>
          </a:prstGeom>
          <a:noFill/>
          <a:ln/>
        </p:spPr>
        <p:txBody>
          <a:bodyPr wrap="square" lIns="0" tIns="0" rIns="0" bIns="0" rtlCol="0" anchor="ctr"/>
          <a:lstStyle/>
          <a:p>
            <a:pPr marL="0" indent="0">
              <a:buNone/>
            </a:pPr>
            <a:r>
              <a:rPr lang="en-US" sz="1000" b="1" dirty="0">
                <a:solidFill>
                  <a:srgbClr val="E84855"/>
                </a:solidFill>
                <a:latin typeface="Calibri" pitchFamily="34" charset="0"/>
                <a:ea typeface="Calibri" pitchFamily="34" charset="-122"/>
                <a:cs typeface="Calibri" pitchFamily="34" charset="-120"/>
              </a:rPr>
              <a:t>Bologna Uyumsuzluğu</a:t>
            </a:r>
            <a:endParaRPr lang="en-US" sz="1000" dirty="0"/>
          </a:p>
        </p:txBody>
      </p:sp>
      <p:sp>
        <p:nvSpPr>
          <p:cNvPr id="18" name="Text 16"/>
          <p:cNvSpPr/>
          <p:nvPr/>
        </p:nvSpPr>
        <p:spPr>
          <a:xfrm>
            <a:off x="347472" y="4343400"/>
            <a:ext cx="4023360" cy="45720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Erasmus öğrenci transferlerinde AKTS kreditlerinin gerçeği yansıtması şarttır. Sahte değerler uluslararası anlaşmazlıklara yol açar.</a:t>
            </a:r>
            <a:endParaRPr lang="en-US" sz="900" dirty="0"/>
          </a:p>
        </p:txBody>
      </p:sp>
      <p:sp>
        <p:nvSpPr>
          <p:cNvPr id="19" name="Shape 17"/>
          <p:cNvSpPr/>
          <p:nvPr/>
        </p:nvSpPr>
        <p:spPr>
          <a:xfrm>
            <a:off x="4663440" y="1051560"/>
            <a:ext cx="4251960" cy="310896"/>
          </a:xfrm>
          <a:prstGeom prst="rect">
            <a:avLst/>
          </a:prstGeom>
          <a:solidFill>
            <a:srgbClr val="1E8C45"/>
          </a:solidFill>
          <a:ln w="12700">
            <a:solidFill>
              <a:srgbClr val="1E8C45"/>
            </a:solidFill>
            <a:prstDash val="solid"/>
          </a:ln>
        </p:spPr>
        <p:txBody>
          <a:bodyPr/>
          <a:lstStyle/>
          <a:p>
            <a:endParaRPr lang="tr-TR"/>
          </a:p>
        </p:txBody>
      </p:sp>
      <p:sp>
        <p:nvSpPr>
          <p:cNvPr id="20" name="Text 18"/>
          <p:cNvSpPr/>
          <p:nvPr/>
        </p:nvSpPr>
        <p:spPr>
          <a:xfrm>
            <a:off x="4754880" y="1051560"/>
            <a:ext cx="4069080" cy="310896"/>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Anketi Sisteme Nasıl Yansıtmalısınız?</a:t>
            </a:r>
            <a:endParaRPr lang="en-US" sz="1100" dirty="0"/>
          </a:p>
        </p:txBody>
      </p:sp>
      <p:sp>
        <p:nvSpPr>
          <p:cNvPr id="21" name="Shape 19"/>
          <p:cNvSpPr/>
          <p:nvPr/>
        </p:nvSpPr>
        <p:spPr>
          <a:xfrm>
            <a:off x="4663440" y="1417320"/>
            <a:ext cx="4251960" cy="1097280"/>
          </a:xfrm>
          <a:prstGeom prst="rect">
            <a:avLst/>
          </a:prstGeom>
          <a:solidFill>
            <a:srgbClr val="F0FFF4"/>
          </a:solidFill>
          <a:ln w="12700">
            <a:solidFill>
              <a:srgbClr val="A8D8B9"/>
            </a:solidFill>
            <a:prstDash val="solid"/>
          </a:ln>
        </p:spPr>
        <p:txBody>
          <a:bodyPr/>
          <a:lstStyle/>
          <a:p>
            <a:endParaRPr lang="tr-TR"/>
          </a:p>
        </p:txBody>
      </p:sp>
      <p:sp>
        <p:nvSpPr>
          <p:cNvPr id="22" name="Shape 20"/>
          <p:cNvSpPr/>
          <p:nvPr/>
        </p:nvSpPr>
        <p:spPr>
          <a:xfrm>
            <a:off x="4663440" y="1417320"/>
            <a:ext cx="4251960" cy="292608"/>
          </a:xfrm>
          <a:prstGeom prst="rect">
            <a:avLst/>
          </a:prstGeom>
          <a:solidFill>
            <a:srgbClr val="A8D8B9"/>
          </a:solidFill>
          <a:ln w="12700">
            <a:solidFill>
              <a:srgbClr val="A8D8B9"/>
            </a:solidFill>
            <a:prstDash val="solid"/>
          </a:ln>
        </p:spPr>
        <p:txBody>
          <a:bodyPr/>
          <a:lstStyle/>
          <a:p>
            <a:endParaRPr lang="tr-TR"/>
          </a:p>
        </p:txBody>
      </p:sp>
      <p:sp>
        <p:nvSpPr>
          <p:cNvPr id="23" name="Text 21"/>
          <p:cNvSpPr/>
          <p:nvPr/>
        </p:nvSpPr>
        <p:spPr>
          <a:xfrm>
            <a:off x="4754880" y="1417320"/>
            <a:ext cx="4069080" cy="292608"/>
          </a:xfrm>
          <a:prstGeom prst="rect">
            <a:avLst/>
          </a:prstGeom>
          <a:noFill/>
          <a:ln/>
        </p:spPr>
        <p:txBody>
          <a:bodyPr wrap="square" lIns="0" tIns="0" rIns="0" bIns="0" rtlCol="0" anchor="ctr"/>
          <a:lstStyle/>
          <a:p>
            <a:pPr marL="0" indent="0">
              <a:buNone/>
            </a:pPr>
            <a:r>
              <a:rPr lang="en-US" sz="1050" b="1" dirty="0">
                <a:solidFill>
                  <a:srgbClr val="1E8C45"/>
                </a:solidFill>
                <a:latin typeface="Calibri" pitchFamily="34" charset="0"/>
                <a:ea typeface="Calibri" pitchFamily="34" charset="-122"/>
                <a:cs typeface="Calibri" pitchFamily="34" charset="-120"/>
              </a:rPr>
              <a:t>✓  Anket sonucu sisteminizle uyuşuyor</a:t>
            </a:r>
            <a:endParaRPr lang="en-US" sz="1050" dirty="0"/>
          </a:p>
        </p:txBody>
      </p:sp>
      <p:sp>
        <p:nvSpPr>
          <p:cNvPr id="24" name="Text 22"/>
          <p:cNvSpPr/>
          <p:nvPr/>
        </p:nvSpPr>
        <p:spPr>
          <a:xfrm>
            <a:off x="4754880" y="1746504"/>
            <a:ext cx="4069080" cy="41148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Herhangi bir değişikliğe gerek yok. Sisteminiz gerçekçi, onaylıdır. Değerleri olduğu gibi koruyun.</a:t>
            </a:r>
            <a:endParaRPr lang="en-US" sz="900" dirty="0"/>
          </a:p>
        </p:txBody>
      </p:sp>
      <p:sp>
        <p:nvSpPr>
          <p:cNvPr id="25" name="Shape 23"/>
          <p:cNvSpPr/>
          <p:nvPr/>
        </p:nvSpPr>
        <p:spPr>
          <a:xfrm>
            <a:off x="4663440" y="2587752"/>
            <a:ext cx="4251960" cy="1097280"/>
          </a:xfrm>
          <a:prstGeom prst="rect">
            <a:avLst/>
          </a:prstGeom>
          <a:solidFill>
            <a:srgbClr val="FFF8E1"/>
          </a:solidFill>
          <a:ln w="12700">
            <a:solidFill>
              <a:srgbClr val="FFD54F"/>
            </a:solidFill>
            <a:prstDash val="solid"/>
          </a:ln>
        </p:spPr>
        <p:txBody>
          <a:bodyPr/>
          <a:lstStyle/>
          <a:p>
            <a:endParaRPr lang="tr-TR"/>
          </a:p>
        </p:txBody>
      </p:sp>
      <p:sp>
        <p:nvSpPr>
          <p:cNvPr id="26" name="Shape 24"/>
          <p:cNvSpPr/>
          <p:nvPr/>
        </p:nvSpPr>
        <p:spPr>
          <a:xfrm>
            <a:off x="4663440" y="2587752"/>
            <a:ext cx="4251960" cy="292608"/>
          </a:xfrm>
          <a:prstGeom prst="rect">
            <a:avLst/>
          </a:prstGeom>
          <a:solidFill>
            <a:srgbClr val="FFD54F"/>
          </a:solidFill>
          <a:ln w="12700">
            <a:solidFill>
              <a:srgbClr val="FFD54F"/>
            </a:solidFill>
            <a:prstDash val="solid"/>
          </a:ln>
        </p:spPr>
        <p:txBody>
          <a:bodyPr/>
          <a:lstStyle/>
          <a:p>
            <a:endParaRPr lang="tr-TR"/>
          </a:p>
        </p:txBody>
      </p:sp>
      <p:sp>
        <p:nvSpPr>
          <p:cNvPr id="27" name="Text 25"/>
          <p:cNvSpPr/>
          <p:nvPr/>
        </p:nvSpPr>
        <p:spPr>
          <a:xfrm>
            <a:off x="4754880" y="2587752"/>
            <a:ext cx="4069080" cy="292608"/>
          </a:xfrm>
          <a:prstGeom prst="rect">
            <a:avLst/>
          </a:prstGeom>
          <a:noFill/>
          <a:ln/>
        </p:spPr>
        <p:txBody>
          <a:bodyPr wrap="square" lIns="0" tIns="0" rIns="0" bIns="0" rtlCol="0" anchor="ctr"/>
          <a:lstStyle/>
          <a:p>
            <a:pPr marL="0" indent="0">
              <a:buNone/>
            </a:pPr>
            <a:r>
              <a:rPr lang="en-US" sz="1050" b="1" dirty="0">
                <a:solidFill>
                  <a:srgbClr val="7B4F00"/>
                </a:solidFill>
                <a:latin typeface="Calibri" pitchFamily="34" charset="0"/>
                <a:ea typeface="Calibri" pitchFamily="34" charset="-122"/>
                <a:cs typeface="Calibri" pitchFamily="34" charset="-120"/>
              </a:rPr>
              <a:t>↓  Öğrenciler daha AZ süre harcadı</a:t>
            </a:r>
            <a:endParaRPr lang="en-US" sz="1050" dirty="0"/>
          </a:p>
        </p:txBody>
      </p:sp>
      <p:sp>
        <p:nvSpPr>
          <p:cNvPr id="28" name="Text 26"/>
          <p:cNvSpPr/>
          <p:nvPr/>
        </p:nvSpPr>
        <p:spPr>
          <a:xfrm>
            <a:off x="4754880" y="2916936"/>
            <a:ext cx="4069080" cy="41148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Süre ve/veya sayı değerlerini AZALTIN. Örnek: 'Ara sınav çalışması: 6 hafta × 6 saat' yerine '4 hafta × 5 saat' yapın.</a:t>
            </a:r>
            <a:endParaRPr lang="en-US" sz="900" dirty="0"/>
          </a:p>
        </p:txBody>
      </p:sp>
      <p:sp>
        <p:nvSpPr>
          <p:cNvPr id="29" name="Text 27"/>
          <p:cNvSpPr/>
          <p:nvPr/>
        </p:nvSpPr>
        <p:spPr>
          <a:xfrm>
            <a:off x="4754880" y="3355848"/>
            <a:ext cx="4069080" cy="256032"/>
          </a:xfrm>
          <a:prstGeom prst="rect">
            <a:avLst/>
          </a:prstGeom>
          <a:noFill/>
          <a:ln/>
        </p:spPr>
        <p:txBody>
          <a:bodyPr wrap="square" lIns="0" tIns="0" rIns="0" bIns="0" rtlCol="0" anchor="ctr"/>
          <a:lstStyle/>
          <a:p>
            <a:pPr marL="0" indent="0">
              <a:buNone/>
            </a:pPr>
            <a:r>
              <a:rPr lang="en-US" sz="850" b="1" i="1" dirty="0">
                <a:solidFill>
                  <a:srgbClr val="E67E22"/>
                </a:solidFill>
                <a:latin typeface="Calibri" pitchFamily="34" charset="0"/>
                <a:ea typeface="Calibri" pitchFamily="34" charset="-122"/>
                <a:cs typeface="Calibri" pitchFamily="34" charset="-120"/>
              </a:rPr>
              <a:t>→ Sistemde 36 saat → Anket: 20 saat → Güncelle: 4×5=20 saat</a:t>
            </a:r>
            <a:endParaRPr lang="en-US" sz="850" dirty="0"/>
          </a:p>
        </p:txBody>
      </p:sp>
      <p:sp>
        <p:nvSpPr>
          <p:cNvPr id="30" name="Shape 28"/>
          <p:cNvSpPr/>
          <p:nvPr/>
        </p:nvSpPr>
        <p:spPr>
          <a:xfrm>
            <a:off x="4663440" y="3758184"/>
            <a:ext cx="4251960" cy="1097280"/>
          </a:xfrm>
          <a:prstGeom prst="rect">
            <a:avLst/>
          </a:prstGeom>
          <a:solidFill>
            <a:srgbClr val="FFF5F5"/>
          </a:solidFill>
          <a:ln w="12700">
            <a:solidFill>
              <a:srgbClr val="FFCCCC"/>
            </a:solidFill>
            <a:prstDash val="solid"/>
          </a:ln>
        </p:spPr>
        <p:txBody>
          <a:bodyPr/>
          <a:lstStyle/>
          <a:p>
            <a:endParaRPr lang="tr-TR"/>
          </a:p>
        </p:txBody>
      </p:sp>
      <p:sp>
        <p:nvSpPr>
          <p:cNvPr id="31" name="Shape 29"/>
          <p:cNvSpPr/>
          <p:nvPr/>
        </p:nvSpPr>
        <p:spPr>
          <a:xfrm>
            <a:off x="4663440" y="3758184"/>
            <a:ext cx="4251960" cy="292608"/>
          </a:xfrm>
          <a:prstGeom prst="rect">
            <a:avLst/>
          </a:prstGeom>
          <a:solidFill>
            <a:srgbClr val="FFCCCC"/>
          </a:solidFill>
          <a:ln w="12700">
            <a:solidFill>
              <a:srgbClr val="FFCCCC"/>
            </a:solidFill>
            <a:prstDash val="solid"/>
          </a:ln>
        </p:spPr>
        <p:txBody>
          <a:bodyPr/>
          <a:lstStyle/>
          <a:p>
            <a:endParaRPr lang="tr-TR"/>
          </a:p>
        </p:txBody>
      </p:sp>
      <p:sp>
        <p:nvSpPr>
          <p:cNvPr id="32" name="Text 30"/>
          <p:cNvSpPr/>
          <p:nvPr/>
        </p:nvSpPr>
        <p:spPr>
          <a:xfrm>
            <a:off x="4754880" y="3758184"/>
            <a:ext cx="4069080" cy="292608"/>
          </a:xfrm>
          <a:prstGeom prst="rect">
            <a:avLst/>
          </a:prstGeom>
          <a:noFill/>
          <a:ln/>
        </p:spPr>
        <p:txBody>
          <a:bodyPr wrap="square" lIns="0" tIns="0" rIns="0" bIns="0" rtlCol="0" anchor="ctr"/>
          <a:lstStyle/>
          <a:p>
            <a:pPr marL="0" indent="0">
              <a:buNone/>
            </a:pPr>
            <a:r>
              <a:rPr lang="en-US" sz="1050" b="1" dirty="0">
                <a:solidFill>
                  <a:srgbClr val="E84855"/>
                </a:solidFill>
                <a:latin typeface="Calibri" pitchFamily="34" charset="0"/>
                <a:ea typeface="Calibri" pitchFamily="34" charset="-122"/>
                <a:cs typeface="Calibri" pitchFamily="34" charset="-120"/>
              </a:rPr>
              <a:t>↑  Öğrenciler çok DAHA FAZLA süre harcadı</a:t>
            </a:r>
            <a:endParaRPr lang="en-US" sz="1050" dirty="0"/>
          </a:p>
        </p:txBody>
      </p:sp>
      <p:sp>
        <p:nvSpPr>
          <p:cNvPr id="33" name="Text 31"/>
          <p:cNvSpPr/>
          <p:nvPr/>
        </p:nvSpPr>
        <p:spPr>
          <a:xfrm>
            <a:off x="4754880" y="4087368"/>
            <a:ext cx="4069080" cy="41148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Süreleri ARTIRIN veya etkinlik sayısını azaltın. Bu aynı zamanda dersin içeriğini gözden geçirmeniz gerektiğinin sinyalidir.</a:t>
            </a:r>
            <a:endParaRPr lang="en-US" sz="900" dirty="0"/>
          </a:p>
        </p:txBody>
      </p:sp>
      <p:sp>
        <p:nvSpPr>
          <p:cNvPr id="34" name="Text 32"/>
          <p:cNvSpPr/>
          <p:nvPr/>
        </p:nvSpPr>
        <p:spPr>
          <a:xfrm>
            <a:off x="4754880" y="4526280"/>
            <a:ext cx="4069080" cy="256032"/>
          </a:xfrm>
          <a:prstGeom prst="rect">
            <a:avLst/>
          </a:prstGeom>
          <a:noFill/>
          <a:ln/>
        </p:spPr>
        <p:txBody>
          <a:bodyPr wrap="square" lIns="0" tIns="0" rIns="0" bIns="0" rtlCol="0" anchor="ctr"/>
          <a:lstStyle/>
          <a:p>
            <a:pPr marL="0" indent="0">
              <a:buNone/>
            </a:pPr>
            <a:r>
              <a:rPr lang="en-US" sz="850" b="1" i="1" dirty="0">
                <a:solidFill>
                  <a:srgbClr val="E84855"/>
                </a:solidFill>
                <a:latin typeface="Calibri" pitchFamily="34" charset="0"/>
                <a:ea typeface="Calibri" pitchFamily="34" charset="-122"/>
                <a:cs typeface="Calibri" pitchFamily="34" charset="-120"/>
              </a:rPr>
              <a:t>→ Sistemde 36 saat → Anket: 60 saat → Güncelle + ders yükünü sorgula</a:t>
            </a:r>
            <a:endParaRPr lang="en-US" sz="850" dirty="0"/>
          </a:p>
        </p:txBody>
      </p:sp>
      <p:sp>
        <p:nvSpPr>
          <p:cNvPr id="35" name="Shape 33"/>
          <p:cNvSpPr/>
          <p:nvPr/>
        </p:nvSpPr>
        <p:spPr>
          <a:xfrm>
            <a:off x="228600" y="4937760"/>
            <a:ext cx="8686800" cy="137160"/>
          </a:xfrm>
          <a:prstGeom prst="rect">
            <a:avLst/>
          </a:prstGeom>
          <a:solidFill>
            <a:srgbClr val="F3EAFF"/>
          </a:solidFill>
          <a:ln w="12700">
            <a:solidFill>
              <a:srgbClr val="7B2D8B"/>
            </a:solidFill>
            <a:prstDash val="solid"/>
          </a:ln>
        </p:spPr>
        <p:txBody>
          <a:bodyPr/>
          <a:lstStyle/>
          <a:p>
            <a:endParaRPr lang="tr-TR"/>
          </a:p>
        </p:txBody>
      </p:sp>
      <p:sp>
        <p:nvSpPr>
          <p:cNvPr id="36" name="Text 34"/>
          <p:cNvSpPr/>
          <p:nvPr/>
        </p:nvSpPr>
        <p:spPr>
          <a:xfrm>
            <a:off x="320040" y="4937760"/>
            <a:ext cx="8503920" cy="137160"/>
          </a:xfrm>
          <a:prstGeom prst="rect">
            <a:avLst/>
          </a:prstGeom>
          <a:noFill/>
          <a:ln/>
        </p:spPr>
        <p:txBody>
          <a:bodyPr wrap="square" lIns="0" tIns="0" rIns="0" bIns="0" rtlCol="0" anchor="ctr"/>
          <a:lstStyle/>
          <a:p>
            <a:pPr marL="0" indent="0">
              <a:buNone/>
            </a:pPr>
            <a:r>
              <a:rPr lang="en-US" sz="880" b="1" dirty="0">
                <a:solidFill>
                  <a:srgbClr val="7B2D8B"/>
                </a:solidFill>
                <a:latin typeface="Calibri" pitchFamily="34" charset="0"/>
                <a:ea typeface="Calibri" pitchFamily="34" charset="-122"/>
                <a:cs typeface="Calibri" pitchFamily="34" charset="-120"/>
              </a:rPr>
              <a:t>💡  Altın Kural: Sisteme girdiğiniz iş yükü, öğrencinin gerçekte harcayacağı süreyi yansıtmalıdır — ne fazla ne eksik.</a:t>
            </a:r>
            <a:endParaRPr lang="en-US" sz="88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Adım Adım Nasıl Doldurulur? + Sık Hatalar + Kontrol</a:t>
            </a:r>
            <a:endParaRPr lang="en-US" sz="22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Sisteme giriş ve güncelleme adımları</a:t>
            </a:r>
            <a:endParaRPr lang="en-US" sz="1200" dirty="0"/>
          </a:p>
        </p:txBody>
      </p:sp>
      <p:sp>
        <p:nvSpPr>
          <p:cNvPr id="5" name="Shape 3"/>
          <p:cNvSpPr/>
          <p:nvPr/>
        </p:nvSpPr>
        <p:spPr>
          <a:xfrm>
            <a:off x="228600" y="1024128"/>
            <a:ext cx="4343400" cy="914400"/>
          </a:xfrm>
          <a:prstGeom prst="rect">
            <a:avLst/>
          </a:prstGeom>
          <a:solidFill>
            <a:srgbClr val="F7F9FC"/>
          </a:solidFill>
          <a:ln w="12700">
            <a:solidFill>
              <a:srgbClr val="7B2D8B"/>
            </a:solidFill>
            <a:prstDash val="solid"/>
          </a:ln>
        </p:spPr>
        <p:txBody>
          <a:bodyPr/>
          <a:lstStyle/>
          <a:p>
            <a:endParaRPr lang="tr-TR"/>
          </a:p>
        </p:txBody>
      </p:sp>
      <p:sp>
        <p:nvSpPr>
          <p:cNvPr id="6" name="Shape 4"/>
          <p:cNvSpPr/>
          <p:nvPr/>
        </p:nvSpPr>
        <p:spPr>
          <a:xfrm>
            <a:off x="228600" y="1024128"/>
            <a:ext cx="384048" cy="914400"/>
          </a:xfrm>
          <a:prstGeom prst="rect">
            <a:avLst/>
          </a:prstGeom>
          <a:solidFill>
            <a:srgbClr val="7B2D8B"/>
          </a:solidFill>
          <a:ln w="12700">
            <a:solidFill>
              <a:srgbClr val="7B2D8B"/>
            </a:solidFill>
            <a:prstDash val="solid"/>
          </a:ln>
        </p:spPr>
        <p:txBody>
          <a:bodyPr/>
          <a:lstStyle/>
          <a:p>
            <a:endParaRPr lang="tr-TR"/>
          </a:p>
        </p:txBody>
      </p:sp>
      <p:sp>
        <p:nvSpPr>
          <p:cNvPr id="7" name="Text 5"/>
          <p:cNvSpPr/>
          <p:nvPr/>
        </p:nvSpPr>
        <p:spPr>
          <a:xfrm>
            <a:off x="228600" y="102412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a:t>
            </a:r>
            <a:endParaRPr lang="en-US" sz="1800" dirty="0"/>
          </a:p>
        </p:txBody>
      </p:sp>
      <p:sp>
        <p:nvSpPr>
          <p:cNvPr id="8" name="Text 6"/>
          <p:cNvSpPr/>
          <p:nvPr/>
        </p:nvSpPr>
        <p:spPr>
          <a:xfrm>
            <a:off x="685800" y="1069848"/>
            <a:ext cx="3822192" cy="256032"/>
          </a:xfrm>
          <a:prstGeom prst="rect">
            <a:avLst/>
          </a:prstGeom>
          <a:noFill/>
          <a:ln/>
        </p:spPr>
        <p:txBody>
          <a:bodyPr wrap="square" lIns="0" tIns="0" rIns="0" bIns="0" rtlCol="0" anchor="ctr"/>
          <a:lstStyle/>
          <a:p>
            <a:pPr marL="0" indent="0">
              <a:buNone/>
            </a:pPr>
            <a:r>
              <a:rPr lang="en-US" sz="1100" b="1" dirty="0">
                <a:solidFill>
                  <a:srgbClr val="7B2D8B"/>
                </a:solidFill>
                <a:latin typeface="Calibri" pitchFamily="34" charset="0"/>
                <a:ea typeface="Calibri" pitchFamily="34" charset="-122"/>
                <a:cs typeface="Calibri" pitchFamily="34" charset="-120"/>
              </a:rPr>
              <a:t>İş Yükü Sekmesine Girin</a:t>
            </a:r>
            <a:endParaRPr lang="en-US" sz="1100" dirty="0"/>
          </a:p>
        </p:txBody>
      </p:sp>
      <p:sp>
        <p:nvSpPr>
          <p:cNvPr id="9" name="Text 7"/>
          <p:cNvSpPr/>
          <p:nvPr/>
        </p:nvSpPr>
        <p:spPr>
          <a:xfrm>
            <a:off x="685800" y="134416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'İş Yükü Hesaplaması' sekmesine tıklayın. 'Etkinlikler' tablosunu göreceksiniz.</a:t>
            </a:r>
            <a:endParaRPr lang="en-US" sz="880" dirty="0"/>
          </a:p>
        </p:txBody>
      </p:sp>
      <p:sp>
        <p:nvSpPr>
          <p:cNvPr id="10" name="Shape 8"/>
          <p:cNvSpPr/>
          <p:nvPr/>
        </p:nvSpPr>
        <p:spPr>
          <a:xfrm>
            <a:off x="228600" y="2029968"/>
            <a:ext cx="4343400" cy="914400"/>
          </a:xfrm>
          <a:prstGeom prst="rect">
            <a:avLst/>
          </a:prstGeom>
          <a:solidFill>
            <a:srgbClr val="F7F9FC"/>
          </a:solidFill>
          <a:ln w="12700">
            <a:solidFill>
              <a:srgbClr val="7B2D8B"/>
            </a:solidFill>
            <a:prstDash val="solid"/>
          </a:ln>
        </p:spPr>
        <p:txBody>
          <a:bodyPr/>
          <a:lstStyle/>
          <a:p>
            <a:endParaRPr lang="tr-TR"/>
          </a:p>
        </p:txBody>
      </p:sp>
      <p:sp>
        <p:nvSpPr>
          <p:cNvPr id="11" name="Shape 9"/>
          <p:cNvSpPr/>
          <p:nvPr/>
        </p:nvSpPr>
        <p:spPr>
          <a:xfrm>
            <a:off x="228600" y="2029968"/>
            <a:ext cx="384048" cy="914400"/>
          </a:xfrm>
          <a:prstGeom prst="rect">
            <a:avLst/>
          </a:prstGeom>
          <a:solidFill>
            <a:srgbClr val="7B2D8B"/>
          </a:solidFill>
          <a:ln w="12700">
            <a:solidFill>
              <a:srgbClr val="7B2D8B"/>
            </a:solidFill>
            <a:prstDash val="solid"/>
          </a:ln>
        </p:spPr>
        <p:txBody>
          <a:bodyPr/>
          <a:lstStyle/>
          <a:p>
            <a:endParaRPr lang="tr-TR"/>
          </a:p>
        </p:txBody>
      </p:sp>
      <p:sp>
        <p:nvSpPr>
          <p:cNvPr id="12" name="Text 10"/>
          <p:cNvSpPr/>
          <p:nvPr/>
        </p:nvSpPr>
        <p:spPr>
          <a:xfrm>
            <a:off x="228600" y="202996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2</a:t>
            </a:r>
            <a:endParaRPr lang="en-US" sz="1800" dirty="0"/>
          </a:p>
        </p:txBody>
      </p:sp>
      <p:sp>
        <p:nvSpPr>
          <p:cNvPr id="13" name="Text 11"/>
          <p:cNvSpPr/>
          <p:nvPr/>
        </p:nvSpPr>
        <p:spPr>
          <a:xfrm>
            <a:off x="685800" y="2075688"/>
            <a:ext cx="3822192" cy="256032"/>
          </a:xfrm>
          <a:prstGeom prst="rect">
            <a:avLst/>
          </a:prstGeom>
          <a:noFill/>
          <a:ln/>
        </p:spPr>
        <p:txBody>
          <a:bodyPr wrap="square" lIns="0" tIns="0" rIns="0" bIns="0" rtlCol="0" anchor="ctr"/>
          <a:lstStyle/>
          <a:p>
            <a:pPr marL="0" indent="0">
              <a:buNone/>
            </a:pPr>
            <a:r>
              <a:rPr lang="en-US" sz="1100" b="1" dirty="0">
                <a:solidFill>
                  <a:srgbClr val="7B2D8B"/>
                </a:solidFill>
                <a:latin typeface="Calibri" pitchFamily="34" charset="0"/>
                <a:ea typeface="Calibri" pitchFamily="34" charset="-122"/>
                <a:cs typeface="Calibri" pitchFamily="34" charset="-120"/>
              </a:rPr>
              <a:t>'İş Yükü Türleri' Menüsünden Seçin</a:t>
            </a:r>
            <a:endParaRPr lang="en-US" sz="1100" dirty="0"/>
          </a:p>
        </p:txBody>
      </p:sp>
      <p:sp>
        <p:nvSpPr>
          <p:cNvPr id="14" name="Text 12"/>
          <p:cNvSpPr/>
          <p:nvPr/>
        </p:nvSpPr>
        <p:spPr>
          <a:xfrm>
            <a:off x="685800" y="235000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Açılır menüden etkinliği seçin (Ara Sınav, Final, Ev Ödevi vb.) ve listeye ekleyin.</a:t>
            </a:r>
            <a:endParaRPr lang="en-US" sz="880" dirty="0"/>
          </a:p>
        </p:txBody>
      </p:sp>
      <p:sp>
        <p:nvSpPr>
          <p:cNvPr id="15" name="Shape 13"/>
          <p:cNvSpPr/>
          <p:nvPr/>
        </p:nvSpPr>
        <p:spPr>
          <a:xfrm>
            <a:off x="228600" y="3035808"/>
            <a:ext cx="4343400" cy="914400"/>
          </a:xfrm>
          <a:prstGeom prst="rect">
            <a:avLst/>
          </a:prstGeom>
          <a:solidFill>
            <a:srgbClr val="F7F9FC"/>
          </a:solidFill>
          <a:ln w="12700">
            <a:solidFill>
              <a:srgbClr val="2E86AB"/>
            </a:solidFill>
            <a:prstDash val="solid"/>
          </a:ln>
        </p:spPr>
        <p:txBody>
          <a:bodyPr/>
          <a:lstStyle/>
          <a:p>
            <a:endParaRPr lang="tr-TR"/>
          </a:p>
        </p:txBody>
      </p:sp>
      <p:sp>
        <p:nvSpPr>
          <p:cNvPr id="16" name="Shape 14"/>
          <p:cNvSpPr/>
          <p:nvPr/>
        </p:nvSpPr>
        <p:spPr>
          <a:xfrm>
            <a:off x="228600" y="3035808"/>
            <a:ext cx="384048" cy="914400"/>
          </a:xfrm>
          <a:prstGeom prst="rect">
            <a:avLst/>
          </a:prstGeom>
          <a:solidFill>
            <a:srgbClr val="2E86AB"/>
          </a:solidFill>
          <a:ln w="12700">
            <a:solidFill>
              <a:srgbClr val="2E86AB"/>
            </a:solidFill>
            <a:prstDash val="solid"/>
          </a:ln>
        </p:spPr>
        <p:txBody>
          <a:bodyPr/>
          <a:lstStyle/>
          <a:p>
            <a:endParaRPr lang="tr-TR"/>
          </a:p>
        </p:txBody>
      </p:sp>
      <p:sp>
        <p:nvSpPr>
          <p:cNvPr id="17" name="Text 15"/>
          <p:cNvSpPr/>
          <p:nvPr/>
        </p:nvSpPr>
        <p:spPr>
          <a:xfrm>
            <a:off x="228600" y="303580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3</a:t>
            </a:r>
            <a:endParaRPr lang="en-US" sz="1800" dirty="0"/>
          </a:p>
        </p:txBody>
      </p:sp>
      <p:sp>
        <p:nvSpPr>
          <p:cNvPr id="18" name="Text 16"/>
          <p:cNvSpPr/>
          <p:nvPr/>
        </p:nvSpPr>
        <p:spPr>
          <a:xfrm>
            <a:off x="685800" y="3081528"/>
            <a:ext cx="3822192" cy="256032"/>
          </a:xfrm>
          <a:prstGeom prst="rect">
            <a:avLst/>
          </a:prstGeom>
          <a:noFill/>
          <a:ln/>
        </p:spPr>
        <p:txBody>
          <a:bodyPr wrap="square" lIns="0" tIns="0" rIns="0" bIns="0"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Sayı ve Süreyi Girin</a:t>
            </a:r>
            <a:endParaRPr lang="en-US" sz="1100" dirty="0"/>
          </a:p>
        </p:txBody>
      </p:sp>
      <p:sp>
        <p:nvSpPr>
          <p:cNvPr id="19" name="Text 17"/>
          <p:cNvSpPr/>
          <p:nvPr/>
        </p:nvSpPr>
        <p:spPr>
          <a:xfrm>
            <a:off x="685800" y="335584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Her etkinlik için:</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 Sayı: Kaç kez yapılıyor?</a:t>
            </a:r>
            <a:endParaRPr lang="en-US" sz="880" dirty="0"/>
          </a:p>
          <a:p>
            <a:pPr marL="0" indent="0">
              <a:buNone/>
            </a:pPr>
            <a:r>
              <a:rPr lang="en-US" sz="880" dirty="0">
                <a:solidFill>
                  <a:srgbClr val="4A5568"/>
                </a:solidFill>
                <a:latin typeface="Calibri" pitchFamily="34" charset="0"/>
                <a:ea typeface="Calibri" pitchFamily="34" charset="-122"/>
                <a:cs typeface="Calibri" pitchFamily="34" charset="-120"/>
              </a:rPr>
              <a:t>• Süre: Her seferinde kaç saat?</a:t>
            </a:r>
            <a:endParaRPr lang="en-US" sz="880" dirty="0"/>
          </a:p>
        </p:txBody>
      </p:sp>
      <p:sp>
        <p:nvSpPr>
          <p:cNvPr id="20" name="Shape 18"/>
          <p:cNvSpPr/>
          <p:nvPr/>
        </p:nvSpPr>
        <p:spPr>
          <a:xfrm>
            <a:off x="228600" y="4041648"/>
            <a:ext cx="4343400" cy="914400"/>
          </a:xfrm>
          <a:prstGeom prst="rect">
            <a:avLst/>
          </a:prstGeom>
          <a:solidFill>
            <a:srgbClr val="F7F9FC"/>
          </a:solidFill>
          <a:ln w="12700">
            <a:solidFill>
              <a:srgbClr val="2E86AB"/>
            </a:solidFill>
            <a:prstDash val="solid"/>
          </a:ln>
        </p:spPr>
        <p:txBody>
          <a:bodyPr/>
          <a:lstStyle/>
          <a:p>
            <a:endParaRPr lang="tr-TR"/>
          </a:p>
        </p:txBody>
      </p:sp>
      <p:sp>
        <p:nvSpPr>
          <p:cNvPr id="21" name="Shape 19"/>
          <p:cNvSpPr/>
          <p:nvPr/>
        </p:nvSpPr>
        <p:spPr>
          <a:xfrm>
            <a:off x="228600" y="4041648"/>
            <a:ext cx="384048" cy="914400"/>
          </a:xfrm>
          <a:prstGeom prst="rect">
            <a:avLst/>
          </a:prstGeom>
          <a:solidFill>
            <a:srgbClr val="2E86AB"/>
          </a:solidFill>
          <a:ln w="12700">
            <a:solidFill>
              <a:srgbClr val="2E86AB"/>
            </a:solidFill>
            <a:prstDash val="solid"/>
          </a:ln>
        </p:spPr>
        <p:txBody>
          <a:bodyPr/>
          <a:lstStyle/>
          <a:p>
            <a:endParaRPr lang="tr-TR"/>
          </a:p>
        </p:txBody>
      </p:sp>
      <p:sp>
        <p:nvSpPr>
          <p:cNvPr id="22" name="Text 20"/>
          <p:cNvSpPr/>
          <p:nvPr/>
        </p:nvSpPr>
        <p:spPr>
          <a:xfrm>
            <a:off x="228600" y="404164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4</a:t>
            </a:r>
            <a:endParaRPr lang="en-US" sz="1800" dirty="0"/>
          </a:p>
        </p:txBody>
      </p:sp>
      <p:sp>
        <p:nvSpPr>
          <p:cNvPr id="23" name="Text 21"/>
          <p:cNvSpPr/>
          <p:nvPr/>
        </p:nvSpPr>
        <p:spPr>
          <a:xfrm>
            <a:off x="685800" y="4087368"/>
            <a:ext cx="3822192" cy="256032"/>
          </a:xfrm>
          <a:prstGeom prst="rect">
            <a:avLst/>
          </a:prstGeom>
          <a:noFill/>
          <a:ln/>
        </p:spPr>
        <p:txBody>
          <a:bodyPr wrap="square" lIns="0" tIns="0" rIns="0" bIns="0"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Toplamı Kontrol Edin</a:t>
            </a:r>
            <a:endParaRPr lang="en-US" sz="1100" dirty="0"/>
          </a:p>
        </p:txBody>
      </p:sp>
      <p:sp>
        <p:nvSpPr>
          <p:cNvPr id="24" name="Text 22"/>
          <p:cNvSpPr/>
          <p:nvPr/>
        </p:nvSpPr>
        <p:spPr>
          <a:xfrm>
            <a:off x="685800" y="436168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Sistem Toplam İş Yükünü ve AKTS değerini otomatik hesaplar. Sistemdeki AKTS ile eşleşiyor mu?</a:t>
            </a:r>
            <a:endParaRPr lang="en-US" sz="880" dirty="0"/>
          </a:p>
        </p:txBody>
      </p:sp>
      <p:sp>
        <p:nvSpPr>
          <p:cNvPr id="25" name="Shape 23"/>
          <p:cNvSpPr/>
          <p:nvPr/>
        </p:nvSpPr>
        <p:spPr>
          <a:xfrm>
            <a:off x="4846320" y="1024128"/>
            <a:ext cx="4343400" cy="914400"/>
          </a:xfrm>
          <a:prstGeom prst="rect">
            <a:avLst/>
          </a:prstGeom>
          <a:solidFill>
            <a:srgbClr val="F7F9FC"/>
          </a:solidFill>
          <a:ln w="12700">
            <a:solidFill>
              <a:srgbClr val="1E8C45"/>
            </a:solidFill>
            <a:prstDash val="solid"/>
          </a:ln>
        </p:spPr>
        <p:txBody>
          <a:bodyPr/>
          <a:lstStyle/>
          <a:p>
            <a:endParaRPr lang="tr-TR"/>
          </a:p>
        </p:txBody>
      </p:sp>
      <p:sp>
        <p:nvSpPr>
          <p:cNvPr id="26" name="Shape 24"/>
          <p:cNvSpPr/>
          <p:nvPr/>
        </p:nvSpPr>
        <p:spPr>
          <a:xfrm>
            <a:off x="4846320" y="1024128"/>
            <a:ext cx="384048" cy="914400"/>
          </a:xfrm>
          <a:prstGeom prst="rect">
            <a:avLst/>
          </a:prstGeom>
          <a:solidFill>
            <a:srgbClr val="1E8C45"/>
          </a:solidFill>
          <a:ln w="12700">
            <a:solidFill>
              <a:srgbClr val="1E8C45"/>
            </a:solidFill>
            <a:prstDash val="solid"/>
          </a:ln>
        </p:spPr>
        <p:txBody>
          <a:bodyPr/>
          <a:lstStyle/>
          <a:p>
            <a:endParaRPr lang="tr-TR"/>
          </a:p>
        </p:txBody>
      </p:sp>
      <p:sp>
        <p:nvSpPr>
          <p:cNvPr id="27" name="Text 25"/>
          <p:cNvSpPr/>
          <p:nvPr/>
        </p:nvSpPr>
        <p:spPr>
          <a:xfrm>
            <a:off x="4846320" y="102412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5</a:t>
            </a:r>
            <a:endParaRPr lang="en-US" sz="1800" dirty="0"/>
          </a:p>
        </p:txBody>
      </p:sp>
      <p:sp>
        <p:nvSpPr>
          <p:cNvPr id="28" name="Text 26"/>
          <p:cNvSpPr/>
          <p:nvPr/>
        </p:nvSpPr>
        <p:spPr>
          <a:xfrm>
            <a:off x="5303520" y="1069848"/>
            <a:ext cx="3822192" cy="256032"/>
          </a:xfrm>
          <a:prstGeom prst="rect">
            <a:avLst/>
          </a:prstGeom>
          <a:noFill/>
          <a:ln/>
        </p:spPr>
        <p:txBody>
          <a:bodyPr wrap="square" lIns="0" tIns="0" rIns="0" bIns="0" rtlCol="0" anchor="ctr"/>
          <a:lstStyle/>
          <a:p>
            <a:pPr marL="0" indent="0">
              <a:buNone/>
            </a:pPr>
            <a:r>
              <a:rPr lang="en-US" sz="1100" b="1" dirty="0">
                <a:solidFill>
                  <a:srgbClr val="1E8C45"/>
                </a:solidFill>
                <a:latin typeface="Calibri" pitchFamily="34" charset="0"/>
                <a:ea typeface="Calibri" pitchFamily="34" charset="-122"/>
                <a:cs typeface="Calibri" pitchFamily="34" charset="-120"/>
              </a:rPr>
              <a:t>AKTS Uyuşmazlığını Düzeltin</a:t>
            </a:r>
            <a:endParaRPr lang="en-US" sz="1100" dirty="0"/>
          </a:p>
        </p:txBody>
      </p:sp>
      <p:sp>
        <p:nvSpPr>
          <p:cNvPr id="29" name="Text 27"/>
          <p:cNvSpPr/>
          <p:nvPr/>
        </p:nvSpPr>
        <p:spPr>
          <a:xfrm>
            <a:off x="5303520" y="134416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Hesaplanan AKTS ≠ Sistemdeki AKTS ise süreleri ayarlayın. Örn: 4 AKTS için ~120 saat olmalı.</a:t>
            </a:r>
            <a:endParaRPr lang="en-US" sz="880" dirty="0"/>
          </a:p>
        </p:txBody>
      </p:sp>
      <p:sp>
        <p:nvSpPr>
          <p:cNvPr id="30" name="Shape 28"/>
          <p:cNvSpPr/>
          <p:nvPr/>
        </p:nvSpPr>
        <p:spPr>
          <a:xfrm>
            <a:off x="4846320" y="2029968"/>
            <a:ext cx="4343400" cy="914400"/>
          </a:xfrm>
          <a:prstGeom prst="rect">
            <a:avLst/>
          </a:prstGeom>
          <a:solidFill>
            <a:srgbClr val="F7F9FC"/>
          </a:solidFill>
          <a:ln w="12700">
            <a:solidFill>
              <a:srgbClr val="1E8C45"/>
            </a:solidFill>
            <a:prstDash val="solid"/>
          </a:ln>
        </p:spPr>
        <p:txBody>
          <a:bodyPr/>
          <a:lstStyle/>
          <a:p>
            <a:endParaRPr lang="tr-TR"/>
          </a:p>
        </p:txBody>
      </p:sp>
      <p:sp>
        <p:nvSpPr>
          <p:cNvPr id="31" name="Shape 29"/>
          <p:cNvSpPr/>
          <p:nvPr/>
        </p:nvSpPr>
        <p:spPr>
          <a:xfrm>
            <a:off x="4846320" y="2029968"/>
            <a:ext cx="384048" cy="914400"/>
          </a:xfrm>
          <a:prstGeom prst="rect">
            <a:avLst/>
          </a:prstGeom>
          <a:solidFill>
            <a:srgbClr val="1E8C45"/>
          </a:solidFill>
          <a:ln w="12700">
            <a:solidFill>
              <a:srgbClr val="1E8C45"/>
            </a:solidFill>
            <a:prstDash val="solid"/>
          </a:ln>
        </p:spPr>
        <p:txBody>
          <a:bodyPr/>
          <a:lstStyle/>
          <a:p>
            <a:endParaRPr lang="tr-TR"/>
          </a:p>
        </p:txBody>
      </p:sp>
      <p:sp>
        <p:nvSpPr>
          <p:cNvPr id="32" name="Text 30"/>
          <p:cNvSpPr/>
          <p:nvPr/>
        </p:nvSpPr>
        <p:spPr>
          <a:xfrm>
            <a:off x="4846320" y="202996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6</a:t>
            </a:r>
            <a:endParaRPr lang="en-US" sz="1800" dirty="0"/>
          </a:p>
        </p:txBody>
      </p:sp>
      <p:sp>
        <p:nvSpPr>
          <p:cNvPr id="33" name="Text 31"/>
          <p:cNvSpPr/>
          <p:nvPr/>
        </p:nvSpPr>
        <p:spPr>
          <a:xfrm>
            <a:off x="5303520" y="2075688"/>
            <a:ext cx="3822192" cy="256032"/>
          </a:xfrm>
          <a:prstGeom prst="rect">
            <a:avLst/>
          </a:prstGeom>
          <a:noFill/>
          <a:ln/>
        </p:spPr>
        <p:txBody>
          <a:bodyPr wrap="square" lIns="0" tIns="0" rIns="0" bIns="0" rtlCol="0" anchor="ctr"/>
          <a:lstStyle/>
          <a:p>
            <a:pPr marL="0" indent="0">
              <a:buNone/>
            </a:pPr>
            <a:r>
              <a:rPr lang="en-US" sz="1100" b="1" dirty="0">
                <a:solidFill>
                  <a:srgbClr val="1E8C45"/>
                </a:solidFill>
                <a:latin typeface="Calibri" pitchFamily="34" charset="0"/>
                <a:ea typeface="Calibri" pitchFamily="34" charset="-122"/>
                <a:cs typeface="Calibri" pitchFamily="34" charset="-120"/>
              </a:rPr>
              <a:t>Anket Sonrası Güncelleyin</a:t>
            </a:r>
            <a:endParaRPr lang="en-US" sz="1100" dirty="0"/>
          </a:p>
        </p:txBody>
      </p:sp>
      <p:sp>
        <p:nvSpPr>
          <p:cNvPr id="34" name="Text 32"/>
          <p:cNvSpPr/>
          <p:nvPr/>
        </p:nvSpPr>
        <p:spPr>
          <a:xfrm>
            <a:off x="5303520" y="235000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Dönem sonunda AKTS anketi gelince sonuçları inceleyin ve gerçeğe göre iş yükünü güncelleyin.</a:t>
            </a:r>
            <a:endParaRPr lang="en-US" sz="880" dirty="0"/>
          </a:p>
        </p:txBody>
      </p:sp>
      <p:sp>
        <p:nvSpPr>
          <p:cNvPr id="35" name="Shape 33"/>
          <p:cNvSpPr/>
          <p:nvPr/>
        </p:nvSpPr>
        <p:spPr>
          <a:xfrm>
            <a:off x="4846320" y="3035808"/>
            <a:ext cx="4343400" cy="914400"/>
          </a:xfrm>
          <a:prstGeom prst="rect">
            <a:avLst/>
          </a:prstGeom>
          <a:solidFill>
            <a:srgbClr val="F7F9FC"/>
          </a:solidFill>
          <a:ln w="12700">
            <a:solidFill>
              <a:srgbClr val="E84855"/>
            </a:solidFill>
            <a:prstDash val="solid"/>
          </a:ln>
        </p:spPr>
        <p:txBody>
          <a:bodyPr/>
          <a:lstStyle/>
          <a:p>
            <a:endParaRPr lang="tr-TR"/>
          </a:p>
        </p:txBody>
      </p:sp>
      <p:sp>
        <p:nvSpPr>
          <p:cNvPr id="36" name="Shape 34"/>
          <p:cNvSpPr/>
          <p:nvPr/>
        </p:nvSpPr>
        <p:spPr>
          <a:xfrm>
            <a:off x="4846320" y="3035808"/>
            <a:ext cx="384048" cy="914400"/>
          </a:xfrm>
          <a:prstGeom prst="rect">
            <a:avLst/>
          </a:prstGeom>
          <a:solidFill>
            <a:srgbClr val="E84855"/>
          </a:solidFill>
          <a:ln w="12700">
            <a:solidFill>
              <a:srgbClr val="E84855"/>
            </a:solidFill>
            <a:prstDash val="solid"/>
          </a:ln>
        </p:spPr>
        <p:txBody>
          <a:bodyPr/>
          <a:lstStyle/>
          <a:p>
            <a:endParaRPr lang="tr-TR"/>
          </a:p>
        </p:txBody>
      </p:sp>
      <p:sp>
        <p:nvSpPr>
          <p:cNvPr id="37" name="Text 35"/>
          <p:cNvSpPr/>
          <p:nvPr/>
        </p:nvSpPr>
        <p:spPr>
          <a:xfrm>
            <a:off x="4846320" y="303580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7</a:t>
            </a:r>
            <a:endParaRPr lang="en-US" sz="1800" dirty="0"/>
          </a:p>
        </p:txBody>
      </p:sp>
      <p:sp>
        <p:nvSpPr>
          <p:cNvPr id="38" name="Text 36"/>
          <p:cNvSpPr/>
          <p:nvPr/>
        </p:nvSpPr>
        <p:spPr>
          <a:xfrm>
            <a:off x="5303520" y="3081528"/>
            <a:ext cx="3822192" cy="256032"/>
          </a:xfrm>
          <a:prstGeom prst="rect">
            <a:avLst/>
          </a:prstGeom>
          <a:noFill/>
          <a:ln/>
        </p:spPr>
        <p:txBody>
          <a:bodyPr wrap="square" lIns="0" tIns="0" rIns="0" bIns="0" rtlCol="0" anchor="ctr"/>
          <a:lstStyle/>
          <a:p>
            <a:pPr marL="0" indent="0">
              <a:buNone/>
            </a:pPr>
            <a:r>
              <a:rPr lang="en-US" sz="1100" b="1" dirty="0">
                <a:solidFill>
                  <a:srgbClr val="E84855"/>
                </a:solidFill>
                <a:latin typeface="Calibri" pitchFamily="34" charset="0"/>
                <a:ea typeface="Calibri" pitchFamily="34" charset="-122"/>
                <a:cs typeface="Calibri" pitchFamily="34" charset="-120"/>
              </a:rPr>
              <a:t>KAYDET</a:t>
            </a:r>
            <a:endParaRPr lang="en-US" sz="1100" dirty="0"/>
          </a:p>
        </p:txBody>
      </p:sp>
      <p:sp>
        <p:nvSpPr>
          <p:cNvPr id="39" name="Text 37"/>
          <p:cNvSpPr/>
          <p:nvPr/>
        </p:nvSpPr>
        <p:spPr>
          <a:xfrm>
            <a:off x="5303520" y="3355848"/>
            <a:ext cx="3822192" cy="530352"/>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'Değişiklikleri Kaydet' butonuna basın. Kaydetmeden çıkarsanız tüm hesaplamalar silinir.</a:t>
            </a:r>
            <a:endParaRPr lang="en-US" sz="880" dirty="0"/>
          </a:p>
        </p:txBody>
      </p:sp>
      <p:sp>
        <p:nvSpPr>
          <p:cNvPr id="40" name="Shape 38"/>
          <p:cNvSpPr/>
          <p:nvPr/>
        </p:nvSpPr>
        <p:spPr>
          <a:xfrm>
            <a:off x="4846320" y="4956048"/>
            <a:ext cx="0" cy="0"/>
          </a:xfrm>
          <a:prstGeom prst="rect">
            <a:avLst/>
          </a:prstGeom>
          <a:solidFill>
            <a:srgbClr val="FFFFFF"/>
          </a:solidFill>
          <a:ln w="12700">
            <a:solidFill>
              <a:srgbClr val="FFFFFF"/>
            </a:solidFill>
            <a:prstDash val="solid"/>
          </a:ln>
        </p:spPr>
        <p:txBody>
          <a:bodyPr/>
          <a:lstStyle/>
          <a:p>
            <a:endParaRPr lang="tr-TR"/>
          </a:p>
        </p:txBody>
      </p:sp>
      <p:sp>
        <p:nvSpPr>
          <p:cNvPr id="41" name="Shape 39"/>
          <p:cNvSpPr/>
          <p:nvPr/>
        </p:nvSpPr>
        <p:spPr>
          <a:xfrm>
            <a:off x="228600" y="5074920"/>
            <a:ext cx="8686800" cy="0"/>
          </a:xfrm>
          <a:prstGeom prst="rect">
            <a:avLst/>
          </a:prstGeom>
          <a:solidFill>
            <a:srgbClr val="FFFFFF"/>
          </a:solidFill>
          <a:ln w="12700">
            <a:solidFill>
              <a:srgbClr val="FFFFFF"/>
            </a:solidFill>
            <a:prstDash val="solid"/>
          </a:ln>
        </p:spPr>
        <p:txBody>
          <a:bodyPr/>
          <a:lstStyle/>
          <a:p>
            <a:endParaRPr lang="tr-TR"/>
          </a:p>
        </p:txBody>
      </p:sp>
      <p:sp>
        <p:nvSpPr>
          <p:cNvPr id="42" name="Shape 40"/>
          <p:cNvSpPr/>
          <p:nvPr/>
        </p:nvSpPr>
        <p:spPr>
          <a:xfrm>
            <a:off x="228600" y="4828032"/>
            <a:ext cx="8686800" cy="237744"/>
          </a:xfrm>
          <a:prstGeom prst="rect">
            <a:avLst/>
          </a:prstGeom>
          <a:solidFill>
            <a:srgbClr val="FFF5F5"/>
          </a:solidFill>
          <a:ln w="12700">
            <a:solidFill>
              <a:srgbClr val="E84855"/>
            </a:solidFill>
            <a:prstDash val="solid"/>
          </a:ln>
        </p:spPr>
        <p:txBody>
          <a:bodyPr/>
          <a:lstStyle/>
          <a:p>
            <a:endParaRPr lang="tr-TR"/>
          </a:p>
        </p:txBody>
      </p:sp>
      <p:sp>
        <p:nvSpPr>
          <p:cNvPr id="43" name="Text 41"/>
          <p:cNvSpPr/>
          <p:nvPr/>
        </p:nvSpPr>
        <p:spPr>
          <a:xfrm>
            <a:off x="320040" y="4828032"/>
            <a:ext cx="8503920" cy="237744"/>
          </a:xfrm>
          <a:prstGeom prst="rect">
            <a:avLst/>
          </a:prstGeom>
          <a:noFill/>
          <a:ln/>
        </p:spPr>
        <p:txBody>
          <a:bodyPr wrap="square" lIns="0" tIns="0" rIns="0" bIns="0" rtlCol="0" anchor="ctr"/>
          <a:lstStyle/>
          <a:p>
            <a:pPr marL="0" indent="0">
              <a:buNone/>
            </a:pPr>
            <a:r>
              <a:rPr lang="en-US" sz="820" dirty="0">
                <a:solidFill>
                  <a:srgbClr val="AA2222"/>
                </a:solidFill>
                <a:latin typeface="Calibri" pitchFamily="34" charset="0"/>
                <a:ea typeface="Calibri" pitchFamily="34" charset="-122"/>
                <a:cs typeface="Calibri" pitchFamily="34" charset="-120"/>
              </a:rPr>
              <a:t>⚠  Sık Hatalar:  Sadece ders saatini girmek (sınava hazırlık, ödev sürelerini unutmak)   |   AKTS hesaplanırken sistemi kontrol etmemek — hedeften sapma fark edilmiyor   |   Anket sonuçlarını görmezden gelip iş yükünü güncellememek   |   Tüm etkinliklere aynı süreyi yazmak (gerçekçi olmayan eşit dağılım)</a:t>
            </a:r>
            <a:endParaRPr lang="en-US" sz="82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1E8C45"/>
          </a:solidFill>
          <a:ln w="12700">
            <a:solidFill>
              <a:srgbClr val="1E8C45"/>
            </a:solidFill>
            <a:prstDash val="solid"/>
          </a:ln>
        </p:spPr>
        <p:txBody>
          <a:bodyPr/>
          <a:lstStyle/>
          <a:p>
            <a:endParaRPr lang="tr-TR"/>
          </a:p>
        </p:txBody>
      </p:sp>
      <p:sp>
        <p:nvSpPr>
          <p:cNvPr id="3" name="Shape 1"/>
          <p:cNvSpPr/>
          <p:nvPr/>
        </p:nvSpPr>
        <p:spPr>
          <a:xfrm>
            <a:off x="365760" y="365760"/>
            <a:ext cx="2743200" cy="347472"/>
          </a:xfrm>
          <a:prstGeom prst="rect">
            <a:avLst/>
          </a:prstGeom>
          <a:solidFill>
            <a:srgbClr val="1E8C45"/>
          </a:solidFill>
          <a:ln w="12700">
            <a:solidFill>
              <a:srgbClr val="1E8C45"/>
            </a:solidFill>
            <a:prstDash val="solid"/>
          </a:ln>
        </p:spPr>
        <p:txBody>
          <a:bodyPr/>
          <a:lstStyle/>
          <a:p>
            <a:endParaRPr lang="tr-TR"/>
          </a:p>
        </p:txBody>
      </p:sp>
      <p:sp>
        <p:nvSpPr>
          <p:cNvPr id="4" name="Text 2"/>
          <p:cNvSpPr/>
          <p:nvPr/>
        </p:nvSpPr>
        <p:spPr>
          <a:xfrm>
            <a:off x="365760" y="365760"/>
            <a:ext cx="2743200"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SEKME 6 / </a:t>
            </a:r>
            <a:r>
              <a:rPr lang="tr-TR" sz="1100" b="1" dirty="0">
                <a:solidFill>
                  <a:srgbClr val="FFFFFF"/>
                </a:solidFill>
                <a:latin typeface="Calibri" pitchFamily="34" charset="0"/>
                <a:ea typeface="Calibri" pitchFamily="34" charset="-122"/>
                <a:cs typeface="Calibri" pitchFamily="34" charset="-120"/>
              </a:rPr>
              <a:t>8</a:t>
            </a:r>
            <a:endParaRPr lang="en-US" sz="1100" dirty="0"/>
          </a:p>
        </p:txBody>
      </p:sp>
      <p:sp>
        <p:nvSpPr>
          <p:cNvPr id="5" name="Text 3"/>
          <p:cNvSpPr/>
          <p:nvPr/>
        </p:nvSpPr>
        <p:spPr>
          <a:xfrm>
            <a:off x="365760" y="914399"/>
            <a:ext cx="5373189" cy="1942011"/>
          </a:xfrm>
          <a:prstGeom prst="rect">
            <a:avLst/>
          </a:prstGeom>
          <a:noFill/>
          <a:ln/>
        </p:spPr>
        <p:txBody>
          <a:bodyPr wrap="square" lIns="0" tIns="0" rIns="0" bIns="0" rtlCol="0" anchor="ctr"/>
          <a:lstStyle/>
          <a:p>
            <a:pPr marL="0" indent="0">
              <a:buNone/>
            </a:pPr>
            <a:r>
              <a:rPr lang="en-US" sz="5000" b="1" dirty="0">
                <a:solidFill>
                  <a:srgbClr val="FFFFFF"/>
                </a:solidFill>
                <a:latin typeface="Calibri" pitchFamily="34" charset="0"/>
                <a:ea typeface="Calibri" pitchFamily="34" charset="-122"/>
                <a:cs typeface="Calibri" pitchFamily="34" charset="-120"/>
              </a:rPr>
              <a:t>Program ve</a:t>
            </a:r>
            <a:endParaRPr lang="en-US" sz="5000" dirty="0"/>
          </a:p>
        </p:txBody>
      </p:sp>
      <p:sp>
        <p:nvSpPr>
          <p:cNvPr id="6" name="Text 4"/>
          <p:cNvSpPr/>
          <p:nvPr/>
        </p:nvSpPr>
        <p:spPr>
          <a:xfrm>
            <a:off x="365760" y="804672"/>
            <a:ext cx="6644640" cy="1709928"/>
          </a:xfrm>
          <a:prstGeom prst="rect">
            <a:avLst/>
          </a:prstGeom>
          <a:noFill/>
          <a:ln/>
        </p:spPr>
        <p:txBody>
          <a:bodyPr wrap="square" lIns="0" tIns="0" rIns="0" bIns="0" rtlCol="0" anchor="ctr"/>
          <a:lstStyle/>
          <a:p>
            <a:pPr marL="0" indent="0">
              <a:buNone/>
            </a:pPr>
            <a:r>
              <a:rPr lang="tr-TR" sz="5000" b="1" dirty="0">
                <a:solidFill>
                  <a:srgbClr val="1E8C45"/>
                </a:solidFill>
                <a:latin typeface="Calibri" pitchFamily="34" charset="0"/>
                <a:ea typeface="Calibri" pitchFamily="34" charset="-122"/>
                <a:cs typeface="Calibri" pitchFamily="34" charset="-120"/>
              </a:rPr>
              <a:t>Program ve </a:t>
            </a:r>
            <a:br>
              <a:rPr lang="tr-TR" sz="5000" b="1" dirty="0">
                <a:solidFill>
                  <a:srgbClr val="1E8C45"/>
                </a:solidFill>
                <a:latin typeface="Calibri" pitchFamily="34" charset="0"/>
                <a:ea typeface="Calibri" pitchFamily="34" charset="-122"/>
                <a:cs typeface="Calibri" pitchFamily="34" charset="-120"/>
              </a:rPr>
            </a:br>
            <a:r>
              <a:rPr lang="en-US" sz="5000" b="1" dirty="0" err="1">
                <a:solidFill>
                  <a:srgbClr val="1E8C45"/>
                </a:solidFill>
                <a:latin typeface="Calibri" pitchFamily="34" charset="0"/>
                <a:ea typeface="Calibri" pitchFamily="34" charset="-122"/>
                <a:cs typeface="Calibri" pitchFamily="34" charset="-120"/>
              </a:rPr>
              <a:t>Öğrenme</a:t>
            </a:r>
            <a:r>
              <a:rPr lang="en-US" sz="5000" b="1" dirty="0">
                <a:solidFill>
                  <a:srgbClr val="1E8C45"/>
                </a:solidFill>
                <a:latin typeface="Calibri" pitchFamily="34" charset="0"/>
                <a:ea typeface="Calibri" pitchFamily="34" charset="-122"/>
                <a:cs typeface="Calibri" pitchFamily="34" charset="-120"/>
              </a:rPr>
              <a:t> Çıktısı</a:t>
            </a:r>
            <a:endParaRPr lang="en-US" sz="5000" dirty="0"/>
          </a:p>
        </p:txBody>
      </p:sp>
      <p:sp>
        <p:nvSpPr>
          <p:cNvPr id="7" name="Text 5"/>
          <p:cNvSpPr/>
          <p:nvPr/>
        </p:nvSpPr>
        <p:spPr>
          <a:xfrm>
            <a:off x="365760" y="2743200"/>
            <a:ext cx="5669280" cy="1005840"/>
          </a:xfrm>
          <a:prstGeom prst="rect">
            <a:avLst/>
          </a:prstGeom>
          <a:noFill/>
          <a:ln/>
        </p:spPr>
        <p:txBody>
          <a:bodyPr wrap="square" lIns="0" tIns="0" rIns="0" bIns="0" rtlCol="0" anchor="ctr"/>
          <a:lstStyle/>
          <a:p>
            <a:pPr marL="0" indent="0">
              <a:buNone/>
            </a:pPr>
            <a:r>
              <a:rPr lang="en-US" sz="1500" dirty="0">
                <a:solidFill>
                  <a:srgbClr val="A8C8E8"/>
                </a:solidFill>
                <a:latin typeface="Calibri" pitchFamily="34" charset="0"/>
                <a:ea typeface="Calibri" pitchFamily="34" charset="-122"/>
                <a:cs typeface="Calibri" pitchFamily="34" charset="-120"/>
              </a:rPr>
              <a:t>Dersinizin her öğrenme çıktısının</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bölüm programının hangi hedefine</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ne kadar katkı yaptığını gösteren matristir.</a:t>
            </a:r>
            <a:endParaRPr lang="en-US" sz="1500" dirty="0"/>
          </a:p>
        </p:txBody>
      </p:sp>
      <p:sp>
        <p:nvSpPr>
          <p:cNvPr id="8" name="Shape 6"/>
          <p:cNvSpPr/>
          <p:nvPr/>
        </p:nvSpPr>
        <p:spPr>
          <a:xfrm>
            <a:off x="6400800" y="822960"/>
            <a:ext cx="2514600" cy="3931920"/>
          </a:xfrm>
          <a:prstGeom prst="rect">
            <a:avLst/>
          </a:prstGeom>
          <a:solidFill>
            <a:srgbClr val="0D2545"/>
          </a:solidFill>
          <a:ln w="12700">
            <a:solidFill>
              <a:srgbClr val="1E8C45"/>
            </a:solidFill>
            <a:prstDash val="solid"/>
          </a:ln>
        </p:spPr>
        <p:txBody>
          <a:bodyPr/>
          <a:lstStyle/>
          <a:p>
            <a:endParaRPr lang="tr-TR"/>
          </a:p>
        </p:txBody>
      </p:sp>
      <p:sp>
        <p:nvSpPr>
          <p:cNvPr id="9" name="Text 7"/>
          <p:cNvSpPr/>
          <p:nvPr/>
        </p:nvSpPr>
        <p:spPr>
          <a:xfrm>
            <a:off x="6492240" y="960120"/>
            <a:ext cx="2331720" cy="256032"/>
          </a:xfrm>
          <a:prstGeom prst="rect">
            <a:avLst/>
          </a:prstGeom>
          <a:noFill/>
          <a:ln/>
        </p:spPr>
        <p:txBody>
          <a:bodyPr wrap="square" lIns="0" tIns="0" rIns="0" bIns="0" rtlCol="0" anchor="ctr"/>
          <a:lstStyle/>
          <a:p>
            <a:pPr marL="0" indent="0">
              <a:buNone/>
            </a:pPr>
            <a:r>
              <a:rPr lang="en-US" sz="1000" b="1" dirty="0">
                <a:solidFill>
                  <a:srgbClr val="1E8C45"/>
                </a:solidFill>
                <a:latin typeface="Calibri" pitchFamily="34" charset="0"/>
                <a:ea typeface="Calibri" pitchFamily="34" charset="-122"/>
                <a:cs typeface="Calibri" pitchFamily="34" charset="-120"/>
              </a:rPr>
              <a:t>Bu sunumda:</a:t>
            </a:r>
            <a:endParaRPr lang="en-US" sz="1000" dirty="0"/>
          </a:p>
        </p:txBody>
      </p:sp>
      <p:sp>
        <p:nvSpPr>
          <p:cNvPr id="10" name="Shape 8"/>
          <p:cNvSpPr/>
          <p:nvPr/>
        </p:nvSpPr>
        <p:spPr>
          <a:xfrm>
            <a:off x="6537960" y="1298448"/>
            <a:ext cx="201168" cy="201168"/>
          </a:xfrm>
          <a:prstGeom prst="ellipse">
            <a:avLst/>
          </a:prstGeom>
          <a:solidFill>
            <a:srgbClr val="1E8C45"/>
          </a:solidFill>
          <a:ln w="12700">
            <a:solidFill>
              <a:srgbClr val="1E8C45"/>
            </a:solidFill>
            <a:prstDash val="solid"/>
          </a:ln>
        </p:spPr>
        <p:txBody>
          <a:bodyPr/>
          <a:lstStyle/>
          <a:p>
            <a:endParaRPr lang="tr-TR"/>
          </a:p>
        </p:txBody>
      </p:sp>
      <p:sp>
        <p:nvSpPr>
          <p:cNvPr id="11" name="Text 9"/>
          <p:cNvSpPr/>
          <p:nvPr/>
        </p:nvSpPr>
        <p:spPr>
          <a:xfrm>
            <a:off x="6537960" y="129844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a:t>
            </a:r>
            <a:endParaRPr lang="en-US" sz="800" dirty="0"/>
          </a:p>
        </p:txBody>
      </p:sp>
      <p:sp>
        <p:nvSpPr>
          <p:cNvPr id="12" name="Text 10"/>
          <p:cNvSpPr/>
          <p:nvPr/>
        </p:nvSpPr>
        <p:spPr>
          <a:xfrm>
            <a:off x="6812280" y="129844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Bu sekme ne işe yarar?</a:t>
            </a:r>
            <a:endParaRPr lang="en-US" sz="1000" dirty="0"/>
          </a:p>
        </p:txBody>
      </p:sp>
      <p:sp>
        <p:nvSpPr>
          <p:cNvPr id="13" name="Shape 11"/>
          <p:cNvSpPr/>
          <p:nvPr/>
        </p:nvSpPr>
        <p:spPr>
          <a:xfrm>
            <a:off x="6537960" y="1773936"/>
            <a:ext cx="201168" cy="201168"/>
          </a:xfrm>
          <a:prstGeom prst="ellipse">
            <a:avLst/>
          </a:prstGeom>
          <a:solidFill>
            <a:srgbClr val="1E8C45"/>
          </a:solidFill>
          <a:ln w="12700">
            <a:solidFill>
              <a:srgbClr val="1E8C45"/>
            </a:solidFill>
            <a:prstDash val="solid"/>
          </a:ln>
        </p:spPr>
        <p:txBody>
          <a:bodyPr/>
          <a:lstStyle/>
          <a:p>
            <a:endParaRPr lang="tr-TR"/>
          </a:p>
        </p:txBody>
      </p:sp>
      <p:sp>
        <p:nvSpPr>
          <p:cNvPr id="14" name="Text 12"/>
          <p:cNvSpPr/>
          <p:nvPr/>
        </p:nvSpPr>
        <p:spPr>
          <a:xfrm>
            <a:off x="6537960" y="1773936"/>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a:t>
            </a:r>
            <a:endParaRPr lang="en-US" sz="800" dirty="0"/>
          </a:p>
        </p:txBody>
      </p:sp>
      <p:sp>
        <p:nvSpPr>
          <p:cNvPr id="15" name="Text 13"/>
          <p:cNvSpPr/>
          <p:nvPr/>
        </p:nvSpPr>
        <p:spPr>
          <a:xfrm>
            <a:off x="6812280" y="1773936"/>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Program çıktısı nedir?</a:t>
            </a:r>
            <a:endParaRPr lang="en-US" sz="1000" dirty="0"/>
          </a:p>
        </p:txBody>
      </p:sp>
      <p:sp>
        <p:nvSpPr>
          <p:cNvPr id="16" name="Shape 14"/>
          <p:cNvSpPr/>
          <p:nvPr/>
        </p:nvSpPr>
        <p:spPr>
          <a:xfrm>
            <a:off x="6537960" y="2249424"/>
            <a:ext cx="201168" cy="201168"/>
          </a:xfrm>
          <a:prstGeom prst="ellipse">
            <a:avLst/>
          </a:prstGeom>
          <a:solidFill>
            <a:srgbClr val="1E8C45"/>
          </a:solidFill>
          <a:ln w="12700">
            <a:solidFill>
              <a:srgbClr val="1E8C45"/>
            </a:solidFill>
            <a:prstDash val="solid"/>
          </a:ln>
        </p:spPr>
        <p:txBody>
          <a:bodyPr/>
          <a:lstStyle/>
          <a:p>
            <a:endParaRPr lang="tr-TR"/>
          </a:p>
        </p:txBody>
      </p:sp>
      <p:sp>
        <p:nvSpPr>
          <p:cNvPr id="17" name="Text 15"/>
          <p:cNvSpPr/>
          <p:nvPr/>
        </p:nvSpPr>
        <p:spPr>
          <a:xfrm>
            <a:off x="6537960" y="2249424"/>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a:t>
            </a:r>
            <a:endParaRPr lang="en-US" sz="800" dirty="0"/>
          </a:p>
        </p:txBody>
      </p:sp>
      <p:sp>
        <p:nvSpPr>
          <p:cNvPr id="18" name="Text 16"/>
          <p:cNvSpPr/>
          <p:nvPr/>
        </p:nvSpPr>
        <p:spPr>
          <a:xfrm>
            <a:off x="6812280" y="2249424"/>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Matris nasıl okunur?</a:t>
            </a:r>
            <a:endParaRPr lang="en-US" sz="1000" dirty="0"/>
          </a:p>
        </p:txBody>
      </p:sp>
      <p:sp>
        <p:nvSpPr>
          <p:cNvPr id="19" name="Shape 17"/>
          <p:cNvSpPr/>
          <p:nvPr/>
        </p:nvSpPr>
        <p:spPr>
          <a:xfrm>
            <a:off x="6537960" y="2724912"/>
            <a:ext cx="201168" cy="201168"/>
          </a:xfrm>
          <a:prstGeom prst="ellipse">
            <a:avLst/>
          </a:prstGeom>
          <a:solidFill>
            <a:srgbClr val="1E8C45"/>
          </a:solidFill>
          <a:ln w="12700">
            <a:solidFill>
              <a:srgbClr val="1E8C45"/>
            </a:solidFill>
            <a:prstDash val="solid"/>
          </a:ln>
        </p:spPr>
        <p:txBody>
          <a:bodyPr/>
          <a:lstStyle/>
          <a:p>
            <a:endParaRPr lang="tr-TR"/>
          </a:p>
        </p:txBody>
      </p:sp>
      <p:sp>
        <p:nvSpPr>
          <p:cNvPr id="20" name="Text 18"/>
          <p:cNvSpPr/>
          <p:nvPr/>
        </p:nvSpPr>
        <p:spPr>
          <a:xfrm>
            <a:off x="6537960" y="2724912"/>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4</a:t>
            </a:r>
            <a:endParaRPr lang="en-US" sz="800" dirty="0"/>
          </a:p>
        </p:txBody>
      </p:sp>
      <p:sp>
        <p:nvSpPr>
          <p:cNvPr id="21" name="Text 19"/>
          <p:cNvSpPr/>
          <p:nvPr/>
        </p:nvSpPr>
        <p:spPr>
          <a:xfrm>
            <a:off x="6812280" y="2724912"/>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Katkı düzeyleri (1-5) ne anlama gelir?</a:t>
            </a:r>
            <a:endParaRPr lang="en-US" sz="1000" dirty="0"/>
          </a:p>
        </p:txBody>
      </p:sp>
      <p:sp>
        <p:nvSpPr>
          <p:cNvPr id="22" name="Shape 20"/>
          <p:cNvSpPr/>
          <p:nvPr/>
        </p:nvSpPr>
        <p:spPr>
          <a:xfrm>
            <a:off x="6537960" y="3200400"/>
            <a:ext cx="201168" cy="201168"/>
          </a:xfrm>
          <a:prstGeom prst="ellipse">
            <a:avLst/>
          </a:prstGeom>
          <a:solidFill>
            <a:srgbClr val="1E8C45"/>
          </a:solidFill>
          <a:ln w="12700">
            <a:solidFill>
              <a:srgbClr val="1E8C45"/>
            </a:solidFill>
            <a:prstDash val="solid"/>
          </a:ln>
        </p:spPr>
        <p:txBody>
          <a:bodyPr/>
          <a:lstStyle/>
          <a:p>
            <a:endParaRPr lang="tr-TR"/>
          </a:p>
        </p:txBody>
      </p:sp>
      <p:sp>
        <p:nvSpPr>
          <p:cNvPr id="23" name="Text 21"/>
          <p:cNvSpPr/>
          <p:nvPr/>
        </p:nvSpPr>
        <p:spPr>
          <a:xfrm>
            <a:off x="6537960" y="3200400"/>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5</a:t>
            </a:r>
            <a:endParaRPr lang="en-US" sz="800" dirty="0"/>
          </a:p>
        </p:txBody>
      </p:sp>
      <p:sp>
        <p:nvSpPr>
          <p:cNvPr id="24" name="Text 22"/>
          <p:cNvSpPr/>
          <p:nvPr/>
        </p:nvSpPr>
        <p:spPr>
          <a:xfrm>
            <a:off x="6812280" y="3200400"/>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Nasıl doldurulur?</a:t>
            </a:r>
            <a:endParaRPr lang="en-US" sz="1000" dirty="0"/>
          </a:p>
        </p:txBody>
      </p:sp>
      <p:sp>
        <p:nvSpPr>
          <p:cNvPr id="25" name="Shape 23"/>
          <p:cNvSpPr/>
          <p:nvPr/>
        </p:nvSpPr>
        <p:spPr>
          <a:xfrm>
            <a:off x="6537960" y="3675888"/>
            <a:ext cx="201168" cy="201168"/>
          </a:xfrm>
          <a:prstGeom prst="ellipse">
            <a:avLst/>
          </a:prstGeom>
          <a:solidFill>
            <a:srgbClr val="1E8C45"/>
          </a:solidFill>
          <a:ln w="12700">
            <a:solidFill>
              <a:srgbClr val="1E8C45"/>
            </a:solidFill>
            <a:prstDash val="solid"/>
          </a:ln>
        </p:spPr>
        <p:txBody>
          <a:bodyPr/>
          <a:lstStyle/>
          <a:p>
            <a:endParaRPr lang="tr-TR"/>
          </a:p>
        </p:txBody>
      </p:sp>
      <p:sp>
        <p:nvSpPr>
          <p:cNvPr id="26" name="Text 24"/>
          <p:cNvSpPr/>
          <p:nvPr/>
        </p:nvSpPr>
        <p:spPr>
          <a:xfrm>
            <a:off x="6537960" y="367588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6</a:t>
            </a:r>
            <a:endParaRPr lang="en-US" sz="800" dirty="0"/>
          </a:p>
        </p:txBody>
      </p:sp>
      <p:sp>
        <p:nvSpPr>
          <p:cNvPr id="27" name="Text 25"/>
          <p:cNvSpPr/>
          <p:nvPr/>
        </p:nvSpPr>
        <p:spPr>
          <a:xfrm>
            <a:off x="6812280" y="367588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Sık yapılan hatalar</a:t>
            </a:r>
            <a:endParaRPr lang="en-US" sz="1000" dirty="0"/>
          </a:p>
        </p:txBody>
      </p:sp>
      <p:sp>
        <p:nvSpPr>
          <p:cNvPr id="28" name="Shape 26"/>
          <p:cNvSpPr/>
          <p:nvPr/>
        </p:nvSpPr>
        <p:spPr>
          <a:xfrm>
            <a:off x="0" y="4846320"/>
            <a:ext cx="9144000" cy="297180"/>
          </a:xfrm>
          <a:prstGeom prst="rect">
            <a:avLst/>
          </a:prstGeom>
          <a:solidFill>
            <a:srgbClr val="0D2040"/>
          </a:solidFill>
          <a:ln w="12700">
            <a:solidFill>
              <a:srgbClr val="0D2040"/>
            </a:solidFill>
            <a:prstDash val="solid"/>
          </a:ln>
        </p:spPr>
        <p:txBody>
          <a:bodyPr/>
          <a:lstStyle/>
          <a:p>
            <a:endParaRPr lang="tr-TR"/>
          </a:p>
        </p:txBody>
      </p:sp>
      <p:sp>
        <p:nvSpPr>
          <p:cNvPr id="29" name="Text 27"/>
          <p:cNvSpPr/>
          <p:nvPr/>
        </p:nvSpPr>
        <p:spPr>
          <a:xfrm>
            <a:off x="0" y="4846320"/>
            <a:ext cx="9144000" cy="297180"/>
          </a:xfrm>
          <a:prstGeom prst="rect">
            <a:avLst/>
          </a:prstGeom>
          <a:noFill/>
          <a:ln/>
        </p:spPr>
        <p:txBody>
          <a:bodyPr wrap="square" lIns="0" tIns="0" rIns="0" bIns="0" rtlCol="0" anchor="ctr"/>
          <a:lstStyle/>
          <a:p>
            <a:pPr marL="0" indent="0" algn="ctr">
              <a:buNone/>
            </a:pPr>
            <a:r>
              <a:rPr lang="en-US" sz="900" dirty="0">
                <a:solidFill>
                  <a:srgbClr val="718096"/>
                </a:solidFill>
                <a:latin typeface="Calibri" pitchFamily="34" charset="0"/>
                <a:ea typeface="Calibri" pitchFamily="34" charset="-122"/>
                <a:cs typeface="Calibri" pitchFamily="34" charset="-120"/>
              </a:rPr>
              <a:t>Iğdır Üniversitesi — Ders Bilgi Sistemi Eğitimi</a:t>
            </a:r>
            <a:endParaRPr lang="en-US" sz="9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Bu Sekme Ne İşe Yarar?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Dersin öğrenme çıktıları ile bölümün program çıktıları arasındaki köprüyü kurar</a:t>
            </a:r>
            <a:endParaRPr lang="en-US" sz="1200" dirty="0"/>
          </a:p>
        </p:txBody>
      </p:sp>
      <p:sp>
        <p:nvSpPr>
          <p:cNvPr id="5" name="Shape 3"/>
          <p:cNvSpPr/>
          <p:nvPr/>
        </p:nvSpPr>
        <p:spPr>
          <a:xfrm>
            <a:off x="228600" y="1051560"/>
            <a:ext cx="8686800" cy="658368"/>
          </a:xfrm>
          <a:prstGeom prst="rect">
            <a:avLst/>
          </a:prstGeom>
          <a:solidFill>
            <a:srgbClr val="E8F5E9"/>
          </a:solidFill>
          <a:ln w="12700">
            <a:solidFill>
              <a:srgbClr val="1E8C45"/>
            </a:solidFill>
            <a:prstDash val="solid"/>
          </a:ln>
        </p:spPr>
        <p:txBody>
          <a:bodyPr/>
          <a:lstStyle/>
          <a:p>
            <a:endParaRPr lang="tr-TR"/>
          </a:p>
        </p:txBody>
      </p:sp>
      <p:sp>
        <p:nvSpPr>
          <p:cNvPr id="6" name="Shape 4"/>
          <p:cNvSpPr/>
          <p:nvPr/>
        </p:nvSpPr>
        <p:spPr>
          <a:xfrm>
            <a:off x="228600" y="1051560"/>
            <a:ext cx="109728" cy="658368"/>
          </a:xfrm>
          <a:prstGeom prst="rect">
            <a:avLst/>
          </a:prstGeom>
          <a:solidFill>
            <a:srgbClr val="1E8C45"/>
          </a:solidFill>
          <a:ln w="12700">
            <a:solidFill>
              <a:srgbClr val="1E8C45"/>
            </a:solidFill>
            <a:prstDash val="solid"/>
          </a:ln>
        </p:spPr>
        <p:txBody>
          <a:bodyPr/>
          <a:lstStyle/>
          <a:p>
            <a:endParaRPr lang="tr-TR"/>
          </a:p>
        </p:txBody>
      </p:sp>
      <p:sp>
        <p:nvSpPr>
          <p:cNvPr id="7" name="Text 5"/>
          <p:cNvSpPr/>
          <p:nvPr/>
        </p:nvSpPr>
        <p:spPr>
          <a:xfrm>
            <a:off x="438912" y="1078992"/>
            <a:ext cx="1828800" cy="237744"/>
          </a:xfrm>
          <a:prstGeom prst="rect">
            <a:avLst/>
          </a:prstGeom>
          <a:noFill/>
          <a:ln/>
        </p:spPr>
        <p:txBody>
          <a:bodyPr wrap="square" lIns="0" tIns="0" rIns="0" bIns="0" rtlCol="0" anchor="ctr"/>
          <a:lstStyle/>
          <a:p>
            <a:pPr marL="0" indent="0">
              <a:buNone/>
            </a:pPr>
            <a:r>
              <a:rPr lang="en-US" sz="1100" b="1" dirty="0">
                <a:solidFill>
                  <a:srgbClr val="1E8C45"/>
                </a:solidFill>
                <a:latin typeface="Calibri" pitchFamily="34" charset="0"/>
                <a:ea typeface="Calibri" pitchFamily="34" charset="-122"/>
                <a:cs typeface="Calibri" pitchFamily="34" charset="-120"/>
              </a:rPr>
              <a:t>Temel Soru:</a:t>
            </a:r>
            <a:endParaRPr lang="en-US" sz="1100" dirty="0"/>
          </a:p>
        </p:txBody>
      </p:sp>
      <p:sp>
        <p:nvSpPr>
          <p:cNvPr id="8" name="Text 6"/>
          <p:cNvSpPr/>
          <p:nvPr/>
        </p:nvSpPr>
        <p:spPr>
          <a:xfrm>
            <a:off x="438912" y="1316736"/>
            <a:ext cx="8366760" cy="347472"/>
          </a:xfrm>
          <a:prstGeom prst="rect">
            <a:avLst/>
          </a:prstGeom>
          <a:noFill/>
          <a:ln/>
        </p:spPr>
        <p:txBody>
          <a:bodyPr wrap="square" lIns="0" tIns="0" rIns="0" bIns="0" rtlCol="0" anchor="ctr"/>
          <a:lstStyle/>
          <a:p>
            <a:pPr marL="0" indent="0">
              <a:buNone/>
            </a:pPr>
            <a:r>
              <a:rPr lang="en-US" sz="1050" dirty="0">
                <a:solidFill>
                  <a:srgbClr val="4A5568"/>
                </a:solidFill>
                <a:latin typeface="Calibri" pitchFamily="34" charset="0"/>
                <a:ea typeface="Calibri" pitchFamily="34" charset="-122"/>
                <a:cs typeface="Calibri" pitchFamily="34" charset="-120"/>
              </a:rPr>
              <a:t>"Bu derste öğrenciye kazandırdığım her şey, bölümümüzün mezun hedefleriyle uyuşuyor mu?" — İşte bu sekme bu sorunun sayısal cevabıdır.</a:t>
            </a:r>
            <a:endParaRPr lang="en-US" sz="1050" dirty="0"/>
          </a:p>
        </p:txBody>
      </p:sp>
      <p:sp>
        <p:nvSpPr>
          <p:cNvPr id="9" name="Shape 7"/>
          <p:cNvSpPr/>
          <p:nvPr/>
        </p:nvSpPr>
        <p:spPr>
          <a:xfrm>
            <a:off x="228600" y="1847088"/>
            <a:ext cx="4251960" cy="1463040"/>
          </a:xfrm>
          <a:prstGeom prst="rect">
            <a:avLst/>
          </a:prstGeom>
          <a:solidFill>
            <a:srgbClr val="F7F9FC"/>
          </a:solidFill>
          <a:ln w="12700">
            <a:solidFill>
              <a:srgbClr val="1E8C45"/>
            </a:solidFill>
            <a:prstDash val="solid"/>
          </a:ln>
        </p:spPr>
        <p:txBody>
          <a:bodyPr/>
          <a:lstStyle/>
          <a:p>
            <a:endParaRPr lang="tr-TR"/>
          </a:p>
        </p:txBody>
      </p:sp>
      <p:sp>
        <p:nvSpPr>
          <p:cNvPr id="10" name="Shape 8"/>
          <p:cNvSpPr/>
          <p:nvPr/>
        </p:nvSpPr>
        <p:spPr>
          <a:xfrm>
            <a:off x="228600" y="1847088"/>
            <a:ext cx="4251960" cy="347472"/>
          </a:xfrm>
          <a:prstGeom prst="rect">
            <a:avLst/>
          </a:prstGeom>
          <a:solidFill>
            <a:srgbClr val="1E8C45"/>
          </a:solidFill>
          <a:ln w="12700">
            <a:solidFill>
              <a:srgbClr val="1E8C45"/>
            </a:solidFill>
            <a:prstDash val="solid"/>
          </a:ln>
        </p:spPr>
        <p:txBody>
          <a:bodyPr/>
          <a:lstStyle/>
          <a:p>
            <a:endParaRPr lang="tr-TR"/>
          </a:p>
        </p:txBody>
      </p:sp>
      <p:sp>
        <p:nvSpPr>
          <p:cNvPr id="11" name="Text 9"/>
          <p:cNvSpPr/>
          <p:nvPr/>
        </p:nvSpPr>
        <p:spPr>
          <a:xfrm>
            <a:off x="320040" y="1847088"/>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Müfredat Haritası Oluşturur</a:t>
            </a:r>
            <a:endParaRPr lang="en-US" sz="1150" dirty="0"/>
          </a:p>
        </p:txBody>
      </p:sp>
      <p:sp>
        <p:nvSpPr>
          <p:cNvPr id="12" name="Text 10"/>
          <p:cNvSpPr/>
          <p:nvPr/>
        </p:nvSpPr>
        <p:spPr>
          <a:xfrm>
            <a:off x="338328" y="2231136"/>
            <a:ext cx="4023360" cy="102412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Bölüm hangi konuyu hangi dersten öğretiyor? Hangi program hedefi hiç karşılanmıyor? Bu matris olmadan müfredat 'kör noktalara' sahip olabilir. Bölüm bu matrisle haritasını çıkarır.</a:t>
            </a:r>
            <a:endParaRPr lang="en-US" sz="950" dirty="0"/>
          </a:p>
        </p:txBody>
      </p:sp>
      <p:sp>
        <p:nvSpPr>
          <p:cNvPr id="13" name="Shape 11"/>
          <p:cNvSpPr/>
          <p:nvPr/>
        </p:nvSpPr>
        <p:spPr>
          <a:xfrm>
            <a:off x="4690872" y="1847088"/>
            <a:ext cx="4251960" cy="1463040"/>
          </a:xfrm>
          <a:prstGeom prst="rect">
            <a:avLst/>
          </a:prstGeom>
          <a:solidFill>
            <a:srgbClr val="F7F9FC"/>
          </a:solidFill>
          <a:ln w="12700">
            <a:solidFill>
              <a:srgbClr val="2E86AB"/>
            </a:solidFill>
            <a:prstDash val="solid"/>
          </a:ln>
        </p:spPr>
        <p:txBody>
          <a:bodyPr/>
          <a:lstStyle/>
          <a:p>
            <a:endParaRPr lang="tr-TR"/>
          </a:p>
        </p:txBody>
      </p:sp>
      <p:sp>
        <p:nvSpPr>
          <p:cNvPr id="14" name="Shape 12"/>
          <p:cNvSpPr/>
          <p:nvPr/>
        </p:nvSpPr>
        <p:spPr>
          <a:xfrm>
            <a:off x="4690872" y="1847088"/>
            <a:ext cx="4251960" cy="347472"/>
          </a:xfrm>
          <a:prstGeom prst="rect">
            <a:avLst/>
          </a:prstGeom>
          <a:solidFill>
            <a:srgbClr val="2E86AB"/>
          </a:solidFill>
          <a:ln w="12700">
            <a:solidFill>
              <a:srgbClr val="2E86AB"/>
            </a:solidFill>
            <a:prstDash val="solid"/>
          </a:ln>
        </p:spPr>
        <p:txBody>
          <a:bodyPr/>
          <a:lstStyle/>
          <a:p>
            <a:endParaRPr lang="tr-TR"/>
          </a:p>
        </p:txBody>
      </p:sp>
      <p:sp>
        <p:nvSpPr>
          <p:cNvPr id="15" name="Text 13"/>
          <p:cNvSpPr/>
          <p:nvPr/>
        </p:nvSpPr>
        <p:spPr>
          <a:xfrm>
            <a:off x="4782312" y="1847088"/>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Akreditasyonun Kalbidir</a:t>
            </a:r>
            <a:endParaRPr lang="en-US" sz="1150" dirty="0"/>
          </a:p>
        </p:txBody>
      </p:sp>
      <p:sp>
        <p:nvSpPr>
          <p:cNvPr id="16" name="Text 14"/>
          <p:cNvSpPr/>
          <p:nvPr/>
        </p:nvSpPr>
        <p:spPr>
          <a:xfrm>
            <a:off x="4800600" y="2231136"/>
            <a:ext cx="4023360" cy="102412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MÜDEK ve YÖK, her dersin program çıktılarına katkısının belgelenmesini zorunlu tutar. Denetimde 'Bu ders mezunlarımıza ne kazandırıyor?' sorusu bu matrisle yanıtlanır. Boş matris = sıfır puan.</a:t>
            </a:r>
            <a:endParaRPr lang="en-US" sz="950" dirty="0"/>
          </a:p>
        </p:txBody>
      </p:sp>
      <p:sp>
        <p:nvSpPr>
          <p:cNvPr id="17" name="Shape 15"/>
          <p:cNvSpPr/>
          <p:nvPr/>
        </p:nvSpPr>
        <p:spPr>
          <a:xfrm>
            <a:off x="228600" y="3419856"/>
            <a:ext cx="4251960" cy="1463040"/>
          </a:xfrm>
          <a:prstGeom prst="rect">
            <a:avLst/>
          </a:prstGeom>
          <a:solidFill>
            <a:srgbClr val="F7F9FC"/>
          </a:solidFill>
          <a:ln w="12700">
            <a:solidFill>
              <a:srgbClr val="E67E22"/>
            </a:solidFill>
            <a:prstDash val="solid"/>
          </a:ln>
        </p:spPr>
        <p:txBody>
          <a:bodyPr/>
          <a:lstStyle/>
          <a:p>
            <a:endParaRPr lang="tr-TR"/>
          </a:p>
        </p:txBody>
      </p:sp>
      <p:sp>
        <p:nvSpPr>
          <p:cNvPr id="18" name="Shape 16"/>
          <p:cNvSpPr/>
          <p:nvPr/>
        </p:nvSpPr>
        <p:spPr>
          <a:xfrm>
            <a:off x="228600" y="3419856"/>
            <a:ext cx="4251960" cy="347472"/>
          </a:xfrm>
          <a:prstGeom prst="rect">
            <a:avLst/>
          </a:prstGeom>
          <a:solidFill>
            <a:srgbClr val="E67E22"/>
          </a:solidFill>
          <a:ln w="12700">
            <a:solidFill>
              <a:srgbClr val="E67E22"/>
            </a:solidFill>
            <a:prstDash val="solid"/>
          </a:ln>
        </p:spPr>
        <p:txBody>
          <a:bodyPr/>
          <a:lstStyle/>
          <a:p>
            <a:endParaRPr lang="tr-TR"/>
          </a:p>
        </p:txBody>
      </p:sp>
      <p:sp>
        <p:nvSpPr>
          <p:cNvPr id="19" name="Text 17"/>
          <p:cNvSpPr/>
          <p:nvPr/>
        </p:nvSpPr>
        <p:spPr>
          <a:xfrm>
            <a:off x="320040" y="3419856"/>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Denge ve Adalet Sağlar</a:t>
            </a:r>
            <a:endParaRPr lang="en-US" sz="1150" dirty="0"/>
          </a:p>
        </p:txBody>
      </p:sp>
      <p:sp>
        <p:nvSpPr>
          <p:cNvPr id="20" name="Text 18"/>
          <p:cNvSpPr/>
          <p:nvPr/>
        </p:nvSpPr>
        <p:spPr>
          <a:xfrm>
            <a:off x="338328" y="3803904"/>
            <a:ext cx="4023360" cy="102412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Bazı program çıktıları çok fazla dersle karşılanırken bazıları hiç karşılanmıyor olabilir. Bu matris sayesinde bölüm yönetimi dengesizlikleri görerek müfredatı düzenler.</a:t>
            </a:r>
            <a:endParaRPr lang="en-US" sz="950" dirty="0"/>
          </a:p>
        </p:txBody>
      </p:sp>
      <p:sp>
        <p:nvSpPr>
          <p:cNvPr id="21" name="Shape 19"/>
          <p:cNvSpPr/>
          <p:nvPr/>
        </p:nvSpPr>
        <p:spPr>
          <a:xfrm>
            <a:off x="4690872" y="3419856"/>
            <a:ext cx="4251960" cy="1463040"/>
          </a:xfrm>
          <a:prstGeom prst="rect">
            <a:avLst/>
          </a:prstGeom>
          <a:solidFill>
            <a:srgbClr val="F7F9FC"/>
          </a:solidFill>
          <a:ln w="12700">
            <a:solidFill>
              <a:srgbClr val="7B2D8B"/>
            </a:solidFill>
            <a:prstDash val="solid"/>
          </a:ln>
        </p:spPr>
        <p:txBody>
          <a:bodyPr/>
          <a:lstStyle/>
          <a:p>
            <a:endParaRPr lang="tr-TR"/>
          </a:p>
        </p:txBody>
      </p:sp>
      <p:sp>
        <p:nvSpPr>
          <p:cNvPr id="22" name="Shape 20"/>
          <p:cNvSpPr/>
          <p:nvPr/>
        </p:nvSpPr>
        <p:spPr>
          <a:xfrm>
            <a:off x="4690872" y="3419856"/>
            <a:ext cx="4251960" cy="347472"/>
          </a:xfrm>
          <a:prstGeom prst="rect">
            <a:avLst/>
          </a:prstGeom>
          <a:solidFill>
            <a:srgbClr val="7B2D8B"/>
          </a:solidFill>
          <a:ln w="12700">
            <a:solidFill>
              <a:srgbClr val="7B2D8B"/>
            </a:solidFill>
            <a:prstDash val="solid"/>
          </a:ln>
        </p:spPr>
        <p:txBody>
          <a:bodyPr/>
          <a:lstStyle/>
          <a:p>
            <a:endParaRPr lang="tr-TR"/>
          </a:p>
        </p:txBody>
      </p:sp>
      <p:sp>
        <p:nvSpPr>
          <p:cNvPr id="23" name="Text 21"/>
          <p:cNvSpPr/>
          <p:nvPr/>
        </p:nvSpPr>
        <p:spPr>
          <a:xfrm>
            <a:off x="4782312" y="3419856"/>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Ders–Program Uyumunu Belgeler</a:t>
            </a:r>
            <a:endParaRPr lang="en-US" sz="1150" dirty="0"/>
          </a:p>
        </p:txBody>
      </p:sp>
      <p:sp>
        <p:nvSpPr>
          <p:cNvPr id="24" name="Text 22"/>
          <p:cNvSpPr/>
          <p:nvPr/>
        </p:nvSpPr>
        <p:spPr>
          <a:xfrm>
            <a:off x="4800600" y="3803904"/>
            <a:ext cx="4023360" cy="102412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Öğrenci 4 yıl sonra mezun olduğunda 'Bu üniversitede ne öğrendim?' sorusuna verilen cevap, tüm derslerin bu matrislerinin birleşimidir. Akreditasyon belgesi buraya dayanır.</a:t>
            </a:r>
            <a:endParaRPr lang="en-US" sz="95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Program Çıktısı Nedir? Matris Nasıl Okunur?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İki farklı kavramın farkını ve matrisin mantığını anlayın</a:t>
            </a:r>
            <a:endParaRPr lang="en-US" sz="1200" dirty="0"/>
          </a:p>
        </p:txBody>
      </p:sp>
      <p:sp>
        <p:nvSpPr>
          <p:cNvPr id="5" name="Shape 3"/>
          <p:cNvSpPr/>
          <p:nvPr/>
        </p:nvSpPr>
        <p:spPr>
          <a:xfrm>
            <a:off x="228600" y="1051560"/>
            <a:ext cx="4160520" cy="1828800"/>
          </a:xfrm>
          <a:prstGeom prst="rect">
            <a:avLst/>
          </a:prstGeom>
          <a:solidFill>
            <a:srgbClr val="E8F5E9"/>
          </a:solidFill>
          <a:ln w="12700">
            <a:solidFill>
              <a:srgbClr val="1E8C45"/>
            </a:solidFill>
            <a:prstDash val="solid"/>
          </a:ln>
        </p:spPr>
        <p:txBody>
          <a:bodyPr/>
          <a:lstStyle/>
          <a:p>
            <a:endParaRPr lang="tr-TR"/>
          </a:p>
        </p:txBody>
      </p:sp>
      <p:sp>
        <p:nvSpPr>
          <p:cNvPr id="6" name="Shape 4"/>
          <p:cNvSpPr/>
          <p:nvPr/>
        </p:nvSpPr>
        <p:spPr>
          <a:xfrm>
            <a:off x="228600" y="1051560"/>
            <a:ext cx="4160520" cy="329184"/>
          </a:xfrm>
          <a:prstGeom prst="rect">
            <a:avLst/>
          </a:prstGeom>
          <a:solidFill>
            <a:srgbClr val="1E8C45"/>
          </a:solidFill>
          <a:ln w="12700">
            <a:solidFill>
              <a:srgbClr val="1E8C45"/>
            </a:solidFill>
            <a:prstDash val="solid"/>
          </a:ln>
        </p:spPr>
        <p:txBody>
          <a:bodyPr/>
          <a:lstStyle/>
          <a:p>
            <a:endParaRPr lang="tr-TR"/>
          </a:p>
        </p:txBody>
      </p:sp>
      <p:sp>
        <p:nvSpPr>
          <p:cNvPr id="7" name="Text 5"/>
          <p:cNvSpPr/>
          <p:nvPr/>
        </p:nvSpPr>
        <p:spPr>
          <a:xfrm>
            <a:off x="320040" y="1051560"/>
            <a:ext cx="3977640" cy="329184"/>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DERS Öğrenme Çıktısı (ÖÇ)</a:t>
            </a:r>
            <a:endParaRPr lang="en-US" sz="1150" dirty="0"/>
          </a:p>
        </p:txBody>
      </p:sp>
      <p:sp>
        <p:nvSpPr>
          <p:cNvPr id="8" name="Text 6"/>
          <p:cNvSpPr/>
          <p:nvPr/>
        </p:nvSpPr>
        <p:spPr>
          <a:xfrm>
            <a:off x="320040" y="1426464"/>
            <a:ext cx="3977640" cy="138988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Sadece O DERSe ait.</a:t>
            </a:r>
            <a:endParaRPr lang="en-US" sz="1000" dirty="0"/>
          </a:p>
          <a:p>
            <a:pPr marL="0" indent="0">
              <a:buNone/>
            </a:pPr>
            <a:endParaRPr lang="en-US" sz="1000" dirty="0"/>
          </a:p>
          <a:p>
            <a:pPr marL="0" indent="0">
              <a:buNone/>
            </a:pPr>
            <a:r>
              <a:rPr lang="en-US" sz="1000" dirty="0">
                <a:solidFill>
                  <a:srgbClr val="4A5568"/>
                </a:solidFill>
                <a:latin typeface="Calibri" pitchFamily="34" charset="0"/>
                <a:ea typeface="Calibri" pitchFamily="34" charset="-122"/>
                <a:cs typeface="Calibri" pitchFamily="34" charset="-120"/>
              </a:rPr>
              <a:t>Örnek: 'İşletmenin temel fonksiyonlarını analiz eder.'</a:t>
            </a:r>
            <a:endParaRPr lang="en-US" sz="1000" dirty="0"/>
          </a:p>
          <a:p>
            <a:pPr marL="0" indent="0">
              <a:buNone/>
            </a:pPr>
            <a:endParaRPr lang="en-US" sz="1000" dirty="0"/>
          </a:p>
          <a:p>
            <a:pPr marL="0" indent="0">
              <a:buNone/>
            </a:pPr>
            <a:r>
              <a:rPr lang="en-US" sz="1000" dirty="0">
                <a:solidFill>
                  <a:srgbClr val="4A5568"/>
                </a:solidFill>
                <a:latin typeface="Calibri" pitchFamily="34" charset="0"/>
                <a:ea typeface="Calibri" pitchFamily="34" charset="-122"/>
                <a:cs typeface="Calibri" pitchFamily="34" charset="-120"/>
              </a:rPr>
              <a:t>Bu dersi alan öğrencinin kazanacağı somut bir beceridir.</a:t>
            </a:r>
            <a:endParaRPr lang="en-US" sz="1000" dirty="0"/>
          </a:p>
          <a:p>
            <a:pPr marL="0" indent="0">
              <a:buNone/>
            </a:pPr>
            <a:r>
              <a:rPr lang="en-US" sz="1000" dirty="0">
                <a:solidFill>
                  <a:srgbClr val="4A5568"/>
                </a:solidFill>
                <a:latin typeface="Calibri" pitchFamily="34" charset="0"/>
                <a:ea typeface="Calibri" pitchFamily="34" charset="-122"/>
                <a:cs typeface="Calibri" pitchFamily="34" charset="-120"/>
              </a:rPr>
              <a:t>Siz bu dersin öğretim üyesi olarak belirlersiniz.</a:t>
            </a:r>
            <a:endParaRPr lang="en-US" sz="1000" dirty="0"/>
          </a:p>
          <a:p>
            <a:pPr marL="0" indent="0">
              <a:buNone/>
            </a:pPr>
            <a:r>
              <a:rPr lang="en-US" sz="1000" dirty="0">
                <a:solidFill>
                  <a:srgbClr val="4A5568"/>
                </a:solidFill>
                <a:latin typeface="Calibri" pitchFamily="34" charset="0"/>
                <a:ea typeface="Calibri" pitchFamily="34" charset="-122"/>
                <a:cs typeface="Calibri" pitchFamily="34" charset="-120"/>
              </a:rPr>
              <a:t>2. sekmede girilir.</a:t>
            </a:r>
            <a:endParaRPr lang="en-US" sz="1000" dirty="0"/>
          </a:p>
        </p:txBody>
      </p:sp>
      <p:sp>
        <p:nvSpPr>
          <p:cNvPr id="9" name="Shape 7"/>
          <p:cNvSpPr/>
          <p:nvPr/>
        </p:nvSpPr>
        <p:spPr>
          <a:xfrm>
            <a:off x="4754880" y="1051560"/>
            <a:ext cx="4160520" cy="1828800"/>
          </a:xfrm>
          <a:prstGeom prst="rect">
            <a:avLst/>
          </a:prstGeom>
          <a:solidFill>
            <a:srgbClr val="EBF5FF"/>
          </a:solidFill>
          <a:ln w="12700">
            <a:solidFill>
              <a:srgbClr val="2E86AB"/>
            </a:solidFill>
            <a:prstDash val="solid"/>
          </a:ln>
        </p:spPr>
        <p:txBody>
          <a:bodyPr/>
          <a:lstStyle/>
          <a:p>
            <a:endParaRPr lang="tr-TR"/>
          </a:p>
        </p:txBody>
      </p:sp>
      <p:sp>
        <p:nvSpPr>
          <p:cNvPr id="10" name="Shape 8"/>
          <p:cNvSpPr/>
          <p:nvPr/>
        </p:nvSpPr>
        <p:spPr>
          <a:xfrm>
            <a:off x="4754880" y="1051560"/>
            <a:ext cx="4160520" cy="329184"/>
          </a:xfrm>
          <a:prstGeom prst="rect">
            <a:avLst/>
          </a:prstGeom>
          <a:solidFill>
            <a:srgbClr val="2E86AB"/>
          </a:solidFill>
          <a:ln w="12700">
            <a:solidFill>
              <a:srgbClr val="2E86AB"/>
            </a:solidFill>
            <a:prstDash val="solid"/>
          </a:ln>
        </p:spPr>
        <p:txBody>
          <a:bodyPr/>
          <a:lstStyle/>
          <a:p>
            <a:endParaRPr lang="tr-TR"/>
          </a:p>
        </p:txBody>
      </p:sp>
      <p:sp>
        <p:nvSpPr>
          <p:cNvPr id="11" name="Text 9"/>
          <p:cNvSpPr/>
          <p:nvPr/>
        </p:nvSpPr>
        <p:spPr>
          <a:xfrm>
            <a:off x="4846320" y="1051560"/>
            <a:ext cx="3977640" cy="329184"/>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PROGRAM Çıktısı (PÇ)</a:t>
            </a:r>
            <a:endParaRPr lang="en-US" sz="1150" dirty="0"/>
          </a:p>
        </p:txBody>
      </p:sp>
      <p:sp>
        <p:nvSpPr>
          <p:cNvPr id="12" name="Text 10"/>
          <p:cNvSpPr/>
          <p:nvPr/>
        </p:nvSpPr>
        <p:spPr>
          <a:xfrm>
            <a:off x="4846320" y="1426464"/>
            <a:ext cx="3977640" cy="138988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Tüm BÖLÜME ait — mezuna kazandırılacak hedefler.</a:t>
            </a:r>
            <a:endParaRPr lang="en-US" sz="1000" dirty="0"/>
          </a:p>
          <a:p>
            <a:pPr marL="0" indent="0">
              <a:buNone/>
            </a:pPr>
            <a:endParaRPr lang="en-US" sz="1000" dirty="0"/>
          </a:p>
          <a:p>
            <a:pPr marL="0" indent="0">
              <a:buNone/>
            </a:pPr>
            <a:r>
              <a:rPr lang="en-US" sz="1000" dirty="0">
                <a:solidFill>
                  <a:srgbClr val="4A5568"/>
                </a:solidFill>
                <a:latin typeface="Calibri" pitchFamily="34" charset="0"/>
                <a:ea typeface="Calibri" pitchFamily="34" charset="-122"/>
                <a:cs typeface="Calibri" pitchFamily="34" charset="-120"/>
              </a:rPr>
              <a:t>Örnek: '1.1.1 — İşletmecilik alanındaki ileri düzey bilgileri kullanarak organizasyonları analiz eder.'</a:t>
            </a:r>
            <a:endParaRPr lang="en-US" sz="1000" dirty="0"/>
          </a:p>
          <a:p>
            <a:pPr marL="0" indent="0">
              <a:buNone/>
            </a:pPr>
            <a:endParaRPr lang="en-US" sz="1000" dirty="0"/>
          </a:p>
          <a:p>
            <a:pPr marL="0" indent="0">
              <a:buNone/>
            </a:pPr>
            <a:r>
              <a:rPr lang="en-US" sz="1000" dirty="0">
                <a:solidFill>
                  <a:srgbClr val="4A5568"/>
                </a:solidFill>
                <a:latin typeface="Calibri" pitchFamily="34" charset="0"/>
                <a:ea typeface="Calibri" pitchFamily="34" charset="-122"/>
                <a:cs typeface="Calibri" pitchFamily="34" charset="-120"/>
              </a:rPr>
              <a:t>Bölüm tarafından belirlenir. Siz değiştiremezsiniz.</a:t>
            </a:r>
            <a:endParaRPr lang="en-US" sz="1000" dirty="0"/>
          </a:p>
          <a:p>
            <a:pPr marL="0" indent="0">
              <a:buNone/>
            </a:pPr>
            <a:r>
              <a:rPr lang="en-US" sz="1000" dirty="0">
                <a:solidFill>
                  <a:srgbClr val="4A5568"/>
                </a:solidFill>
                <a:latin typeface="Calibri" pitchFamily="34" charset="0"/>
                <a:ea typeface="Calibri" pitchFamily="34" charset="-122"/>
                <a:cs typeface="Calibri" pitchFamily="34" charset="-120"/>
              </a:rPr>
              <a:t>Program Çıktıları sekmesinde görüntülenir.</a:t>
            </a:r>
            <a:endParaRPr lang="en-US" sz="1000" dirty="0"/>
          </a:p>
        </p:txBody>
      </p:sp>
      <p:sp>
        <p:nvSpPr>
          <p:cNvPr id="13" name="Shape 11"/>
          <p:cNvSpPr/>
          <p:nvPr/>
        </p:nvSpPr>
        <p:spPr>
          <a:xfrm>
            <a:off x="228600" y="2999232"/>
            <a:ext cx="8686800" cy="274320"/>
          </a:xfrm>
          <a:prstGeom prst="rect">
            <a:avLst/>
          </a:prstGeom>
          <a:solidFill>
            <a:srgbClr val="1A3A6B"/>
          </a:solidFill>
          <a:ln w="12700">
            <a:solidFill>
              <a:srgbClr val="1A3A6B"/>
            </a:solidFill>
            <a:prstDash val="solid"/>
          </a:ln>
        </p:spPr>
        <p:txBody>
          <a:bodyPr/>
          <a:lstStyle/>
          <a:p>
            <a:endParaRPr lang="tr-TR"/>
          </a:p>
        </p:txBody>
      </p:sp>
      <p:sp>
        <p:nvSpPr>
          <p:cNvPr id="14" name="Text 12"/>
          <p:cNvSpPr/>
          <p:nvPr/>
        </p:nvSpPr>
        <p:spPr>
          <a:xfrm>
            <a:off x="320040" y="2999232"/>
            <a:ext cx="8503920" cy="27432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Matris Nasıl Okunur? — Satır = Ders ÖÇ'si  |  Sütun = Program PÇ'si  |  Hücre = Katkı Düzeyi (1-5)</a:t>
            </a:r>
            <a:endParaRPr lang="en-US" sz="1000" dirty="0"/>
          </a:p>
        </p:txBody>
      </p:sp>
      <p:sp>
        <p:nvSpPr>
          <p:cNvPr id="15" name="Shape 13"/>
          <p:cNvSpPr/>
          <p:nvPr/>
        </p:nvSpPr>
        <p:spPr>
          <a:xfrm>
            <a:off x="228600" y="3337560"/>
            <a:ext cx="2011680" cy="292608"/>
          </a:xfrm>
          <a:prstGeom prst="rect">
            <a:avLst/>
          </a:prstGeom>
          <a:solidFill>
            <a:srgbClr val="1A3A6B"/>
          </a:solidFill>
          <a:ln w="12700">
            <a:solidFill>
              <a:srgbClr val="1A3A6B"/>
            </a:solidFill>
            <a:prstDash val="solid"/>
          </a:ln>
        </p:spPr>
        <p:txBody>
          <a:bodyPr/>
          <a:lstStyle/>
          <a:p>
            <a:endParaRPr lang="tr-TR"/>
          </a:p>
        </p:txBody>
      </p:sp>
      <p:sp>
        <p:nvSpPr>
          <p:cNvPr id="16" name="Text 14"/>
          <p:cNvSpPr/>
          <p:nvPr/>
        </p:nvSpPr>
        <p:spPr>
          <a:xfrm>
            <a:off x="228600" y="3337560"/>
            <a:ext cx="2011680" cy="292608"/>
          </a:xfrm>
          <a:prstGeom prst="rect">
            <a:avLst/>
          </a:prstGeom>
          <a:noFill/>
          <a:ln/>
        </p:spPr>
        <p:txBody>
          <a:bodyPr wrap="square" lIns="0" tIns="0" rIns="0" bIns="0"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Ders ÖÇ'si</a:t>
            </a:r>
            <a:endParaRPr lang="en-US" sz="850" dirty="0"/>
          </a:p>
        </p:txBody>
      </p:sp>
      <p:sp>
        <p:nvSpPr>
          <p:cNvPr id="17" name="Shape 15"/>
          <p:cNvSpPr/>
          <p:nvPr/>
        </p:nvSpPr>
        <p:spPr>
          <a:xfrm>
            <a:off x="2286000" y="3337560"/>
            <a:ext cx="768096" cy="292608"/>
          </a:xfrm>
          <a:prstGeom prst="rect">
            <a:avLst/>
          </a:prstGeom>
          <a:solidFill>
            <a:srgbClr val="1A3A6B"/>
          </a:solidFill>
          <a:ln w="12700">
            <a:solidFill>
              <a:srgbClr val="1A3A6B"/>
            </a:solidFill>
            <a:prstDash val="solid"/>
          </a:ln>
        </p:spPr>
        <p:txBody>
          <a:bodyPr/>
          <a:lstStyle/>
          <a:p>
            <a:endParaRPr lang="tr-TR"/>
          </a:p>
        </p:txBody>
      </p:sp>
      <p:sp>
        <p:nvSpPr>
          <p:cNvPr id="18" name="Text 16"/>
          <p:cNvSpPr/>
          <p:nvPr/>
        </p:nvSpPr>
        <p:spPr>
          <a:xfrm>
            <a:off x="2286000" y="3337560"/>
            <a:ext cx="768096"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1.1.1</a:t>
            </a:r>
            <a:endParaRPr lang="en-US" sz="750" dirty="0"/>
          </a:p>
        </p:txBody>
      </p:sp>
      <p:sp>
        <p:nvSpPr>
          <p:cNvPr id="19" name="Shape 17"/>
          <p:cNvSpPr/>
          <p:nvPr/>
        </p:nvSpPr>
        <p:spPr>
          <a:xfrm>
            <a:off x="3090672" y="3337560"/>
            <a:ext cx="768096" cy="292608"/>
          </a:xfrm>
          <a:prstGeom prst="rect">
            <a:avLst/>
          </a:prstGeom>
          <a:solidFill>
            <a:srgbClr val="1A3A6B"/>
          </a:solidFill>
          <a:ln w="12700">
            <a:solidFill>
              <a:srgbClr val="1A3A6B"/>
            </a:solidFill>
            <a:prstDash val="solid"/>
          </a:ln>
        </p:spPr>
        <p:txBody>
          <a:bodyPr/>
          <a:lstStyle/>
          <a:p>
            <a:endParaRPr lang="tr-TR"/>
          </a:p>
        </p:txBody>
      </p:sp>
      <p:sp>
        <p:nvSpPr>
          <p:cNvPr id="20" name="Text 18"/>
          <p:cNvSpPr/>
          <p:nvPr/>
        </p:nvSpPr>
        <p:spPr>
          <a:xfrm>
            <a:off x="3090672" y="3337560"/>
            <a:ext cx="768096"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1.1.2</a:t>
            </a:r>
            <a:endParaRPr lang="en-US" sz="750" dirty="0"/>
          </a:p>
        </p:txBody>
      </p:sp>
      <p:sp>
        <p:nvSpPr>
          <p:cNvPr id="21" name="Shape 19"/>
          <p:cNvSpPr/>
          <p:nvPr/>
        </p:nvSpPr>
        <p:spPr>
          <a:xfrm>
            <a:off x="3895344" y="3337560"/>
            <a:ext cx="768096" cy="292608"/>
          </a:xfrm>
          <a:prstGeom prst="rect">
            <a:avLst/>
          </a:prstGeom>
          <a:solidFill>
            <a:srgbClr val="1A3A6B"/>
          </a:solidFill>
          <a:ln w="12700">
            <a:solidFill>
              <a:srgbClr val="1A3A6B"/>
            </a:solidFill>
            <a:prstDash val="solid"/>
          </a:ln>
        </p:spPr>
        <p:txBody>
          <a:bodyPr/>
          <a:lstStyle/>
          <a:p>
            <a:endParaRPr lang="tr-TR"/>
          </a:p>
        </p:txBody>
      </p:sp>
      <p:sp>
        <p:nvSpPr>
          <p:cNvPr id="22" name="Text 20"/>
          <p:cNvSpPr/>
          <p:nvPr/>
        </p:nvSpPr>
        <p:spPr>
          <a:xfrm>
            <a:off x="3895344" y="3337560"/>
            <a:ext cx="768096"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2.1.1</a:t>
            </a:r>
            <a:endParaRPr lang="en-US" sz="750" dirty="0"/>
          </a:p>
        </p:txBody>
      </p:sp>
      <p:sp>
        <p:nvSpPr>
          <p:cNvPr id="23" name="Shape 21"/>
          <p:cNvSpPr/>
          <p:nvPr/>
        </p:nvSpPr>
        <p:spPr>
          <a:xfrm>
            <a:off x="4700016" y="3337560"/>
            <a:ext cx="768096" cy="292608"/>
          </a:xfrm>
          <a:prstGeom prst="rect">
            <a:avLst/>
          </a:prstGeom>
          <a:solidFill>
            <a:srgbClr val="1A3A6B"/>
          </a:solidFill>
          <a:ln w="12700">
            <a:solidFill>
              <a:srgbClr val="1A3A6B"/>
            </a:solidFill>
            <a:prstDash val="solid"/>
          </a:ln>
        </p:spPr>
        <p:txBody>
          <a:bodyPr/>
          <a:lstStyle/>
          <a:p>
            <a:endParaRPr lang="tr-TR"/>
          </a:p>
        </p:txBody>
      </p:sp>
      <p:sp>
        <p:nvSpPr>
          <p:cNvPr id="24" name="Text 22"/>
          <p:cNvSpPr/>
          <p:nvPr/>
        </p:nvSpPr>
        <p:spPr>
          <a:xfrm>
            <a:off x="4700016" y="3337560"/>
            <a:ext cx="768096"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2.1.2</a:t>
            </a:r>
            <a:endParaRPr lang="en-US" sz="750" dirty="0"/>
          </a:p>
        </p:txBody>
      </p:sp>
      <p:sp>
        <p:nvSpPr>
          <p:cNvPr id="25" name="Shape 23"/>
          <p:cNvSpPr/>
          <p:nvPr/>
        </p:nvSpPr>
        <p:spPr>
          <a:xfrm>
            <a:off x="5504688" y="3337560"/>
            <a:ext cx="768096" cy="292608"/>
          </a:xfrm>
          <a:prstGeom prst="rect">
            <a:avLst/>
          </a:prstGeom>
          <a:solidFill>
            <a:srgbClr val="1A3A6B"/>
          </a:solidFill>
          <a:ln w="12700">
            <a:solidFill>
              <a:srgbClr val="1A3A6B"/>
            </a:solidFill>
            <a:prstDash val="solid"/>
          </a:ln>
        </p:spPr>
        <p:txBody>
          <a:bodyPr/>
          <a:lstStyle/>
          <a:p>
            <a:endParaRPr lang="tr-TR"/>
          </a:p>
        </p:txBody>
      </p:sp>
      <p:sp>
        <p:nvSpPr>
          <p:cNvPr id="26" name="Text 24"/>
          <p:cNvSpPr/>
          <p:nvPr/>
        </p:nvSpPr>
        <p:spPr>
          <a:xfrm>
            <a:off x="5504688" y="3337560"/>
            <a:ext cx="768096"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2.1.3</a:t>
            </a:r>
            <a:endParaRPr lang="en-US" sz="750" dirty="0"/>
          </a:p>
        </p:txBody>
      </p:sp>
      <p:sp>
        <p:nvSpPr>
          <p:cNvPr id="27" name="Shape 25"/>
          <p:cNvSpPr/>
          <p:nvPr/>
        </p:nvSpPr>
        <p:spPr>
          <a:xfrm>
            <a:off x="6309360" y="3337560"/>
            <a:ext cx="768096" cy="292608"/>
          </a:xfrm>
          <a:prstGeom prst="rect">
            <a:avLst/>
          </a:prstGeom>
          <a:solidFill>
            <a:srgbClr val="1A3A6B"/>
          </a:solidFill>
          <a:ln w="12700">
            <a:solidFill>
              <a:srgbClr val="1A3A6B"/>
            </a:solidFill>
            <a:prstDash val="solid"/>
          </a:ln>
        </p:spPr>
        <p:txBody>
          <a:bodyPr/>
          <a:lstStyle/>
          <a:p>
            <a:endParaRPr lang="tr-TR"/>
          </a:p>
        </p:txBody>
      </p:sp>
      <p:sp>
        <p:nvSpPr>
          <p:cNvPr id="28" name="Text 26"/>
          <p:cNvSpPr/>
          <p:nvPr/>
        </p:nvSpPr>
        <p:spPr>
          <a:xfrm>
            <a:off x="6309360" y="3337560"/>
            <a:ext cx="768096"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3.1.1</a:t>
            </a:r>
            <a:endParaRPr lang="en-US" sz="750" dirty="0"/>
          </a:p>
        </p:txBody>
      </p:sp>
      <p:sp>
        <p:nvSpPr>
          <p:cNvPr id="29" name="Shape 27"/>
          <p:cNvSpPr/>
          <p:nvPr/>
        </p:nvSpPr>
        <p:spPr>
          <a:xfrm>
            <a:off x="7114032" y="3337560"/>
            <a:ext cx="768096" cy="292608"/>
          </a:xfrm>
          <a:prstGeom prst="rect">
            <a:avLst/>
          </a:prstGeom>
          <a:solidFill>
            <a:srgbClr val="1A3A6B"/>
          </a:solidFill>
          <a:ln w="12700">
            <a:solidFill>
              <a:srgbClr val="1A3A6B"/>
            </a:solidFill>
            <a:prstDash val="solid"/>
          </a:ln>
        </p:spPr>
        <p:txBody>
          <a:bodyPr/>
          <a:lstStyle/>
          <a:p>
            <a:endParaRPr lang="tr-TR"/>
          </a:p>
        </p:txBody>
      </p:sp>
      <p:sp>
        <p:nvSpPr>
          <p:cNvPr id="30" name="Text 28"/>
          <p:cNvSpPr/>
          <p:nvPr/>
        </p:nvSpPr>
        <p:spPr>
          <a:xfrm>
            <a:off x="7114032" y="3337560"/>
            <a:ext cx="768096"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3.2.1</a:t>
            </a:r>
            <a:endParaRPr lang="en-US" sz="750" dirty="0"/>
          </a:p>
        </p:txBody>
      </p:sp>
      <p:sp>
        <p:nvSpPr>
          <p:cNvPr id="31" name="Shape 29"/>
          <p:cNvSpPr/>
          <p:nvPr/>
        </p:nvSpPr>
        <p:spPr>
          <a:xfrm>
            <a:off x="7918704" y="3337560"/>
            <a:ext cx="768096" cy="292608"/>
          </a:xfrm>
          <a:prstGeom prst="rect">
            <a:avLst/>
          </a:prstGeom>
          <a:solidFill>
            <a:srgbClr val="1A3A6B"/>
          </a:solidFill>
          <a:ln w="12700">
            <a:solidFill>
              <a:srgbClr val="1A3A6B"/>
            </a:solidFill>
            <a:prstDash val="solid"/>
          </a:ln>
        </p:spPr>
        <p:txBody>
          <a:bodyPr/>
          <a:lstStyle/>
          <a:p>
            <a:endParaRPr lang="tr-TR"/>
          </a:p>
        </p:txBody>
      </p:sp>
      <p:sp>
        <p:nvSpPr>
          <p:cNvPr id="32" name="Text 30"/>
          <p:cNvSpPr/>
          <p:nvPr/>
        </p:nvSpPr>
        <p:spPr>
          <a:xfrm>
            <a:off x="7918704" y="3337560"/>
            <a:ext cx="768096" cy="29260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3.3.1</a:t>
            </a:r>
            <a:endParaRPr lang="en-US" sz="750" dirty="0"/>
          </a:p>
        </p:txBody>
      </p:sp>
      <p:sp>
        <p:nvSpPr>
          <p:cNvPr id="33" name="Shape 31"/>
          <p:cNvSpPr/>
          <p:nvPr/>
        </p:nvSpPr>
        <p:spPr>
          <a:xfrm>
            <a:off x="228600" y="3657600"/>
            <a:ext cx="2011680" cy="420624"/>
          </a:xfrm>
          <a:prstGeom prst="rect">
            <a:avLst/>
          </a:prstGeom>
          <a:solidFill>
            <a:srgbClr val="F7F9FC"/>
          </a:solidFill>
          <a:ln w="12700">
            <a:solidFill>
              <a:srgbClr val="DDEAF5"/>
            </a:solidFill>
            <a:prstDash val="solid"/>
          </a:ln>
        </p:spPr>
        <p:txBody>
          <a:bodyPr/>
          <a:lstStyle/>
          <a:p>
            <a:endParaRPr lang="tr-TR"/>
          </a:p>
        </p:txBody>
      </p:sp>
      <p:sp>
        <p:nvSpPr>
          <p:cNvPr id="34" name="Text 32"/>
          <p:cNvSpPr/>
          <p:nvPr/>
        </p:nvSpPr>
        <p:spPr>
          <a:xfrm>
            <a:off x="292608" y="3712464"/>
            <a:ext cx="1883664" cy="310896"/>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ÖÇ-1: Temel kavramları açıklar.</a:t>
            </a:r>
            <a:endParaRPr lang="en-US" sz="800" dirty="0"/>
          </a:p>
        </p:txBody>
      </p:sp>
      <p:sp>
        <p:nvSpPr>
          <p:cNvPr id="35" name="Shape 33"/>
          <p:cNvSpPr/>
          <p:nvPr/>
        </p:nvSpPr>
        <p:spPr>
          <a:xfrm>
            <a:off x="2286000" y="3657600"/>
            <a:ext cx="768096" cy="420624"/>
          </a:xfrm>
          <a:prstGeom prst="rect">
            <a:avLst/>
          </a:prstGeom>
          <a:solidFill>
            <a:srgbClr val="F7F9FC"/>
          </a:solidFill>
          <a:ln w="12700">
            <a:solidFill>
              <a:srgbClr val="DDEAF5"/>
            </a:solidFill>
            <a:prstDash val="solid"/>
          </a:ln>
        </p:spPr>
        <p:txBody>
          <a:bodyPr/>
          <a:lstStyle/>
          <a:p>
            <a:endParaRPr lang="tr-TR"/>
          </a:p>
        </p:txBody>
      </p:sp>
      <p:sp>
        <p:nvSpPr>
          <p:cNvPr id="36" name="Shape 34"/>
          <p:cNvSpPr/>
          <p:nvPr/>
        </p:nvSpPr>
        <p:spPr>
          <a:xfrm>
            <a:off x="2532888" y="3730752"/>
            <a:ext cx="274320" cy="274320"/>
          </a:xfrm>
          <a:prstGeom prst="ellipse">
            <a:avLst/>
          </a:prstGeom>
          <a:solidFill>
            <a:srgbClr val="E84855"/>
          </a:solidFill>
          <a:ln w="12700">
            <a:solidFill>
              <a:srgbClr val="E84855"/>
            </a:solidFill>
            <a:prstDash val="solid"/>
          </a:ln>
        </p:spPr>
        <p:txBody>
          <a:bodyPr/>
          <a:lstStyle/>
          <a:p>
            <a:endParaRPr lang="tr-TR"/>
          </a:p>
        </p:txBody>
      </p:sp>
      <p:sp>
        <p:nvSpPr>
          <p:cNvPr id="37" name="Text 35"/>
          <p:cNvSpPr/>
          <p:nvPr/>
        </p:nvSpPr>
        <p:spPr>
          <a:xfrm>
            <a:off x="2532888" y="3730752"/>
            <a:ext cx="274320" cy="2743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4</a:t>
            </a:r>
            <a:endParaRPr lang="en-US" sz="900" dirty="0"/>
          </a:p>
        </p:txBody>
      </p:sp>
      <p:sp>
        <p:nvSpPr>
          <p:cNvPr id="38" name="Shape 36"/>
          <p:cNvSpPr/>
          <p:nvPr/>
        </p:nvSpPr>
        <p:spPr>
          <a:xfrm>
            <a:off x="3090672" y="3657600"/>
            <a:ext cx="768096" cy="420624"/>
          </a:xfrm>
          <a:prstGeom prst="rect">
            <a:avLst/>
          </a:prstGeom>
          <a:solidFill>
            <a:srgbClr val="F7F9FC"/>
          </a:solidFill>
          <a:ln w="12700">
            <a:solidFill>
              <a:srgbClr val="DDEAF5"/>
            </a:solidFill>
            <a:prstDash val="solid"/>
          </a:ln>
        </p:spPr>
        <p:txBody>
          <a:bodyPr/>
          <a:lstStyle/>
          <a:p>
            <a:endParaRPr lang="tr-TR"/>
          </a:p>
        </p:txBody>
      </p:sp>
      <p:sp>
        <p:nvSpPr>
          <p:cNvPr id="39" name="Text 37"/>
          <p:cNvSpPr/>
          <p:nvPr/>
        </p:nvSpPr>
        <p:spPr>
          <a:xfrm>
            <a:off x="3090672" y="36576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40" name="Shape 38"/>
          <p:cNvSpPr/>
          <p:nvPr/>
        </p:nvSpPr>
        <p:spPr>
          <a:xfrm>
            <a:off x="3895344" y="3657600"/>
            <a:ext cx="768096" cy="420624"/>
          </a:xfrm>
          <a:prstGeom prst="rect">
            <a:avLst/>
          </a:prstGeom>
          <a:solidFill>
            <a:srgbClr val="F7F9FC"/>
          </a:solidFill>
          <a:ln w="12700">
            <a:solidFill>
              <a:srgbClr val="DDEAF5"/>
            </a:solidFill>
            <a:prstDash val="solid"/>
          </a:ln>
        </p:spPr>
        <p:txBody>
          <a:bodyPr/>
          <a:lstStyle/>
          <a:p>
            <a:endParaRPr lang="tr-TR"/>
          </a:p>
        </p:txBody>
      </p:sp>
      <p:sp>
        <p:nvSpPr>
          <p:cNvPr id="41" name="Text 39"/>
          <p:cNvSpPr/>
          <p:nvPr/>
        </p:nvSpPr>
        <p:spPr>
          <a:xfrm>
            <a:off x="3895344" y="36576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42" name="Shape 40"/>
          <p:cNvSpPr/>
          <p:nvPr/>
        </p:nvSpPr>
        <p:spPr>
          <a:xfrm>
            <a:off x="4700016" y="3657600"/>
            <a:ext cx="768096" cy="420624"/>
          </a:xfrm>
          <a:prstGeom prst="rect">
            <a:avLst/>
          </a:prstGeom>
          <a:solidFill>
            <a:srgbClr val="F7F9FC"/>
          </a:solidFill>
          <a:ln w="12700">
            <a:solidFill>
              <a:srgbClr val="DDEAF5"/>
            </a:solidFill>
            <a:prstDash val="solid"/>
          </a:ln>
        </p:spPr>
        <p:txBody>
          <a:bodyPr/>
          <a:lstStyle/>
          <a:p>
            <a:endParaRPr lang="tr-TR"/>
          </a:p>
        </p:txBody>
      </p:sp>
      <p:sp>
        <p:nvSpPr>
          <p:cNvPr id="43" name="Text 41"/>
          <p:cNvSpPr/>
          <p:nvPr/>
        </p:nvSpPr>
        <p:spPr>
          <a:xfrm>
            <a:off x="4700016" y="36576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44" name="Shape 42"/>
          <p:cNvSpPr/>
          <p:nvPr/>
        </p:nvSpPr>
        <p:spPr>
          <a:xfrm>
            <a:off x="5504688" y="3657600"/>
            <a:ext cx="768096" cy="420624"/>
          </a:xfrm>
          <a:prstGeom prst="rect">
            <a:avLst/>
          </a:prstGeom>
          <a:solidFill>
            <a:srgbClr val="F7F9FC"/>
          </a:solidFill>
          <a:ln w="12700">
            <a:solidFill>
              <a:srgbClr val="DDEAF5"/>
            </a:solidFill>
            <a:prstDash val="solid"/>
          </a:ln>
        </p:spPr>
        <p:txBody>
          <a:bodyPr/>
          <a:lstStyle/>
          <a:p>
            <a:endParaRPr lang="tr-TR"/>
          </a:p>
        </p:txBody>
      </p:sp>
      <p:sp>
        <p:nvSpPr>
          <p:cNvPr id="45" name="Text 43"/>
          <p:cNvSpPr/>
          <p:nvPr/>
        </p:nvSpPr>
        <p:spPr>
          <a:xfrm>
            <a:off x="5504688" y="36576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46" name="Shape 44"/>
          <p:cNvSpPr/>
          <p:nvPr/>
        </p:nvSpPr>
        <p:spPr>
          <a:xfrm>
            <a:off x="6309360" y="3657600"/>
            <a:ext cx="768096" cy="420624"/>
          </a:xfrm>
          <a:prstGeom prst="rect">
            <a:avLst/>
          </a:prstGeom>
          <a:solidFill>
            <a:srgbClr val="F7F9FC"/>
          </a:solidFill>
          <a:ln w="12700">
            <a:solidFill>
              <a:srgbClr val="DDEAF5"/>
            </a:solidFill>
            <a:prstDash val="solid"/>
          </a:ln>
        </p:spPr>
        <p:txBody>
          <a:bodyPr/>
          <a:lstStyle/>
          <a:p>
            <a:endParaRPr lang="tr-TR"/>
          </a:p>
        </p:txBody>
      </p:sp>
      <p:sp>
        <p:nvSpPr>
          <p:cNvPr id="47" name="Text 45"/>
          <p:cNvSpPr/>
          <p:nvPr/>
        </p:nvSpPr>
        <p:spPr>
          <a:xfrm>
            <a:off x="6309360" y="36576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48" name="Shape 46"/>
          <p:cNvSpPr/>
          <p:nvPr/>
        </p:nvSpPr>
        <p:spPr>
          <a:xfrm>
            <a:off x="7114032" y="3657600"/>
            <a:ext cx="768096" cy="420624"/>
          </a:xfrm>
          <a:prstGeom prst="rect">
            <a:avLst/>
          </a:prstGeom>
          <a:solidFill>
            <a:srgbClr val="F7F9FC"/>
          </a:solidFill>
          <a:ln w="12700">
            <a:solidFill>
              <a:srgbClr val="DDEAF5"/>
            </a:solidFill>
            <a:prstDash val="solid"/>
          </a:ln>
        </p:spPr>
        <p:txBody>
          <a:bodyPr/>
          <a:lstStyle/>
          <a:p>
            <a:endParaRPr lang="tr-TR"/>
          </a:p>
        </p:txBody>
      </p:sp>
      <p:sp>
        <p:nvSpPr>
          <p:cNvPr id="49" name="Shape 47"/>
          <p:cNvSpPr/>
          <p:nvPr/>
        </p:nvSpPr>
        <p:spPr>
          <a:xfrm>
            <a:off x="7360920" y="3730752"/>
            <a:ext cx="274320" cy="274320"/>
          </a:xfrm>
          <a:prstGeom prst="ellipse">
            <a:avLst/>
          </a:prstGeom>
          <a:solidFill>
            <a:srgbClr val="2E86AB"/>
          </a:solidFill>
          <a:ln w="12700">
            <a:solidFill>
              <a:srgbClr val="2E86AB"/>
            </a:solidFill>
            <a:prstDash val="solid"/>
          </a:ln>
        </p:spPr>
        <p:txBody>
          <a:bodyPr/>
          <a:lstStyle/>
          <a:p>
            <a:endParaRPr lang="tr-TR"/>
          </a:p>
        </p:txBody>
      </p:sp>
      <p:sp>
        <p:nvSpPr>
          <p:cNvPr id="50" name="Text 48"/>
          <p:cNvSpPr/>
          <p:nvPr/>
        </p:nvSpPr>
        <p:spPr>
          <a:xfrm>
            <a:off x="7360920" y="3730752"/>
            <a:ext cx="274320" cy="2743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a:t>
            </a:r>
            <a:endParaRPr lang="en-US" sz="900" dirty="0"/>
          </a:p>
        </p:txBody>
      </p:sp>
      <p:sp>
        <p:nvSpPr>
          <p:cNvPr id="51" name="Shape 49"/>
          <p:cNvSpPr/>
          <p:nvPr/>
        </p:nvSpPr>
        <p:spPr>
          <a:xfrm>
            <a:off x="7918704" y="3657600"/>
            <a:ext cx="768096" cy="420624"/>
          </a:xfrm>
          <a:prstGeom prst="rect">
            <a:avLst/>
          </a:prstGeom>
          <a:solidFill>
            <a:srgbClr val="F7F9FC"/>
          </a:solidFill>
          <a:ln w="12700">
            <a:solidFill>
              <a:srgbClr val="DDEAF5"/>
            </a:solidFill>
            <a:prstDash val="solid"/>
          </a:ln>
        </p:spPr>
        <p:txBody>
          <a:bodyPr/>
          <a:lstStyle/>
          <a:p>
            <a:endParaRPr lang="tr-TR"/>
          </a:p>
        </p:txBody>
      </p:sp>
      <p:sp>
        <p:nvSpPr>
          <p:cNvPr id="52" name="Shape 50"/>
          <p:cNvSpPr/>
          <p:nvPr/>
        </p:nvSpPr>
        <p:spPr>
          <a:xfrm>
            <a:off x="8165592" y="3730752"/>
            <a:ext cx="274320" cy="274320"/>
          </a:xfrm>
          <a:prstGeom prst="ellipse">
            <a:avLst/>
          </a:prstGeom>
          <a:solidFill>
            <a:srgbClr val="E84855"/>
          </a:solidFill>
          <a:ln w="12700">
            <a:solidFill>
              <a:srgbClr val="E84855"/>
            </a:solidFill>
            <a:prstDash val="solid"/>
          </a:ln>
        </p:spPr>
        <p:txBody>
          <a:bodyPr/>
          <a:lstStyle/>
          <a:p>
            <a:endParaRPr lang="tr-TR"/>
          </a:p>
        </p:txBody>
      </p:sp>
      <p:sp>
        <p:nvSpPr>
          <p:cNvPr id="53" name="Text 51"/>
          <p:cNvSpPr/>
          <p:nvPr/>
        </p:nvSpPr>
        <p:spPr>
          <a:xfrm>
            <a:off x="8165592" y="3730752"/>
            <a:ext cx="274320" cy="2743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4</a:t>
            </a:r>
            <a:endParaRPr lang="en-US" sz="900" dirty="0"/>
          </a:p>
        </p:txBody>
      </p:sp>
      <p:sp>
        <p:nvSpPr>
          <p:cNvPr id="54" name="Shape 52"/>
          <p:cNvSpPr/>
          <p:nvPr/>
        </p:nvSpPr>
        <p:spPr>
          <a:xfrm>
            <a:off x="228600" y="4114800"/>
            <a:ext cx="2011680" cy="420624"/>
          </a:xfrm>
          <a:prstGeom prst="rect">
            <a:avLst/>
          </a:prstGeom>
          <a:solidFill>
            <a:srgbClr val="FFFFFF"/>
          </a:solidFill>
          <a:ln w="12700">
            <a:solidFill>
              <a:srgbClr val="DDEAF5"/>
            </a:solidFill>
            <a:prstDash val="solid"/>
          </a:ln>
        </p:spPr>
        <p:txBody>
          <a:bodyPr/>
          <a:lstStyle/>
          <a:p>
            <a:endParaRPr lang="tr-TR"/>
          </a:p>
        </p:txBody>
      </p:sp>
      <p:sp>
        <p:nvSpPr>
          <p:cNvPr id="55" name="Text 53"/>
          <p:cNvSpPr/>
          <p:nvPr/>
        </p:nvSpPr>
        <p:spPr>
          <a:xfrm>
            <a:off x="292608" y="4169664"/>
            <a:ext cx="1883664" cy="310896"/>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ÖÇ-2: Sorumluluğu değerlendirir.</a:t>
            </a:r>
            <a:endParaRPr lang="en-US" sz="800" dirty="0"/>
          </a:p>
        </p:txBody>
      </p:sp>
      <p:sp>
        <p:nvSpPr>
          <p:cNvPr id="56" name="Shape 54"/>
          <p:cNvSpPr/>
          <p:nvPr/>
        </p:nvSpPr>
        <p:spPr>
          <a:xfrm>
            <a:off x="2286000" y="4114800"/>
            <a:ext cx="768096" cy="420624"/>
          </a:xfrm>
          <a:prstGeom prst="rect">
            <a:avLst/>
          </a:prstGeom>
          <a:solidFill>
            <a:srgbClr val="FFFFFF"/>
          </a:solidFill>
          <a:ln w="12700">
            <a:solidFill>
              <a:srgbClr val="DDEAF5"/>
            </a:solidFill>
            <a:prstDash val="solid"/>
          </a:ln>
        </p:spPr>
        <p:txBody>
          <a:bodyPr/>
          <a:lstStyle/>
          <a:p>
            <a:endParaRPr lang="tr-TR"/>
          </a:p>
        </p:txBody>
      </p:sp>
      <p:sp>
        <p:nvSpPr>
          <p:cNvPr id="57" name="Text 55"/>
          <p:cNvSpPr/>
          <p:nvPr/>
        </p:nvSpPr>
        <p:spPr>
          <a:xfrm>
            <a:off x="2286000" y="41148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58" name="Shape 56"/>
          <p:cNvSpPr/>
          <p:nvPr/>
        </p:nvSpPr>
        <p:spPr>
          <a:xfrm>
            <a:off x="3090672" y="4114800"/>
            <a:ext cx="768096" cy="420624"/>
          </a:xfrm>
          <a:prstGeom prst="rect">
            <a:avLst/>
          </a:prstGeom>
          <a:solidFill>
            <a:srgbClr val="FFFFFF"/>
          </a:solidFill>
          <a:ln w="12700">
            <a:solidFill>
              <a:srgbClr val="DDEAF5"/>
            </a:solidFill>
            <a:prstDash val="solid"/>
          </a:ln>
        </p:spPr>
        <p:txBody>
          <a:bodyPr/>
          <a:lstStyle/>
          <a:p>
            <a:endParaRPr lang="tr-TR"/>
          </a:p>
        </p:txBody>
      </p:sp>
      <p:sp>
        <p:nvSpPr>
          <p:cNvPr id="59" name="Shape 57"/>
          <p:cNvSpPr/>
          <p:nvPr/>
        </p:nvSpPr>
        <p:spPr>
          <a:xfrm>
            <a:off x="3337560" y="4187952"/>
            <a:ext cx="274320" cy="274320"/>
          </a:xfrm>
          <a:prstGeom prst="ellipse">
            <a:avLst/>
          </a:prstGeom>
          <a:solidFill>
            <a:srgbClr val="E84855"/>
          </a:solidFill>
          <a:ln w="12700">
            <a:solidFill>
              <a:srgbClr val="E84855"/>
            </a:solidFill>
            <a:prstDash val="solid"/>
          </a:ln>
        </p:spPr>
        <p:txBody>
          <a:bodyPr/>
          <a:lstStyle/>
          <a:p>
            <a:endParaRPr lang="tr-TR"/>
          </a:p>
        </p:txBody>
      </p:sp>
      <p:sp>
        <p:nvSpPr>
          <p:cNvPr id="60" name="Text 58"/>
          <p:cNvSpPr/>
          <p:nvPr/>
        </p:nvSpPr>
        <p:spPr>
          <a:xfrm>
            <a:off x="3337560" y="4187952"/>
            <a:ext cx="274320" cy="2743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4</a:t>
            </a:r>
            <a:endParaRPr lang="en-US" sz="900" dirty="0"/>
          </a:p>
        </p:txBody>
      </p:sp>
      <p:sp>
        <p:nvSpPr>
          <p:cNvPr id="61" name="Shape 59"/>
          <p:cNvSpPr/>
          <p:nvPr/>
        </p:nvSpPr>
        <p:spPr>
          <a:xfrm>
            <a:off x="3895344" y="4114800"/>
            <a:ext cx="768096" cy="420624"/>
          </a:xfrm>
          <a:prstGeom prst="rect">
            <a:avLst/>
          </a:prstGeom>
          <a:solidFill>
            <a:srgbClr val="FFFFFF"/>
          </a:solidFill>
          <a:ln w="12700">
            <a:solidFill>
              <a:srgbClr val="DDEAF5"/>
            </a:solidFill>
            <a:prstDash val="solid"/>
          </a:ln>
        </p:spPr>
        <p:txBody>
          <a:bodyPr/>
          <a:lstStyle/>
          <a:p>
            <a:endParaRPr lang="tr-TR"/>
          </a:p>
        </p:txBody>
      </p:sp>
      <p:sp>
        <p:nvSpPr>
          <p:cNvPr id="62" name="Text 60"/>
          <p:cNvSpPr/>
          <p:nvPr/>
        </p:nvSpPr>
        <p:spPr>
          <a:xfrm>
            <a:off x="3895344" y="41148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63" name="Shape 61"/>
          <p:cNvSpPr/>
          <p:nvPr/>
        </p:nvSpPr>
        <p:spPr>
          <a:xfrm>
            <a:off x="4700016" y="4114800"/>
            <a:ext cx="768096" cy="420624"/>
          </a:xfrm>
          <a:prstGeom prst="rect">
            <a:avLst/>
          </a:prstGeom>
          <a:solidFill>
            <a:srgbClr val="FFFFFF"/>
          </a:solidFill>
          <a:ln w="12700">
            <a:solidFill>
              <a:srgbClr val="DDEAF5"/>
            </a:solidFill>
            <a:prstDash val="solid"/>
          </a:ln>
        </p:spPr>
        <p:txBody>
          <a:bodyPr/>
          <a:lstStyle/>
          <a:p>
            <a:endParaRPr lang="tr-TR"/>
          </a:p>
        </p:txBody>
      </p:sp>
      <p:sp>
        <p:nvSpPr>
          <p:cNvPr id="64" name="Text 62"/>
          <p:cNvSpPr/>
          <p:nvPr/>
        </p:nvSpPr>
        <p:spPr>
          <a:xfrm>
            <a:off x="4700016" y="41148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65" name="Shape 63"/>
          <p:cNvSpPr/>
          <p:nvPr/>
        </p:nvSpPr>
        <p:spPr>
          <a:xfrm>
            <a:off x="5504688" y="4114800"/>
            <a:ext cx="768096" cy="420624"/>
          </a:xfrm>
          <a:prstGeom prst="rect">
            <a:avLst/>
          </a:prstGeom>
          <a:solidFill>
            <a:srgbClr val="FFFFFF"/>
          </a:solidFill>
          <a:ln w="12700">
            <a:solidFill>
              <a:srgbClr val="DDEAF5"/>
            </a:solidFill>
            <a:prstDash val="solid"/>
          </a:ln>
        </p:spPr>
        <p:txBody>
          <a:bodyPr/>
          <a:lstStyle/>
          <a:p>
            <a:endParaRPr lang="tr-TR"/>
          </a:p>
        </p:txBody>
      </p:sp>
      <p:sp>
        <p:nvSpPr>
          <p:cNvPr id="66" name="Text 64"/>
          <p:cNvSpPr/>
          <p:nvPr/>
        </p:nvSpPr>
        <p:spPr>
          <a:xfrm>
            <a:off x="5504688" y="41148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67" name="Shape 65"/>
          <p:cNvSpPr/>
          <p:nvPr/>
        </p:nvSpPr>
        <p:spPr>
          <a:xfrm>
            <a:off x="6309360" y="4114800"/>
            <a:ext cx="768096" cy="420624"/>
          </a:xfrm>
          <a:prstGeom prst="rect">
            <a:avLst/>
          </a:prstGeom>
          <a:solidFill>
            <a:srgbClr val="FFFFFF"/>
          </a:solidFill>
          <a:ln w="12700">
            <a:solidFill>
              <a:srgbClr val="DDEAF5"/>
            </a:solidFill>
            <a:prstDash val="solid"/>
          </a:ln>
        </p:spPr>
        <p:txBody>
          <a:bodyPr/>
          <a:lstStyle/>
          <a:p>
            <a:endParaRPr lang="tr-TR"/>
          </a:p>
        </p:txBody>
      </p:sp>
      <p:sp>
        <p:nvSpPr>
          <p:cNvPr id="68" name="Text 66"/>
          <p:cNvSpPr/>
          <p:nvPr/>
        </p:nvSpPr>
        <p:spPr>
          <a:xfrm>
            <a:off x="6309360" y="41148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69" name="Shape 67"/>
          <p:cNvSpPr/>
          <p:nvPr/>
        </p:nvSpPr>
        <p:spPr>
          <a:xfrm>
            <a:off x="7114032" y="4114800"/>
            <a:ext cx="768096" cy="420624"/>
          </a:xfrm>
          <a:prstGeom prst="rect">
            <a:avLst/>
          </a:prstGeom>
          <a:solidFill>
            <a:srgbClr val="FFFFFF"/>
          </a:solidFill>
          <a:ln w="12700">
            <a:solidFill>
              <a:srgbClr val="DDEAF5"/>
            </a:solidFill>
            <a:prstDash val="solid"/>
          </a:ln>
        </p:spPr>
        <p:txBody>
          <a:bodyPr/>
          <a:lstStyle/>
          <a:p>
            <a:endParaRPr lang="tr-TR"/>
          </a:p>
        </p:txBody>
      </p:sp>
      <p:sp>
        <p:nvSpPr>
          <p:cNvPr id="70" name="Text 68"/>
          <p:cNvSpPr/>
          <p:nvPr/>
        </p:nvSpPr>
        <p:spPr>
          <a:xfrm>
            <a:off x="7114032" y="41148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71" name="Shape 69"/>
          <p:cNvSpPr/>
          <p:nvPr/>
        </p:nvSpPr>
        <p:spPr>
          <a:xfrm>
            <a:off x="7918704" y="4114800"/>
            <a:ext cx="768096" cy="420624"/>
          </a:xfrm>
          <a:prstGeom prst="rect">
            <a:avLst/>
          </a:prstGeom>
          <a:solidFill>
            <a:srgbClr val="FFFFFF"/>
          </a:solidFill>
          <a:ln w="12700">
            <a:solidFill>
              <a:srgbClr val="DDEAF5"/>
            </a:solidFill>
            <a:prstDash val="solid"/>
          </a:ln>
        </p:spPr>
        <p:txBody>
          <a:bodyPr/>
          <a:lstStyle/>
          <a:p>
            <a:endParaRPr lang="tr-TR"/>
          </a:p>
        </p:txBody>
      </p:sp>
      <p:sp>
        <p:nvSpPr>
          <p:cNvPr id="72" name="Shape 70"/>
          <p:cNvSpPr/>
          <p:nvPr/>
        </p:nvSpPr>
        <p:spPr>
          <a:xfrm>
            <a:off x="8165592" y="4187952"/>
            <a:ext cx="274320" cy="274320"/>
          </a:xfrm>
          <a:prstGeom prst="ellipse">
            <a:avLst/>
          </a:prstGeom>
          <a:solidFill>
            <a:srgbClr val="2E86AB"/>
          </a:solidFill>
          <a:ln w="12700">
            <a:solidFill>
              <a:srgbClr val="2E86AB"/>
            </a:solidFill>
            <a:prstDash val="solid"/>
          </a:ln>
        </p:spPr>
        <p:txBody>
          <a:bodyPr/>
          <a:lstStyle/>
          <a:p>
            <a:endParaRPr lang="tr-TR"/>
          </a:p>
        </p:txBody>
      </p:sp>
      <p:sp>
        <p:nvSpPr>
          <p:cNvPr id="73" name="Text 71"/>
          <p:cNvSpPr/>
          <p:nvPr/>
        </p:nvSpPr>
        <p:spPr>
          <a:xfrm>
            <a:off x="8165592" y="4187952"/>
            <a:ext cx="274320" cy="2743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a:t>
            </a:r>
            <a:endParaRPr lang="en-US" sz="900" dirty="0"/>
          </a:p>
        </p:txBody>
      </p:sp>
      <p:sp>
        <p:nvSpPr>
          <p:cNvPr id="74" name="Shape 72"/>
          <p:cNvSpPr/>
          <p:nvPr/>
        </p:nvSpPr>
        <p:spPr>
          <a:xfrm>
            <a:off x="228600" y="4572000"/>
            <a:ext cx="2011680" cy="420624"/>
          </a:xfrm>
          <a:prstGeom prst="rect">
            <a:avLst/>
          </a:prstGeom>
          <a:solidFill>
            <a:srgbClr val="F7F9FC"/>
          </a:solidFill>
          <a:ln w="12700">
            <a:solidFill>
              <a:srgbClr val="DDEAF5"/>
            </a:solidFill>
            <a:prstDash val="solid"/>
          </a:ln>
        </p:spPr>
        <p:txBody>
          <a:bodyPr/>
          <a:lstStyle/>
          <a:p>
            <a:endParaRPr lang="tr-TR"/>
          </a:p>
        </p:txBody>
      </p:sp>
      <p:sp>
        <p:nvSpPr>
          <p:cNvPr id="75" name="Text 73"/>
          <p:cNvSpPr/>
          <p:nvPr/>
        </p:nvSpPr>
        <p:spPr>
          <a:xfrm>
            <a:off x="292608" y="4626864"/>
            <a:ext cx="1883664" cy="310896"/>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ÖÇ-3: Fonksiyonları analiz eder.</a:t>
            </a:r>
            <a:endParaRPr lang="en-US" sz="800" dirty="0"/>
          </a:p>
        </p:txBody>
      </p:sp>
      <p:sp>
        <p:nvSpPr>
          <p:cNvPr id="76" name="Shape 74"/>
          <p:cNvSpPr/>
          <p:nvPr/>
        </p:nvSpPr>
        <p:spPr>
          <a:xfrm>
            <a:off x="2286000" y="4572000"/>
            <a:ext cx="768096" cy="420624"/>
          </a:xfrm>
          <a:prstGeom prst="rect">
            <a:avLst/>
          </a:prstGeom>
          <a:solidFill>
            <a:srgbClr val="F7F9FC"/>
          </a:solidFill>
          <a:ln w="12700">
            <a:solidFill>
              <a:srgbClr val="DDEAF5"/>
            </a:solidFill>
            <a:prstDash val="solid"/>
          </a:ln>
        </p:spPr>
        <p:txBody>
          <a:bodyPr/>
          <a:lstStyle/>
          <a:p>
            <a:endParaRPr lang="tr-TR"/>
          </a:p>
        </p:txBody>
      </p:sp>
      <p:sp>
        <p:nvSpPr>
          <p:cNvPr id="77" name="Shape 75"/>
          <p:cNvSpPr/>
          <p:nvPr/>
        </p:nvSpPr>
        <p:spPr>
          <a:xfrm>
            <a:off x="2532888" y="4645152"/>
            <a:ext cx="274320" cy="274320"/>
          </a:xfrm>
          <a:prstGeom prst="ellipse">
            <a:avLst/>
          </a:prstGeom>
          <a:solidFill>
            <a:srgbClr val="E84855"/>
          </a:solidFill>
          <a:ln w="12700">
            <a:solidFill>
              <a:srgbClr val="E84855"/>
            </a:solidFill>
            <a:prstDash val="solid"/>
          </a:ln>
        </p:spPr>
        <p:txBody>
          <a:bodyPr/>
          <a:lstStyle/>
          <a:p>
            <a:endParaRPr lang="tr-TR"/>
          </a:p>
        </p:txBody>
      </p:sp>
      <p:sp>
        <p:nvSpPr>
          <p:cNvPr id="78" name="Text 76"/>
          <p:cNvSpPr/>
          <p:nvPr/>
        </p:nvSpPr>
        <p:spPr>
          <a:xfrm>
            <a:off x="2532888" y="4645152"/>
            <a:ext cx="274320" cy="2743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4</a:t>
            </a:r>
            <a:endParaRPr lang="en-US" sz="900" dirty="0"/>
          </a:p>
        </p:txBody>
      </p:sp>
      <p:sp>
        <p:nvSpPr>
          <p:cNvPr id="79" name="Shape 77"/>
          <p:cNvSpPr/>
          <p:nvPr/>
        </p:nvSpPr>
        <p:spPr>
          <a:xfrm>
            <a:off x="3090672" y="4572000"/>
            <a:ext cx="768096" cy="420624"/>
          </a:xfrm>
          <a:prstGeom prst="rect">
            <a:avLst/>
          </a:prstGeom>
          <a:solidFill>
            <a:srgbClr val="F7F9FC"/>
          </a:solidFill>
          <a:ln w="12700">
            <a:solidFill>
              <a:srgbClr val="DDEAF5"/>
            </a:solidFill>
            <a:prstDash val="solid"/>
          </a:ln>
        </p:spPr>
        <p:txBody>
          <a:bodyPr/>
          <a:lstStyle/>
          <a:p>
            <a:endParaRPr lang="tr-TR"/>
          </a:p>
        </p:txBody>
      </p:sp>
      <p:sp>
        <p:nvSpPr>
          <p:cNvPr id="80" name="Text 78"/>
          <p:cNvSpPr/>
          <p:nvPr/>
        </p:nvSpPr>
        <p:spPr>
          <a:xfrm>
            <a:off x="3090672" y="45720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81" name="Shape 79"/>
          <p:cNvSpPr/>
          <p:nvPr/>
        </p:nvSpPr>
        <p:spPr>
          <a:xfrm>
            <a:off x="3895344" y="4572000"/>
            <a:ext cx="768096" cy="420624"/>
          </a:xfrm>
          <a:prstGeom prst="rect">
            <a:avLst/>
          </a:prstGeom>
          <a:solidFill>
            <a:srgbClr val="F7F9FC"/>
          </a:solidFill>
          <a:ln w="12700">
            <a:solidFill>
              <a:srgbClr val="DDEAF5"/>
            </a:solidFill>
            <a:prstDash val="solid"/>
          </a:ln>
        </p:spPr>
        <p:txBody>
          <a:bodyPr/>
          <a:lstStyle/>
          <a:p>
            <a:endParaRPr lang="tr-TR"/>
          </a:p>
        </p:txBody>
      </p:sp>
      <p:sp>
        <p:nvSpPr>
          <p:cNvPr id="82" name="Shape 80"/>
          <p:cNvSpPr/>
          <p:nvPr/>
        </p:nvSpPr>
        <p:spPr>
          <a:xfrm>
            <a:off x="4142232" y="4645152"/>
            <a:ext cx="274320" cy="274320"/>
          </a:xfrm>
          <a:prstGeom prst="ellipse">
            <a:avLst/>
          </a:prstGeom>
          <a:solidFill>
            <a:srgbClr val="E67E22"/>
          </a:solidFill>
          <a:ln w="12700">
            <a:solidFill>
              <a:srgbClr val="E67E22"/>
            </a:solidFill>
            <a:prstDash val="solid"/>
          </a:ln>
        </p:spPr>
        <p:txBody>
          <a:bodyPr/>
          <a:lstStyle/>
          <a:p>
            <a:endParaRPr lang="tr-TR"/>
          </a:p>
        </p:txBody>
      </p:sp>
      <p:sp>
        <p:nvSpPr>
          <p:cNvPr id="83" name="Text 81"/>
          <p:cNvSpPr/>
          <p:nvPr/>
        </p:nvSpPr>
        <p:spPr>
          <a:xfrm>
            <a:off x="4142232" y="4645152"/>
            <a:ext cx="274320" cy="2743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3</a:t>
            </a:r>
            <a:endParaRPr lang="en-US" sz="900" dirty="0"/>
          </a:p>
        </p:txBody>
      </p:sp>
      <p:sp>
        <p:nvSpPr>
          <p:cNvPr id="84" name="Shape 82"/>
          <p:cNvSpPr/>
          <p:nvPr/>
        </p:nvSpPr>
        <p:spPr>
          <a:xfrm>
            <a:off x="4700016" y="4572000"/>
            <a:ext cx="768096" cy="420624"/>
          </a:xfrm>
          <a:prstGeom prst="rect">
            <a:avLst/>
          </a:prstGeom>
          <a:solidFill>
            <a:srgbClr val="F7F9FC"/>
          </a:solidFill>
          <a:ln w="12700">
            <a:solidFill>
              <a:srgbClr val="DDEAF5"/>
            </a:solidFill>
            <a:prstDash val="solid"/>
          </a:ln>
        </p:spPr>
        <p:txBody>
          <a:bodyPr/>
          <a:lstStyle/>
          <a:p>
            <a:endParaRPr lang="tr-TR"/>
          </a:p>
        </p:txBody>
      </p:sp>
      <p:sp>
        <p:nvSpPr>
          <p:cNvPr id="85" name="Text 83"/>
          <p:cNvSpPr/>
          <p:nvPr/>
        </p:nvSpPr>
        <p:spPr>
          <a:xfrm>
            <a:off x="4700016" y="45720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86" name="Shape 84"/>
          <p:cNvSpPr/>
          <p:nvPr/>
        </p:nvSpPr>
        <p:spPr>
          <a:xfrm>
            <a:off x="5504688" y="4572000"/>
            <a:ext cx="768096" cy="420624"/>
          </a:xfrm>
          <a:prstGeom prst="rect">
            <a:avLst/>
          </a:prstGeom>
          <a:solidFill>
            <a:srgbClr val="F7F9FC"/>
          </a:solidFill>
          <a:ln w="12700">
            <a:solidFill>
              <a:srgbClr val="DDEAF5"/>
            </a:solidFill>
            <a:prstDash val="solid"/>
          </a:ln>
        </p:spPr>
        <p:txBody>
          <a:bodyPr/>
          <a:lstStyle/>
          <a:p>
            <a:endParaRPr lang="tr-TR"/>
          </a:p>
        </p:txBody>
      </p:sp>
      <p:sp>
        <p:nvSpPr>
          <p:cNvPr id="87" name="Text 85"/>
          <p:cNvSpPr/>
          <p:nvPr/>
        </p:nvSpPr>
        <p:spPr>
          <a:xfrm>
            <a:off x="5504688" y="45720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88" name="Shape 86"/>
          <p:cNvSpPr/>
          <p:nvPr/>
        </p:nvSpPr>
        <p:spPr>
          <a:xfrm>
            <a:off x="6309360" y="4572000"/>
            <a:ext cx="768096" cy="420624"/>
          </a:xfrm>
          <a:prstGeom prst="rect">
            <a:avLst/>
          </a:prstGeom>
          <a:solidFill>
            <a:srgbClr val="F7F9FC"/>
          </a:solidFill>
          <a:ln w="12700">
            <a:solidFill>
              <a:srgbClr val="DDEAF5"/>
            </a:solidFill>
            <a:prstDash val="solid"/>
          </a:ln>
        </p:spPr>
        <p:txBody>
          <a:bodyPr/>
          <a:lstStyle/>
          <a:p>
            <a:endParaRPr lang="tr-TR"/>
          </a:p>
        </p:txBody>
      </p:sp>
      <p:sp>
        <p:nvSpPr>
          <p:cNvPr id="89" name="Text 87"/>
          <p:cNvSpPr/>
          <p:nvPr/>
        </p:nvSpPr>
        <p:spPr>
          <a:xfrm>
            <a:off x="6309360" y="45720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90" name="Shape 88"/>
          <p:cNvSpPr/>
          <p:nvPr/>
        </p:nvSpPr>
        <p:spPr>
          <a:xfrm>
            <a:off x="7114032" y="4572000"/>
            <a:ext cx="768096" cy="420624"/>
          </a:xfrm>
          <a:prstGeom prst="rect">
            <a:avLst/>
          </a:prstGeom>
          <a:solidFill>
            <a:srgbClr val="F7F9FC"/>
          </a:solidFill>
          <a:ln w="12700">
            <a:solidFill>
              <a:srgbClr val="DDEAF5"/>
            </a:solidFill>
            <a:prstDash val="solid"/>
          </a:ln>
        </p:spPr>
        <p:txBody>
          <a:bodyPr/>
          <a:lstStyle/>
          <a:p>
            <a:endParaRPr lang="tr-TR"/>
          </a:p>
        </p:txBody>
      </p:sp>
      <p:sp>
        <p:nvSpPr>
          <p:cNvPr id="91" name="Shape 89"/>
          <p:cNvSpPr/>
          <p:nvPr/>
        </p:nvSpPr>
        <p:spPr>
          <a:xfrm>
            <a:off x="7360920" y="4645152"/>
            <a:ext cx="274320" cy="274320"/>
          </a:xfrm>
          <a:prstGeom prst="ellipse">
            <a:avLst/>
          </a:prstGeom>
          <a:solidFill>
            <a:srgbClr val="2E86AB"/>
          </a:solidFill>
          <a:ln w="12700">
            <a:solidFill>
              <a:srgbClr val="2E86AB"/>
            </a:solidFill>
            <a:prstDash val="solid"/>
          </a:ln>
        </p:spPr>
        <p:txBody>
          <a:bodyPr/>
          <a:lstStyle/>
          <a:p>
            <a:endParaRPr lang="tr-TR"/>
          </a:p>
        </p:txBody>
      </p:sp>
      <p:sp>
        <p:nvSpPr>
          <p:cNvPr id="92" name="Text 90"/>
          <p:cNvSpPr/>
          <p:nvPr/>
        </p:nvSpPr>
        <p:spPr>
          <a:xfrm>
            <a:off x="7360920" y="4645152"/>
            <a:ext cx="274320" cy="2743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a:t>
            </a:r>
            <a:endParaRPr lang="en-US" sz="900" dirty="0"/>
          </a:p>
        </p:txBody>
      </p:sp>
      <p:sp>
        <p:nvSpPr>
          <p:cNvPr id="93" name="Shape 91"/>
          <p:cNvSpPr/>
          <p:nvPr/>
        </p:nvSpPr>
        <p:spPr>
          <a:xfrm>
            <a:off x="7918704" y="4572000"/>
            <a:ext cx="768096" cy="420624"/>
          </a:xfrm>
          <a:prstGeom prst="rect">
            <a:avLst/>
          </a:prstGeom>
          <a:solidFill>
            <a:srgbClr val="F7F9FC"/>
          </a:solidFill>
          <a:ln w="12700">
            <a:solidFill>
              <a:srgbClr val="DDEAF5"/>
            </a:solidFill>
            <a:prstDash val="solid"/>
          </a:ln>
        </p:spPr>
        <p:txBody>
          <a:bodyPr/>
          <a:lstStyle/>
          <a:p>
            <a:endParaRPr lang="tr-TR"/>
          </a:p>
        </p:txBody>
      </p:sp>
      <p:sp>
        <p:nvSpPr>
          <p:cNvPr id="94" name="Text 92"/>
          <p:cNvSpPr/>
          <p:nvPr/>
        </p:nvSpPr>
        <p:spPr>
          <a:xfrm>
            <a:off x="7918704" y="4572000"/>
            <a:ext cx="768096" cy="420624"/>
          </a:xfrm>
          <a:prstGeom prst="rect">
            <a:avLst/>
          </a:prstGeom>
          <a:noFill/>
          <a:ln/>
        </p:spPr>
        <p:txBody>
          <a:bodyPr wrap="square" lIns="0" tIns="0" rIns="0" bIns="0" rtlCol="0" anchor="ctr"/>
          <a:lstStyle/>
          <a:p>
            <a:pPr marL="0" indent="0" algn="ctr">
              <a:buNone/>
            </a:pPr>
            <a:r>
              <a:rPr lang="en-US" sz="900" dirty="0">
                <a:solidFill>
                  <a:srgbClr val="CCCCCC"/>
                </a:solidFill>
                <a:latin typeface="Calibri" pitchFamily="34" charset="0"/>
                <a:ea typeface="Calibri" pitchFamily="34" charset="-122"/>
                <a:cs typeface="Calibri" pitchFamily="34" charset="-120"/>
              </a:rPr>
              <a:t>—</a:t>
            </a:r>
            <a:endParaRPr lang="en-US" sz="900" dirty="0"/>
          </a:p>
        </p:txBody>
      </p:sp>
      <p:sp>
        <p:nvSpPr>
          <p:cNvPr id="95" name="Shape 93"/>
          <p:cNvSpPr/>
          <p:nvPr/>
        </p:nvSpPr>
        <p:spPr>
          <a:xfrm>
            <a:off x="228600" y="5065776"/>
            <a:ext cx="8686800" cy="0"/>
          </a:xfrm>
          <a:prstGeom prst="rect">
            <a:avLst/>
          </a:prstGeom>
          <a:solidFill>
            <a:srgbClr val="FFFFFF"/>
          </a:solidFill>
          <a:ln w="12700">
            <a:solidFill>
              <a:srgbClr val="FFFFFF"/>
            </a:solidFill>
            <a:prstDash val="solid"/>
          </a:ln>
        </p:spPr>
        <p:txBody>
          <a:bodyPr/>
          <a:lstStyle/>
          <a:p>
            <a:endParaRPr lang="tr-TR"/>
          </a:p>
        </p:txBody>
      </p:sp>
      <p:sp>
        <p:nvSpPr>
          <p:cNvPr id="96" name="Shape 94"/>
          <p:cNvSpPr/>
          <p:nvPr/>
        </p:nvSpPr>
        <p:spPr>
          <a:xfrm>
            <a:off x="228600" y="4818888"/>
            <a:ext cx="8686800" cy="237744"/>
          </a:xfrm>
          <a:prstGeom prst="rect">
            <a:avLst/>
          </a:prstGeom>
          <a:solidFill>
            <a:srgbClr val="FFF8E1"/>
          </a:solidFill>
          <a:ln w="12700">
            <a:solidFill>
              <a:srgbClr val="E67E22"/>
            </a:solidFill>
            <a:prstDash val="solid"/>
          </a:ln>
        </p:spPr>
        <p:txBody>
          <a:bodyPr/>
          <a:lstStyle/>
          <a:p>
            <a:endParaRPr lang="tr-TR"/>
          </a:p>
        </p:txBody>
      </p:sp>
      <p:sp>
        <p:nvSpPr>
          <p:cNvPr id="97" name="Text 95"/>
          <p:cNvSpPr/>
          <p:nvPr/>
        </p:nvSpPr>
        <p:spPr>
          <a:xfrm>
            <a:off x="320040" y="4818888"/>
            <a:ext cx="8503920" cy="237744"/>
          </a:xfrm>
          <a:prstGeom prst="rect">
            <a:avLst/>
          </a:prstGeom>
          <a:noFill/>
          <a:ln/>
        </p:spPr>
        <p:txBody>
          <a:bodyPr wrap="square" lIns="0" tIns="0" rIns="0" bIns="0" rtlCol="0" anchor="ctr"/>
          <a:lstStyle/>
          <a:p>
            <a:pPr marL="0" indent="0">
              <a:buNone/>
            </a:pPr>
            <a:r>
              <a:rPr lang="en-US" sz="900" dirty="0">
                <a:solidFill>
                  <a:srgbClr val="5C4000"/>
                </a:solidFill>
                <a:latin typeface="Calibri" pitchFamily="34" charset="0"/>
                <a:ea typeface="Calibri" pitchFamily="34" charset="-122"/>
                <a:cs typeface="Calibri" pitchFamily="34" charset="-120"/>
              </a:rPr>
              <a:t>💡  Matristeki her renkli rakam: O ders çıktısının o program çıktısına olan katkı düzeyini gösterir. Boş hücre = o çıktıya katkı yok demektir.</a:t>
            </a:r>
            <a:endParaRPr lang="en-US" sz="9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Katkı Düzeyleri (1–5) Ne Anlama Gelir?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Her hücreye hangi rakamı gireceğinizi doğru belirleyin — bu seçim akreditasyonu doğrudan etkiler</a:t>
            </a:r>
            <a:endParaRPr lang="en-US" sz="1200" dirty="0"/>
          </a:p>
        </p:txBody>
      </p:sp>
      <p:sp>
        <p:nvSpPr>
          <p:cNvPr id="5" name="Shape 3"/>
          <p:cNvSpPr/>
          <p:nvPr/>
        </p:nvSpPr>
        <p:spPr>
          <a:xfrm>
            <a:off x="228600" y="1051560"/>
            <a:ext cx="8686800" cy="749808"/>
          </a:xfrm>
          <a:prstGeom prst="rect">
            <a:avLst/>
          </a:prstGeom>
          <a:solidFill>
            <a:srgbClr val="F7F9FC"/>
          </a:solidFill>
          <a:ln w="12700">
            <a:solidFill>
              <a:srgbClr val="DDEAF5"/>
            </a:solidFill>
            <a:prstDash val="solid"/>
          </a:ln>
        </p:spPr>
        <p:txBody>
          <a:bodyPr/>
          <a:lstStyle/>
          <a:p>
            <a:endParaRPr lang="tr-TR"/>
          </a:p>
        </p:txBody>
      </p:sp>
      <p:sp>
        <p:nvSpPr>
          <p:cNvPr id="6" name="Shape 4"/>
          <p:cNvSpPr/>
          <p:nvPr/>
        </p:nvSpPr>
        <p:spPr>
          <a:xfrm>
            <a:off x="292608" y="1252728"/>
            <a:ext cx="347472" cy="347472"/>
          </a:xfrm>
          <a:prstGeom prst="ellipse">
            <a:avLst/>
          </a:prstGeom>
          <a:solidFill>
            <a:srgbClr val="27AE60"/>
          </a:solidFill>
          <a:ln w="12700">
            <a:solidFill>
              <a:srgbClr val="27AE60"/>
            </a:solidFill>
            <a:prstDash val="solid"/>
          </a:ln>
        </p:spPr>
        <p:txBody>
          <a:bodyPr/>
          <a:lstStyle/>
          <a:p>
            <a:endParaRPr lang="tr-TR"/>
          </a:p>
        </p:txBody>
      </p:sp>
      <p:sp>
        <p:nvSpPr>
          <p:cNvPr id="7" name="Text 5"/>
          <p:cNvSpPr/>
          <p:nvPr/>
        </p:nvSpPr>
        <p:spPr>
          <a:xfrm>
            <a:off x="292608" y="1252728"/>
            <a:ext cx="347472" cy="34747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8" name="Text 6"/>
          <p:cNvSpPr/>
          <p:nvPr/>
        </p:nvSpPr>
        <p:spPr>
          <a:xfrm>
            <a:off x="731520" y="1088136"/>
            <a:ext cx="1371600" cy="256032"/>
          </a:xfrm>
          <a:prstGeom prst="rect">
            <a:avLst/>
          </a:prstGeom>
          <a:noFill/>
          <a:ln/>
        </p:spPr>
        <p:txBody>
          <a:bodyPr wrap="square" lIns="0" tIns="0" rIns="0" bIns="0" rtlCol="0" anchor="ctr"/>
          <a:lstStyle/>
          <a:p>
            <a:pPr marL="0" indent="0">
              <a:buNone/>
            </a:pPr>
            <a:r>
              <a:rPr lang="en-US" sz="1000" b="1" dirty="0">
                <a:solidFill>
                  <a:srgbClr val="27AE60"/>
                </a:solidFill>
                <a:latin typeface="Calibri" pitchFamily="34" charset="0"/>
                <a:ea typeface="Calibri" pitchFamily="34" charset="-122"/>
                <a:cs typeface="Calibri" pitchFamily="34" charset="-120"/>
              </a:rPr>
              <a:t>ÇOK DÜŞÜK</a:t>
            </a:r>
            <a:endParaRPr lang="en-US" sz="1000" dirty="0"/>
          </a:p>
        </p:txBody>
      </p:sp>
      <p:sp>
        <p:nvSpPr>
          <p:cNvPr id="9" name="Text 7"/>
          <p:cNvSpPr/>
          <p:nvPr/>
        </p:nvSpPr>
        <p:spPr>
          <a:xfrm>
            <a:off x="731520" y="1344168"/>
            <a:ext cx="2926080" cy="38404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Bu ders çıktısı o program hedefine çok az değiniyor. Derste konu geçiyor ama merkezi bir yer tutmuyor.</a:t>
            </a:r>
            <a:endParaRPr lang="en-US" sz="880" dirty="0"/>
          </a:p>
        </p:txBody>
      </p:sp>
      <p:sp>
        <p:nvSpPr>
          <p:cNvPr id="10" name="Shape 8"/>
          <p:cNvSpPr/>
          <p:nvPr/>
        </p:nvSpPr>
        <p:spPr>
          <a:xfrm>
            <a:off x="3749040" y="1106424"/>
            <a:ext cx="2286000" cy="640080"/>
          </a:xfrm>
          <a:prstGeom prst="rect">
            <a:avLst/>
          </a:prstGeom>
          <a:solidFill>
            <a:srgbClr val="FAFAFA"/>
          </a:solidFill>
          <a:ln w="12700">
            <a:solidFill>
              <a:srgbClr val="E0E0E0"/>
            </a:solidFill>
            <a:prstDash val="solid"/>
          </a:ln>
        </p:spPr>
        <p:txBody>
          <a:bodyPr/>
          <a:lstStyle/>
          <a:p>
            <a:endParaRPr lang="tr-TR"/>
          </a:p>
        </p:txBody>
      </p:sp>
      <p:sp>
        <p:nvSpPr>
          <p:cNvPr id="11" name="Text 9"/>
          <p:cNvSpPr/>
          <p:nvPr/>
        </p:nvSpPr>
        <p:spPr>
          <a:xfrm>
            <a:off x="3822192" y="1124712"/>
            <a:ext cx="2139696" cy="201168"/>
          </a:xfrm>
          <a:prstGeom prst="rect">
            <a:avLst/>
          </a:prstGeom>
          <a:noFill/>
          <a:ln/>
        </p:spPr>
        <p:txBody>
          <a:bodyPr wrap="square" lIns="0" tIns="0" rIns="0" bIns="0" rtlCol="0" anchor="ctr"/>
          <a:lstStyle/>
          <a:p>
            <a:pPr marL="0" indent="0">
              <a:buNone/>
            </a:pPr>
            <a:r>
              <a:rPr lang="en-US" sz="800" b="1" dirty="0">
                <a:solidFill>
                  <a:srgbClr val="718096"/>
                </a:solidFill>
                <a:latin typeface="Calibri" pitchFamily="34" charset="0"/>
                <a:ea typeface="Calibri" pitchFamily="34" charset="-122"/>
                <a:cs typeface="Calibri" pitchFamily="34" charset="-120"/>
              </a:rPr>
              <a:t>Ne zaman?</a:t>
            </a:r>
            <a:endParaRPr lang="en-US" sz="800" dirty="0"/>
          </a:p>
        </p:txBody>
      </p:sp>
      <p:sp>
        <p:nvSpPr>
          <p:cNvPr id="12" name="Text 10"/>
          <p:cNvSpPr/>
          <p:nvPr/>
        </p:nvSpPr>
        <p:spPr>
          <a:xfrm>
            <a:off x="3822192" y="1325880"/>
            <a:ext cx="2139696" cy="38404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Bir kavram sadece tanım düzeyinde geçiyorsa veya ana konuyla ilgisiz bir örnekte kullanılıyorsa.</a:t>
            </a:r>
            <a:endParaRPr lang="en-US" sz="800" dirty="0"/>
          </a:p>
        </p:txBody>
      </p:sp>
      <p:sp>
        <p:nvSpPr>
          <p:cNvPr id="13" name="Text 11"/>
          <p:cNvSpPr/>
          <p:nvPr/>
        </p:nvSpPr>
        <p:spPr>
          <a:xfrm>
            <a:off x="6144768" y="1197864"/>
            <a:ext cx="2706624" cy="457200"/>
          </a:xfrm>
          <a:prstGeom prst="rect">
            <a:avLst/>
          </a:prstGeom>
          <a:noFill/>
          <a:ln/>
        </p:spPr>
        <p:txBody>
          <a:bodyPr wrap="square" lIns="0" tIns="0" rIns="0" bIns="0" rtlCol="0" anchor="ctr"/>
          <a:lstStyle/>
          <a:p>
            <a:pPr marL="0" indent="0">
              <a:buNone/>
            </a:pPr>
            <a:r>
              <a:rPr lang="en-US" sz="820" i="1" dirty="0">
                <a:solidFill>
                  <a:srgbClr val="27AE60"/>
                </a:solidFill>
                <a:latin typeface="Calibri" pitchFamily="34" charset="0"/>
                <a:ea typeface="Calibri" pitchFamily="34" charset="-122"/>
                <a:cs typeface="Calibri" pitchFamily="34" charset="-120"/>
              </a:rPr>
              <a:t>ÖÇ: 'Temel kavramları açıklar' → PÇ: 'Bağımsız çalışabilme' → Katkı: 1 (dolaylı, çok zayıf ilişki)</a:t>
            </a:r>
            <a:endParaRPr lang="en-US" sz="820" dirty="0"/>
          </a:p>
        </p:txBody>
      </p:sp>
      <p:sp>
        <p:nvSpPr>
          <p:cNvPr id="14" name="Shape 12"/>
          <p:cNvSpPr/>
          <p:nvPr/>
        </p:nvSpPr>
        <p:spPr>
          <a:xfrm>
            <a:off x="228600" y="1856232"/>
            <a:ext cx="8686800" cy="749808"/>
          </a:xfrm>
          <a:prstGeom prst="rect">
            <a:avLst/>
          </a:prstGeom>
          <a:solidFill>
            <a:srgbClr val="FFFFFF"/>
          </a:solidFill>
          <a:ln w="12700">
            <a:solidFill>
              <a:srgbClr val="DDEAF5"/>
            </a:solidFill>
            <a:prstDash val="solid"/>
          </a:ln>
        </p:spPr>
        <p:txBody>
          <a:bodyPr/>
          <a:lstStyle/>
          <a:p>
            <a:endParaRPr lang="tr-TR"/>
          </a:p>
        </p:txBody>
      </p:sp>
      <p:sp>
        <p:nvSpPr>
          <p:cNvPr id="15" name="Shape 13"/>
          <p:cNvSpPr/>
          <p:nvPr/>
        </p:nvSpPr>
        <p:spPr>
          <a:xfrm>
            <a:off x="292608" y="2057400"/>
            <a:ext cx="347472" cy="347472"/>
          </a:xfrm>
          <a:prstGeom prst="ellipse">
            <a:avLst/>
          </a:prstGeom>
          <a:solidFill>
            <a:srgbClr val="2E86AB"/>
          </a:solidFill>
          <a:ln w="12700">
            <a:solidFill>
              <a:srgbClr val="2E86AB"/>
            </a:solidFill>
            <a:prstDash val="solid"/>
          </a:ln>
        </p:spPr>
        <p:txBody>
          <a:bodyPr/>
          <a:lstStyle/>
          <a:p>
            <a:endParaRPr lang="tr-TR"/>
          </a:p>
        </p:txBody>
      </p:sp>
      <p:sp>
        <p:nvSpPr>
          <p:cNvPr id="16" name="Text 14"/>
          <p:cNvSpPr/>
          <p:nvPr/>
        </p:nvSpPr>
        <p:spPr>
          <a:xfrm>
            <a:off x="292608" y="2057400"/>
            <a:ext cx="347472" cy="34747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17" name="Text 15"/>
          <p:cNvSpPr/>
          <p:nvPr/>
        </p:nvSpPr>
        <p:spPr>
          <a:xfrm>
            <a:off x="731520" y="1892808"/>
            <a:ext cx="1371600" cy="256032"/>
          </a:xfrm>
          <a:prstGeom prst="rect">
            <a:avLst/>
          </a:prstGeom>
          <a:noFill/>
          <a:ln/>
        </p:spPr>
        <p:txBody>
          <a:bodyPr wrap="square" lIns="0" tIns="0" rIns="0" bIns="0"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DÜŞÜK</a:t>
            </a:r>
            <a:endParaRPr lang="en-US" sz="1000" dirty="0"/>
          </a:p>
        </p:txBody>
      </p:sp>
      <p:sp>
        <p:nvSpPr>
          <p:cNvPr id="18" name="Text 16"/>
          <p:cNvSpPr/>
          <p:nvPr/>
        </p:nvSpPr>
        <p:spPr>
          <a:xfrm>
            <a:off x="731520" y="2148840"/>
            <a:ext cx="2926080" cy="38404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Bu ders çıktısı o program hedefini destekliyor ama temel konular arasında değil. İkinci planda kalıyor.</a:t>
            </a:r>
            <a:endParaRPr lang="en-US" sz="880" dirty="0"/>
          </a:p>
        </p:txBody>
      </p:sp>
      <p:sp>
        <p:nvSpPr>
          <p:cNvPr id="19" name="Shape 17"/>
          <p:cNvSpPr/>
          <p:nvPr/>
        </p:nvSpPr>
        <p:spPr>
          <a:xfrm>
            <a:off x="3749040" y="1911096"/>
            <a:ext cx="2286000" cy="640080"/>
          </a:xfrm>
          <a:prstGeom prst="rect">
            <a:avLst/>
          </a:prstGeom>
          <a:solidFill>
            <a:srgbClr val="FAFAFA"/>
          </a:solidFill>
          <a:ln w="12700">
            <a:solidFill>
              <a:srgbClr val="E0E0E0"/>
            </a:solidFill>
            <a:prstDash val="solid"/>
          </a:ln>
        </p:spPr>
        <p:txBody>
          <a:bodyPr/>
          <a:lstStyle/>
          <a:p>
            <a:endParaRPr lang="tr-TR"/>
          </a:p>
        </p:txBody>
      </p:sp>
      <p:sp>
        <p:nvSpPr>
          <p:cNvPr id="20" name="Text 18"/>
          <p:cNvSpPr/>
          <p:nvPr/>
        </p:nvSpPr>
        <p:spPr>
          <a:xfrm>
            <a:off x="3822192" y="1929384"/>
            <a:ext cx="2139696" cy="201168"/>
          </a:xfrm>
          <a:prstGeom prst="rect">
            <a:avLst/>
          </a:prstGeom>
          <a:noFill/>
          <a:ln/>
        </p:spPr>
        <p:txBody>
          <a:bodyPr wrap="square" lIns="0" tIns="0" rIns="0" bIns="0" rtlCol="0" anchor="ctr"/>
          <a:lstStyle/>
          <a:p>
            <a:pPr marL="0" indent="0">
              <a:buNone/>
            </a:pPr>
            <a:r>
              <a:rPr lang="en-US" sz="800" b="1" dirty="0">
                <a:solidFill>
                  <a:srgbClr val="718096"/>
                </a:solidFill>
                <a:latin typeface="Calibri" pitchFamily="34" charset="0"/>
                <a:ea typeface="Calibri" pitchFamily="34" charset="-122"/>
                <a:cs typeface="Calibri" pitchFamily="34" charset="-120"/>
              </a:rPr>
              <a:t>Ne zaman?</a:t>
            </a:r>
            <a:endParaRPr lang="en-US" sz="800" dirty="0"/>
          </a:p>
        </p:txBody>
      </p:sp>
      <p:sp>
        <p:nvSpPr>
          <p:cNvPr id="21" name="Text 19"/>
          <p:cNvSpPr/>
          <p:nvPr/>
        </p:nvSpPr>
        <p:spPr>
          <a:xfrm>
            <a:off x="3822192" y="2130552"/>
            <a:ext cx="2139696" cy="38404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Konu birkaç hafta işleniyor, sınavda küçük bir pay alıyor ama dersin odak noktası değil.</a:t>
            </a:r>
            <a:endParaRPr lang="en-US" sz="800" dirty="0"/>
          </a:p>
        </p:txBody>
      </p:sp>
      <p:sp>
        <p:nvSpPr>
          <p:cNvPr id="22" name="Text 20"/>
          <p:cNvSpPr/>
          <p:nvPr/>
        </p:nvSpPr>
        <p:spPr>
          <a:xfrm>
            <a:off x="6144768" y="2002536"/>
            <a:ext cx="2706624" cy="457200"/>
          </a:xfrm>
          <a:prstGeom prst="rect">
            <a:avLst/>
          </a:prstGeom>
          <a:noFill/>
          <a:ln/>
        </p:spPr>
        <p:txBody>
          <a:bodyPr wrap="square" lIns="0" tIns="0" rIns="0" bIns="0" rtlCol="0" anchor="ctr"/>
          <a:lstStyle/>
          <a:p>
            <a:pPr marL="0" indent="0">
              <a:buNone/>
            </a:pPr>
            <a:r>
              <a:rPr lang="en-US" sz="820" i="1" dirty="0">
                <a:solidFill>
                  <a:srgbClr val="2E86AB"/>
                </a:solidFill>
                <a:latin typeface="Calibri" pitchFamily="34" charset="0"/>
                <a:ea typeface="Calibri" pitchFamily="34" charset="-122"/>
                <a:cs typeface="Calibri" pitchFamily="34" charset="-120"/>
              </a:rPr>
              <a:t>ÖÇ: 'Fonksiyonları analiz eder' → PÇ: 'Sorumluluk alabilme' → Katkı: 2 (zayıf ama var)</a:t>
            </a:r>
            <a:endParaRPr lang="en-US" sz="820" dirty="0"/>
          </a:p>
        </p:txBody>
      </p:sp>
      <p:sp>
        <p:nvSpPr>
          <p:cNvPr id="23" name="Shape 21"/>
          <p:cNvSpPr/>
          <p:nvPr/>
        </p:nvSpPr>
        <p:spPr>
          <a:xfrm>
            <a:off x="228600" y="2660904"/>
            <a:ext cx="8686800" cy="749808"/>
          </a:xfrm>
          <a:prstGeom prst="rect">
            <a:avLst/>
          </a:prstGeom>
          <a:solidFill>
            <a:srgbClr val="F7F9FC"/>
          </a:solidFill>
          <a:ln w="12700">
            <a:solidFill>
              <a:srgbClr val="DDEAF5"/>
            </a:solidFill>
            <a:prstDash val="solid"/>
          </a:ln>
        </p:spPr>
        <p:txBody>
          <a:bodyPr/>
          <a:lstStyle/>
          <a:p>
            <a:endParaRPr lang="tr-TR"/>
          </a:p>
        </p:txBody>
      </p:sp>
      <p:sp>
        <p:nvSpPr>
          <p:cNvPr id="24" name="Shape 22"/>
          <p:cNvSpPr/>
          <p:nvPr/>
        </p:nvSpPr>
        <p:spPr>
          <a:xfrm>
            <a:off x="292608" y="2862072"/>
            <a:ext cx="347472" cy="347472"/>
          </a:xfrm>
          <a:prstGeom prst="ellipse">
            <a:avLst/>
          </a:prstGeom>
          <a:solidFill>
            <a:srgbClr val="E67E22"/>
          </a:solidFill>
          <a:ln w="12700">
            <a:solidFill>
              <a:srgbClr val="E67E22"/>
            </a:solidFill>
            <a:prstDash val="solid"/>
          </a:ln>
        </p:spPr>
        <p:txBody>
          <a:bodyPr/>
          <a:lstStyle/>
          <a:p>
            <a:endParaRPr lang="tr-TR"/>
          </a:p>
        </p:txBody>
      </p:sp>
      <p:sp>
        <p:nvSpPr>
          <p:cNvPr id="25" name="Text 23"/>
          <p:cNvSpPr/>
          <p:nvPr/>
        </p:nvSpPr>
        <p:spPr>
          <a:xfrm>
            <a:off x="292608" y="2862072"/>
            <a:ext cx="347472" cy="34747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26" name="Text 24"/>
          <p:cNvSpPr/>
          <p:nvPr/>
        </p:nvSpPr>
        <p:spPr>
          <a:xfrm>
            <a:off x="731520" y="2697480"/>
            <a:ext cx="1371600" cy="256032"/>
          </a:xfrm>
          <a:prstGeom prst="rect">
            <a:avLst/>
          </a:prstGeom>
          <a:noFill/>
          <a:ln/>
        </p:spPr>
        <p:txBody>
          <a:bodyPr wrap="square" lIns="0" tIns="0" rIns="0" bIns="0" rtlCol="0" anchor="ctr"/>
          <a:lstStyle/>
          <a:p>
            <a:pPr marL="0" indent="0">
              <a:buNone/>
            </a:pPr>
            <a:r>
              <a:rPr lang="en-US" sz="1000" b="1" dirty="0">
                <a:solidFill>
                  <a:srgbClr val="E67E22"/>
                </a:solidFill>
                <a:latin typeface="Calibri" pitchFamily="34" charset="0"/>
                <a:ea typeface="Calibri" pitchFamily="34" charset="-122"/>
                <a:cs typeface="Calibri" pitchFamily="34" charset="-120"/>
              </a:rPr>
              <a:t>ORTA</a:t>
            </a:r>
            <a:endParaRPr lang="en-US" sz="1000" dirty="0"/>
          </a:p>
        </p:txBody>
      </p:sp>
      <p:sp>
        <p:nvSpPr>
          <p:cNvPr id="27" name="Text 25"/>
          <p:cNvSpPr/>
          <p:nvPr/>
        </p:nvSpPr>
        <p:spPr>
          <a:xfrm>
            <a:off x="731520" y="2953512"/>
            <a:ext cx="2926080" cy="38404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Bu ders çıktısı o program hedefine anlamlı düzeyde katkı sağlıyor. Ne çok güçlü ne çok zayıf.</a:t>
            </a:r>
            <a:endParaRPr lang="en-US" sz="880" dirty="0"/>
          </a:p>
        </p:txBody>
      </p:sp>
      <p:sp>
        <p:nvSpPr>
          <p:cNvPr id="28" name="Shape 26"/>
          <p:cNvSpPr/>
          <p:nvPr/>
        </p:nvSpPr>
        <p:spPr>
          <a:xfrm>
            <a:off x="3749040" y="2715768"/>
            <a:ext cx="2286000" cy="640080"/>
          </a:xfrm>
          <a:prstGeom prst="rect">
            <a:avLst/>
          </a:prstGeom>
          <a:solidFill>
            <a:srgbClr val="FAFAFA"/>
          </a:solidFill>
          <a:ln w="12700">
            <a:solidFill>
              <a:srgbClr val="E0E0E0"/>
            </a:solidFill>
            <a:prstDash val="solid"/>
          </a:ln>
        </p:spPr>
        <p:txBody>
          <a:bodyPr/>
          <a:lstStyle/>
          <a:p>
            <a:endParaRPr lang="tr-TR"/>
          </a:p>
        </p:txBody>
      </p:sp>
      <p:sp>
        <p:nvSpPr>
          <p:cNvPr id="29" name="Text 27"/>
          <p:cNvSpPr/>
          <p:nvPr/>
        </p:nvSpPr>
        <p:spPr>
          <a:xfrm>
            <a:off x="3822192" y="2734056"/>
            <a:ext cx="2139696" cy="201168"/>
          </a:xfrm>
          <a:prstGeom prst="rect">
            <a:avLst/>
          </a:prstGeom>
          <a:noFill/>
          <a:ln/>
        </p:spPr>
        <p:txBody>
          <a:bodyPr wrap="square" lIns="0" tIns="0" rIns="0" bIns="0" rtlCol="0" anchor="ctr"/>
          <a:lstStyle/>
          <a:p>
            <a:pPr marL="0" indent="0">
              <a:buNone/>
            </a:pPr>
            <a:r>
              <a:rPr lang="en-US" sz="800" b="1" dirty="0">
                <a:solidFill>
                  <a:srgbClr val="718096"/>
                </a:solidFill>
                <a:latin typeface="Calibri" pitchFamily="34" charset="0"/>
                <a:ea typeface="Calibri" pitchFamily="34" charset="-122"/>
                <a:cs typeface="Calibri" pitchFamily="34" charset="-120"/>
              </a:rPr>
              <a:t>Ne zaman?</a:t>
            </a:r>
            <a:endParaRPr lang="en-US" sz="800" dirty="0"/>
          </a:p>
        </p:txBody>
      </p:sp>
      <p:sp>
        <p:nvSpPr>
          <p:cNvPr id="30" name="Text 28"/>
          <p:cNvSpPr/>
          <p:nvPr/>
        </p:nvSpPr>
        <p:spPr>
          <a:xfrm>
            <a:off x="3822192" y="2935224"/>
            <a:ext cx="2139696" cy="38404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Konu dönem boyunca düzenli işleniyor, sınavda orta ağırlıkta yer alıyor.</a:t>
            </a:r>
            <a:endParaRPr lang="en-US" sz="800" dirty="0"/>
          </a:p>
        </p:txBody>
      </p:sp>
      <p:sp>
        <p:nvSpPr>
          <p:cNvPr id="31" name="Text 29"/>
          <p:cNvSpPr/>
          <p:nvPr/>
        </p:nvSpPr>
        <p:spPr>
          <a:xfrm>
            <a:off x="6144768" y="2807208"/>
            <a:ext cx="2706624" cy="457200"/>
          </a:xfrm>
          <a:prstGeom prst="rect">
            <a:avLst/>
          </a:prstGeom>
          <a:noFill/>
          <a:ln/>
        </p:spPr>
        <p:txBody>
          <a:bodyPr wrap="square" lIns="0" tIns="0" rIns="0" bIns="0" rtlCol="0" anchor="ctr"/>
          <a:lstStyle/>
          <a:p>
            <a:pPr marL="0" indent="0">
              <a:buNone/>
            </a:pPr>
            <a:r>
              <a:rPr lang="en-US" sz="820" i="1" dirty="0">
                <a:solidFill>
                  <a:srgbClr val="E67E22"/>
                </a:solidFill>
                <a:latin typeface="Calibri" pitchFamily="34" charset="0"/>
                <a:ea typeface="Calibri" pitchFamily="34" charset="-122"/>
                <a:cs typeface="Calibri" pitchFamily="34" charset="-120"/>
              </a:rPr>
              <a:t>ÖÇ: 'Güncel gelişmeleri yorumlar' → PÇ: 'Bilgi kullanımı' → Katkı: 3 (dengeli, anlamlı ilişki)</a:t>
            </a:r>
            <a:endParaRPr lang="en-US" sz="820" dirty="0"/>
          </a:p>
        </p:txBody>
      </p:sp>
      <p:sp>
        <p:nvSpPr>
          <p:cNvPr id="32" name="Shape 30"/>
          <p:cNvSpPr/>
          <p:nvPr/>
        </p:nvSpPr>
        <p:spPr>
          <a:xfrm>
            <a:off x="228600" y="3465576"/>
            <a:ext cx="8686800" cy="749808"/>
          </a:xfrm>
          <a:prstGeom prst="rect">
            <a:avLst/>
          </a:prstGeom>
          <a:solidFill>
            <a:srgbClr val="FFFFFF"/>
          </a:solidFill>
          <a:ln w="12700">
            <a:solidFill>
              <a:srgbClr val="DDEAF5"/>
            </a:solidFill>
            <a:prstDash val="solid"/>
          </a:ln>
        </p:spPr>
        <p:txBody>
          <a:bodyPr/>
          <a:lstStyle/>
          <a:p>
            <a:endParaRPr lang="tr-TR"/>
          </a:p>
        </p:txBody>
      </p:sp>
      <p:sp>
        <p:nvSpPr>
          <p:cNvPr id="33" name="Shape 31"/>
          <p:cNvSpPr/>
          <p:nvPr/>
        </p:nvSpPr>
        <p:spPr>
          <a:xfrm>
            <a:off x="292608" y="3666744"/>
            <a:ext cx="347472" cy="347472"/>
          </a:xfrm>
          <a:prstGeom prst="ellipse">
            <a:avLst/>
          </a:prstGeom>
          <a:solidFill>
            <a:srgbClr val="E84855"/>
          </a:solidFill>
          <a:ln w="12700">
            <a:solidFill>
              <a:srgbClr val="E84855"/>
            </a:solidFill>
            <a:prstDash val="solid"/>
          </a:ln>
        </p:spPr>
        <p:txBody>
          <a:bodyPr/>
          <a:lstStyle/>
          <a:p>
            <a:endParaRPr lang="tr-TR"/>
          </a:p>
        </p:txBody>
      </p:sp>
      <p:sp>
        <p:nvSpPr>
          <p:cNvPr id="34" name="Text 32"/>
          <p:cNvSpPr/>
          <p:nvPr/>
        </p:nvSpPr>
        <p:spPr>
          <a:xfrm>
            <a:off x="292608" y="3666744"/>
            <a:ext cx="347472" cy="34747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35" name="Text 33"/>
          <p:cNvSpPr/>
          <p:nvPr/>
        </p:nvSpPr>
        <p:spPr>
          <a:xfrm>
            <a:off x="731520" y="3502152"/>
            <a:ext cx="1371600" cy="256032"/>
          </a:xfrm>
          <a:prstGeom prst="rect">
            <a:avLst/>
          </a:prstGeom>
          <a:noFill/>
          <a:ln/>
        </p:spPr>
        <p:txBody>
          <a:bodyPr wrap="square" lIns="0" tIns="0" rIns="0" bIns="0" rtlCol="0" anchor="ctr"/>
          <a:lstStyle/>
          <a:p>
            <a:pPr marL="0" indent="0">
              <a:buNone/>
            </a:pPr>
            <a:r>
              <a:rPr lang="en-US" sz="1000" b="1" dirty="0">
                <a:solidFill>
                  <a:srgbClr val="E84855"/>
                </a:solidFill>
                <a:latin typeface="Calibri" pitchFamily="34" charset="0"/>
                <a:ea typeface="Calibri" pitchFamily="34" charset="-122"/>
                <a:cs typeface="Calibri" pitchFamily="34" charset="-120"/>
              </a:rPr>
              <a:t>YÜKSEK</a:t>
            </a:r>
            <a:endParaRPr lang="en-US" sz="1000" dirty="0"/>
          </a:p>
        </p:txBody>
      </p:sp>
      <p:sp>
        <p:nvSpPr>
          <p:cNvPr id="36" name="Text 34"/>
          <p:cNvSpPr/>
          <p:nvPr/>
        </p:nvSpPr>
        <p:spPr>
          <a:xfrm>
            <a:off x="731520" y="3758184"/>
            <a:ext cx="2926080" cy="38404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Bu ders çıktısı o program hedefini doğrudan ve güçlü biçimde destekliyor. Dersin ana temalarından biri.</a:t>
            </a:r>
            <a:endParaRPr lang="en-US" sz="880" dirty="0"/>
          </a:p>
        </p:txBody>
      </p:sp>
      <p:sp>
        <p:nvSpPr>
          <p:cNvPr id="37" name="Shape 35"/>
          <p:cNvSpPr/>
          <p:nvPr/>
        </p:nvSpPr>
        <p:spPr>
          <a:xfrm>
            <a:off x="3749040" y="3520440"/>
            <a:ext cx="2286000" cy="640080"/>
          </a:xfrm>
          <a:prstGeom prst="rect">
            <a:avLst/>
          </a:prstGeom>
          <a:solidFill>
            <a:srgbClr val="FAFAFA"/>
          </a:solidFill>
          <a:ln w="12700">
            <a:solidFill>
              <a:srgbClr val="E0E0E0"/>
            </a:solidFill>
            <a:prstDash val="solid"/>
          </a:ln>
        </p:spPr>
        <p:txBody>
          <a:bodyPr/>
          <a:lstStyle/>
          <a:p>
            <a:endParaRPr lang="tr-TR"/>
          </a:p>
        </p:txBody>
      </p:sp>
      <p:sp>
        <p:nvSpPr>
          <p:cNvPr id="38" name="Text 36"/>
          <p:cNvSpPr/>
          <p:nvPr/>
        </p:nvSpPr>
        <p:spPr>
          <a:xfrm>
            <a:off x="3822192" y="3538728"/>
            <a:ext cx="2139696" cy="201168"/>
          </a:xfrm>
          <a:prstGeom prst="rect">
            <a:avLst/>
          </a:prstGeom>
          <a:noFill/>
          <a:ln/>
        </p:spPr>
        <p:txBody>
          <a:bodyPr wrap="square" lIns="0" tIns="0" rIns="0" bIns="0" rtlCol="0" anchor="ctr"/>
          <a:lstStyle/>
          <a:p>
            <a:pPr marL="0" indent="0">
              <a:buNone/>
            </a:pPr>
            <a:r>
              <a:rPr lang="en-US" sz="800" b="1" dirty="0">
                <a:solidFill>
                  <a:srgbClr val="718096"/>
                </a:solidFill>
                <a:latin typeface="Calibri" pitchFamily="34" charset="0"/>
                <a:ea typeface="Calibri" pitchFamily="34" charset="-122"/>
                <a:cs typeface="Calibri" pitchFamily="34" charset="-120"/>
              </a:rPr>
              <a:t>Ne zaman?</a:t>
            </a:r>
            <a:endParaRPr lang="en-US" sz="800" dirty="0"/>
          </a:p>
        </p:txBody>
      </p:sp>
      <p:sp>
        <p:nvSpPr>
          <p:cNvPr id="39" name="Text 37"/>
          <p:cNvSpPr/>
          <p:nvPr/>
        </p:nvSpPr>
        <p:spPr>
          <a:xfrm>
            <a:off x="3822192" y="3739896"/>
            <a:ext cx="2139696" cy="38404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Konu dönem boyunca ağırlıklı olarak işleniyor, sınavın önemli bölümünü kapsıyor.</a:t>
            </a:r>
            <a:endParaRPr lang="en-US" sz="800" dirty="0"/>
          </a:p>
        </p:txBody>
      </p:sp>
      <p:sp>
        <p:nvSpPr>
          <p:cNvPr id="40" name="Text 38"/>
          <p:cNvSpPr/>
          <p:nvPr/>
        </p:nvSpPr>
        <p:spPr>
          <a:xfrm>
            <a:off x="6144768" y="3611880"/>
            <a:ext cx="2706624" cy="457200"/>
          </a:xfrm>
          <a:prstGeom prst="rect">
            <a:avLst/>
          </a:prstGeom>
          <a:noFill/>
          <a:ln/>
        </p:spPr>
        <p:txBody>
          <a:bodyPr wrap="square" lIns="0" tIns="0" rIns="0" bIns="0" rtlCol="0" anchor="ctr"/>
          <a:lstStyle/>
          <a:p>
            <a:pPr marL="0" indent="0">
              <a:buNone/>
            </a:pPr>
            <a:r>
              <a:rPr lang="en-US" sz="820" i="1" dirty="0">
                <a:solidFill>
                  <a:srgbClr val="E84855"/>
                </a:solidFill>
                <a:latin typeface="Calibri" pitchFamily="34" charset="0"/>
                <a:ea typeface="Calibri" pitchFamily="34" charset="-122"/>
                <a:cs typeface="Calibri" pitchFamily="34" charset="-120"/>
              </a:rPr>
              <a:t>ÖÇ: 'Temel kavramları açıklar' → PÇ: 'İleri düzey bilgi' (1.1.1) → Katkı: 4 (güçlü, doğrudan)</a:t>
            </a:r>
            <a:endParaRPr lang="en-US" sz="820" dirty="0"/>
          </a:p>
        </p:txBody>
      </p:sp>
      <p:sp>
        <p:nvSpPr>
          <p:cNvPr id="41" name="Shape 39"/>
          <p:cNvSpPr/>
          <p:nvPr/>
        </p:nvSpPr>
        <p:spPr>
          <a:xfrm>
            <a:off x="228600" y="4270248"/>
            <a:ext cx="8686800" cy="749808"/>
          </a:xfrm>
          <a:prstGeom prst="rect">
            <a:avLst/>
          </a:prstGeom>
          <a:solidFill>
            <a:srgbClr val="F7F9FC"/>
          </a:solidFill>
          <a:ln w="12700">
            <a:solidFill>
              <a:srgbClr val="DDEAF5"/>
            </a:solidFill>
            <a:prstDash val="solid"/>
          </a:ln>
        </p:spPr>
        <p:txBody>
          <a:bodyPr/>
          <a:lstStyle/>
          <a:p>
            <a:endParaRPr lang="tr-TR"/>
          </a:p>
        </p:txBody>
      </p:sp>
      <p:sp>
        <p:nvSpPr>
          <p:cNvPr id="42" name="Shape 40"/>
          <p:cNvSpPr/>
          <p:nvPr/>
        </p:nvSpPr>
        <p:spPr>
          <a:xfrm>
            <a:off x="292608" y="4471416"/>
            <a:ext cx="347472" cy="347472"/>
          </a:xfrm>
          <a:prstGeom prst="ellipse">
            <a:avLst/>
          </a:prstGeom>
          <a:solidFill>
            <a:srgbClr val="7B2D8B"/>
          </a:solidFill>
          <a:ln w="12700">
            <a:solidFill>
              <a:srgbClr val="7B2D8B"/>
            </a:solidFill>
            <a:prstDash val="solid"/>
          </a:ln>
        </p:spPr>
        <p:txBody>
          <a:bodyPr/>
          <a:lstStyle/>
          <a:p>
            <a:endParaRPr lang="tr-TR"/>
          </a:p>
        </p:txBody>
      </p:sp>
      <p:sp>
        <p:nvSpPr>
          <p:cNvPr id="43" name="Text 41"/>
          <p:cNvSpPr/>
          <p:nvPr/>
        </p:nvSpPr>
        <p:spPr>
          <a:xfrm>
            <a:off x="292608" y="4471416"/>
            <a:ext cx="347472" cy="34747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5</a:t>
            </a:r>
            <a:endParaRPr lang="en-US" sz="1400" dirty="0"/>
          </a:p>
        </p:txBody>
      </p:sp>
      <p:sp>
        <p:nvSpPr>
          <p:cNvPr id="44" name="Text 42"/>
          <p:cNvSpPr/>
          <p:nvPr/>
        </p:nvSpPr>
        <p:spPr>
          <a:xfrm>
            <a:off x="731520" y="4306824"/>
            <a:ext cx="1371600" cy="256032"/>
          </a:xfrm>
          <a:prstGeom prst="rect">
            <a:avLst/>
          </a:prstGeom>
          <a:noFill/>
          <a:ln/>
        </p:spPr>
        <p:txBody>
          <a:bodyPr wrap="square" lIns="0" tIns="0" rIns="0" bIns="0" rtlCol="0" anchor="ctr"/>
          <a:lstStyle/>
          <a:p>
            <a:pPr marL="0" indent="0">
              <a:buNone/>
            </a:pPr>
            <a:r>
              <a:rPr lang="en-US" sz="1000" b="1" dirty="0">
                <a:solidFill>
                  <a:srgbClr val="7B2D8B"/>
                </a:solidFill>
                <a:latin typeface="Calibri" pitchFamily="34" charset="0"/>
                <a:ea typeface="Calibri" pitchFamily="34" charset="-122"/>
                <a:cs typeface="Calibri" pitchFamily="34" charset="-120"/>
              </a:rPr>
              <a:t>ÇOK YÜKSEK</a:t>
            </a:r>
            <a:endParaRPr lang="en-US" sz="1000" dirty="0"/>
          </a:p>
        </p:txBody>
      </p:sp>
      <p:sp>
        <p:nvSpPr>
          <p:cNvPr id="45" name="Text 43"/>
          <p:cNvSpPr/>
          <p:nvPr/>
        </p:nvSpPr>
        <p:spPr>
          <a:xfrm>
            <a:off x="731520" y="4562856"/>
            <a:ext cx="2926080" cy="38404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Bu ders çıktısı neredeyse tamamen bu program hedefini karşılamak için tasarlanmış. Dersin var olma nedeni.</a:t>
            </a:r>
            <a:endParaRPr lang="en-US" sz="880" dirty="0"/>
          </a:p>
        </p:txBody>
      </p:sp>
      <p:sp>
        <p:nvSpPr>
          <p:cNvPr id="46" name="Shape 44"/>
          <p:cNvSpPr/>
          <p:nvPr/>
        </p:nvSpPr>
        <p:spPr>
          <a:xfrm>
            <a:off x="3749040" y="4325112"/>
            <a:ext cx="2286000" cy="640080"/>
          </a:xfrm>
          <a:prstGeom prst="rect">
            <a:avLst/>
          </a:prstGeom>
          <a:solidFill>
            <a:srgbClr val="FAFAFA"/>
          </a:solidFill>
          <a:ln w="12700">
            <a:solidFill>
              <a:srgbClr val="E0E0E0"/>
            </a:solidFill>
            <a:prstDash val="solid"/>
          </a:ln>
        </p:spPr>
        <p:txBody>
          <a:bodyPr/>
          <a:lstStyle/>
          <a:p>
            <a:endParaRPr lang="tr-TR"/>
          </a:p>
        </p:txBody>
      </p:sp>
      <p:sp>
        <p:nvSpPr>
          <p:cNvPr id="47" name="Text 45"/>
          <p:cNvSpPr/>
          <p:nvPr/>
        </p:nvSpPr>
        <p:spPr>
          <a:xfrm>
            <a:off x="3822192" y="4343400"/>
            <a:ext cx="2139696" cy="201168"/>
          </a:xfrm>
          <a:prstGeom prst="rect">
            <a:avLst/>
          </a:prstGeom>
          <a:noFill/>
          <a:ln/>
        </p:spPr>
        <p:txBody>
          <a:bodyPr wrap="square" lIns="0" tIns="0" rIns="0" bIns="0" rtlCol="0" anchor="ctr"/>
          <a:lstStyle/>
          <a:p>
            <a:pPr marL="0" indent="0">
              <a:buNone/>
            </a:pPr>
            <a:r>
              <a:rPr lang="en-US" sz="800" b="1" dirty="0">
                <a:solidFill>
                  <a:srgbClr val="718096"/>
                </a:solidFill>
                <a:latin typeface="Calibri" pitchFamily="34" charset="0"/>
                <a:ea typeface="Calibri" pitchFamily="34" charset="-122"/>
                <a:cs typeface="Calibri" pitchFamily="34" charset="-120"/>
              </a:rPr>
              <a:t>Ne zaman?</a:t>
            </a:r>
            <a:endParaRPr lang="en-US" sz="800" dirty="0"/>
          </a:p>
        </p:txBody>
      </p:sp>
      <p:sp>
        <p:nvSpPr>
          <p:cNvPr id="48" name="Text 46"/>
          <p:cNvSpPr/>
          <p:nvPr/>
        </p:nvSpPr>
        <p:spPr>
          <a:xfrm>
            <a:off x="3822192" y="4544568"/>
            <a:ext cx="2139696" cy="384048"/>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Ders zaten bu program çıktısına hizmet etmek için müfredatta yer alıyor. Doğrudan örtüşme var.</a:t>
            </a:r>
            <a:endParaRPr lang="en-US" sz="800" dirty="0"/>
          </a:p>
        </p:txBody>
      </p:sp>
      <p:sp>
        <p:nvSpPr>
          <p:cNvPr id="49" name="Text 47"/>
          <p:cNvSpPr/>
          <p:nvPr/>
        </p:nvSpPr>
        <p:spPr>
          <a:xfrm>
            <a:off x="6144768" y="4416552"/>
            <a:ext cx="2706624" cy="457200"/>
          </a:xfrm>
          <a:prstGeom prst="rect">
            <a:avLst/>
          </a:prstGeom>
          <a:noFill/>
          <a:ln/>
        </p:spPr>
        <p:txBody>
          <a:bodyPr wrap="square" lIns="0" tIns="0" rIns="0" bIns="0" rtlCol="0" anchor="ctr"/>
          <a:lstStyle/>
          <a:p>
            <a:pPr marL="0" indent="0">
              <a:buNone/>
            </a:pPr>
            <a:r>
              <a:rPr lang="en-US" sz="820" i="1" dirty="0">
                <a:solidFill>
                  <a:srgbClr val="7B2D8B"/>
                </a:solidFill>
                <a:latin typeface="Calibri" pitchFamily="34" charset="0"/>
                <a:ea typeface="Calibri" pitchFamily="34" charset="-122"/>
                <a:cs typeface="Calibri" pitchFamily="34" charset="-120"/>
              </a:rPr>
              <a:t>ÖÇ: 'İş planı hazırlar' → PÇ: 'Girişimcilik yetkinliği' → Katkı: 5 (tam örtüşme)</a:t>
            </a:r>
            <a:endParaRPr lang="en-US" sz="820" dirty="0"/>
          </a:p>
        </p:txBody>
      </p:sp>
      <p:sp>
        <p:nvSpPr>
          <p:cNvPr id="50" name="Shape 48"/>
          <p:cNvSpPr/>
          <p:nvPr/>
        </p:nvSpPr>
        <p:spPr>
          <a:xfrm>
            <a:off x="228600" y="5093208"/>
            <a:ext cx="8686800" cy="0"/>
          </a:xfrm>
          <a:prstGeom prst="rect">
            <a:avLst/>
          </a:prstGeom>
          <a:solidFill>
            <a:srgbClr val="FFFFFF"/>
          </a:solidFill>
          <a:ln w="12700">
            <a:solidFill>
              <a:srgbClr val="FFFFFF"/>
            </a:solidFill>
            <a:prstDash val="solid"/>
          </a:ln>
        </p:spPr>
        <p:txBody>
          <a:bodyPr/>
          <a:lstStyle/>
          <a:p>
            <a:endParaRPr lang="tr-TR"/>
          </a:p>
        </p:txBody>
      </p:sp>
      <p:sp>
        <p:nvSpPr>
          <p:cNvPr id="51" name="Shape 49"/>
          <p:cNvSpPr/>
          <p:nvPr/>
        </p:nvSpPr>
        <p:spPr>
          <a:xfrm>
            <a:off x="228600" y="4828032"/>
            <a:ext cx="8686800" cy="237744"/>
          </a:xfrm>
          <a:prstGeom prst="rect">
            <a:avLst/>
          </a:prstGeom>
          <a:solidFill>
            <a:srgbClr val="E8F5E9"/>
          </a:solidFill>
          <a:ln w="12700">
            <a:solidFill>
              <a:srgbClr val="1E8C45"/>
            </a:solidFill>
            <a:prstDash val="solid"/>
          </a:ln>
        </p:spPr>
        <p:txBody>
          <a:bodyPr/>
          <a:lstStyle/>
          <a:p>
            <a:endParaRPr lang="tr-TR"/>
          </a:p>
        </p:txBody>
      </p:sp>
      <p:sp>
        <p:nvSpPr>
          <p:cNvPr id="52" name="Text 50"/>
          <p:cNvSpPr/>
          <p:nvPr/>
        </p:nvSpPr>
        <p:spPr>
          <a:xfrm>
            <a:off x="320040" y="4828032"/>
            <a:ext cx="8503920" cy="237744"/>
          </a:xfrm>
          <a:prstGeom prst="rect">
            <a:avLst/>
          </a:prstGeom>
          <a:noFill/>
          <a:ln/>
        </p:spPr>
        <p:txBody>
          <a:bodyPr wrap="square" lIns="0" tIns="0" rIns="0" bIns="0" rtlCol="0" anchor="ctr"/>
          <a:lstStyle/>
          <a:p>
            <a:pPr marL="0" indent="0">
              <a:buNone/>
            </a:pPr>
            <a:r>
              <a:rPr lang="en-US" sz="900" dirty="0">
                <a:solidFill>
                  <a:srgbClr val="1B4A1E"/>
                </a:solidFill>
                <a:latin typeface="Calibri" pitchFamily="34" charset="0"/>
                <a:ea typeface="Calibri" pitchFamily="34" charset="-122"/>
                <a:cs typeface="Calibri" pitchFamily="34" charset="-120"/>
              </a:rPr>
              <a:t>✅  Pratik kural: Çoğu ilişki 2–4 arasında olur. Her şeye 5 yazmak gerçekçi değildir. Her şeyi boş bırakmak akreditasyonu mahveder. Dengeli ve dürüst olun.</a:t>
            </a:r>
            <a:endParaRPr lang="en-US" sz="9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Adım Adım Nasıl Doldurulur?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Her ders öğrenme çıktısını, ilgili program çıktılarıyla ilişkilendirin</a:t>
            </a:r>
            <a:endParaRPr lang="en-US" sz="1200" dirty="0"/>
          </a:p>
        </p:txBody>
      </p:sp>
      <p:sp>
        <p:nvSpPr>
          <p:cNvPr id="5" name="Shape 3"/>
          <p:cNvSpPr/>
          <p:nvPr/>
        </p:nvSpPr>
        <p:spPr>
          <a:xfrm>
            <a:off x="228600" y="1051560"/>
            <a:ext cx="8686800" cy="475488"/>
          </a:xfrm>
          <a:prstGeom prst="rect">
            <a:avLst/>
          </a:prstGeom>
          <a:solidFill>
            <a:srgbClr val="FFF3CD"/>
          </a:solidFill>
          <a:ln w="12700">
            <a:solidFill>
              <a:srgbClr val="E67E22"/>
            </a:solidFill>
            <a:prstDash val="solid"/>
          </a:ln>
        </p:spPr>
        <p:txBody>
          <a:bodyPr/>
          <a:lstStyle/>
          <a:p>
            <a:endParaRPr lang="tr-TR"/>
          </a:p>
        </p:txBody>
      </p:sp>
      <p:sp>
        <p:nvSpPr>
          <p:cNvPr id="6" name="Shape 4"/>
          <p:cNvSpPr/>
          <p:nvPr/>
        </p:nvSpPr>
        <p:spPr>
          <a:xfrm>
            <a:off x="228600" y="1051560"/>
            <a:ext cx="109728" cy="475488"/>
          </a:xfrm>
          <a:prstGeom prst="rect">
            <a:avLst/>
          </a:prstGeom>
          <a:solidFill>
            <a:srgbClr val="E67E22"/>
          </a:solidFill>
          <a:ln w="12700">
            <a:solidFill>
              <a:srgbClr val="E67E22"/>
            </a:solidFill>
            <a:prstDash val="solid"/>
          </a:ln>
        </p:spPr>
        <p:txBody>
          <a:bodyPr/>
          <a:lstStyle/>
          <a:p>
            <a:endParaRPr lang="tr-TR"/>
          </a:p>
        </p:txBody>
      </p:sp>
      <p:sp>
        <p:nvSpPr>
          <p:cNvPr id="7" name="Text 5"/>
          <p:cNvSpPr/>
          <p:nvPr/>
        </p:nvSpPr>
        <p:spPr>
          <a:xfrm>
            <a:off x="438912" y="1078992"/>
            <a:ext cx="8366760" cy="411480"/>
          </a:xfrm>
          <a:prstGeom prst="rect">
            <a:avLst/>
          </a:prstGeom>
          <a:noFill/>
          <a:ln/>
        </p:spPr>
        <p:txBody>
          <a:bodyPr wrap="square" lIns="0" tIns="0" rIns="0" bIns="0" rtlCol="0" anchor="ctr"/>
          <a:lstStyle/>
          <a:p>
            <a:pPr marL="0" indent="0">
              <a:buNone/>
            </a:pPr>
            <a:r>
              <a:rPr lang="en-US" sz="980" dirty="0">
                <a:solidFill>
                  <a:srgbClr val="7B4F00"/>
                </a:solidFill>
                <a:latin typeface="Calibri" pitchFamily="34" charset="0"/>
                <a:ea typeface="Calibri" pitchFamily="34" charset="-122"/>
                <a:cs typeface="Calibri" pitchFamily="34" charset="-120"/>
              </a:rPr>
              <a:t>⚠  Ön Koşul: Bu sekmeyi doldurmadan önce 2. sekmede (Öğrenme Çıktıları) en az 5–8 ders çıktısı girilmiş olmalıdır. Çıktı girilmemişse matris boş kalır ve doldurulamaz.</a:t>
            </a:r>
            <a:endParaRPr lang="en-US" sz="980" dirty="0"/>
          </a:p>
        </p:txBody>
      </p:sp>
      <p:sp>
        <p:nvSpPr>
          <p:cNvPr id="8" name="Shape 6"/>
          <p:cNvSpPr/>
          <p:nvPr/>
        </p:nvSpPr>
        <p:spPr>
          <a:xfrm>
            <a:off x="228600" y="1627632"/>
            <a:ext cx="4343400" cy="841248"/>
          </a:xfrm>
          <a:prstGeom prst="rect">
            <a:avLst/>
          </a:prstGeom>
          <a:solidFill>
            <a:srgbClr val="F7F9FC"/>
          </a:solidFill>
          <a:ln w="12700">
            <a:solidFill>
              <a:srgbClr val="1E8C45"/>
            </a:solidFill>
            <a:prstDash val="solid"/>
          </a:ln>
        </p:spPr>
        <p:txBody>
          <a:bodyPr/>
          <a:lstStyle/>
          <a:p>
            <a:endParaRPr lang="tr-TR"/>
          </a:p>
        </p:txBody>
      </p:sp>
      <p:sp>
        <p:nvSpPr>
          <p:cNvPr id="9" name="Shape 7"/>
          <p:cNvSpPr/>
          <p:nvPr/>
        </p:nvSpPr>
        <p:spPr>
          <a:xfrm>
            <a:off x="228600" y="1627632"/>
            <a:ext cx="384048" cy="841248"/>
          </a:xfrm>
          <a:prstGeom prst="rect">
            <a:avLst/>
          </a:prstGeom>
          <a:solidFill>
            <a:srgbClr val="1E8C45"/>
          </a:solidFill>
          <a:ln w="12700">
            <a:solidFill>
              <a:srgbClr val="1E8C45"/>
            </a:solidFill>
            <a:prstDash val="solid"/>
          </a:ln>
        </p:spPr>
        <p:txBody>
          <a:bodyPr/>
          <a:lstStyle/>
          <a:p>
            <a:endParaRPr lang="tr-TR"/>
          </a:p>
        </p:txBody>
      </p:sp>
      <p:sp>
        <p:nvSpPr>
          <p:cNvPr id="10" name="Text 8"/>
          <p:cNvSpPr/>
          <p:nvPr/>
        </p:nvSpPr>
        <p:spPr>
          <a:xfrm>
            <a:off x="228600" y="1627632"/>
            <a:ext cx="384048" cy="841248"/>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a:t>
            </a:r>
            <a:endParaRPr lang="en-US" sz="1800" dirty="0"/>
          </a:p>
        </p:txBody>
      </p:sp>
      <p:sp>
        <p:nvSpPr>
          <p:cNvPr id="11" name="Text 9"/>
          <p:cNvSpPr/>
          <p:nvPr/>
        </p:nvSpPr>
        <p:spPr>
          <a:xfrm>
            <a:off x="685800" y="1664208"/>
            <a:ext cx="3822192" cy="237744"/>
          </a:xfrm>
          <a:prstGeom prst="rect">
            <a:avLst/>
          </a:prstGeom>
          <a:noFill/>
          <a:ln/>
        </p:spPr>
        <p:txBody>
          <a:bodyPr wrap="square" lIns="0" tIns="0" rIns="0" bIns="0" rtlCol="0" anchor="ctr"/>
          <a:lstStyle/>
          <a:p>
            <a:pPr marL="0" indent="0">
              <a:buNone/>
            </a:pPr>
            <a:r>
              <a:rPr lang="en-US" sz="1050" b="1" dirty="0">
                <a:solidFill>
                  <a:srgbClr val="1E8C45"/>
                </a:solidFill>
                <a:latin typeface="Calibri" pitchFamily="34" charset="0"/>
                <a:ea typeface="Calibri" pitchFamily="34" charset="-122"/>
                <a:cs typeface="Calibri" pitchFamily="34" charset="-120"/>
              </a:rPr>
              <a:t>'Program ve Öğrenme Çıktısı' Sekmesine Girin</a:t>
            </a:r>
            <a:endParaRPr lang="en-US" sz="1050" dirty="0"/>
          </a:p>
        </p:txBody>
      </p:sp>
      <p:sp>
        <p:nvSpPr>
          <p:cNvPr id="12" name="Text 10"/>
          <p:cNvSpPr/>
          <p:nvPr/>
        </p:nvSpPr>
        <p:spPr>
          <a:xfrm>
            <a:off x="685800" y="1920240"/>
            <a:ext cx="3822192" cy="493776"/>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Üst menüden 6. sekmeye tıklayın. Satırlarda ders öğrenme çıktılarını, sütunlarda ise bölümün program çıktı kodlarını (1.1.1, 1.1.2, 2.1.1...) göreceksiniz.</a:t>
            </a:r>
            <a:endParaRPr lang="en-US" sz="850" dirty="0"/>
          </a:p>
        </p:txBody>
      </p:sp>
      <p:sp>
        <p:nvSpPr>
          <p:cNvPr id="13" name="Shape 11"/>
          <p:cNvSpPr/>
          <p:nvPr/>
        </p:nvSpPr>
        <p:spPr>
          <a:xfrm>
            <a:off x="228600" y="2542032"/>
            <a:ext cx="4343400" cy="841248"/>
          </a:xfrm>
          <a:prstGeom prst="rect">
            <a:avLst/>
          </a:prstGeom>
          <a:solidFill>
            <a:srgbClr val="F7F9FC"/>
          </a:solidFill>
          <a:ln w="12700">
            <a:solidFill>
              <a:srgbClr val="1E8C45"/>
            </a:solidFill>
            <a:prstDash val="solid"/>
          </a:ln>
        </p:spPr>
        <p:txBody>
          <a:bodyPr/>
          <a:lstStyle/>
          <a:p>
            <a:endParaRPr lang="tr-TR"/>
          </a:p>
        </p:txBody>
      </p:sp>
      <p:sp>
        <p:nvSpPr>
          <p:cNvPr id="14" name="Shape 12"/>
          <p:cNvSpPr/>
          <p:nvPr/>
        </p:nvSpPr>
        <p:spPr>
          <a:xfrm>
            <a:off x="228600" y="2542032"/>
            <a:ext cx="384048" cy="841248"/>
          </a:xfrm>
          <a:prstGeom prst="rect">
            <a:avLst/>
          </a:prstGeom>
          <a:solidFill>
            <a:srgbClr val="1E8C45"/>
          </a:solidFill>
          <a:ln w="12700">
            <a:solidFill>
              <a:srgbClr val="1E8C45"/>
            </a:solidFill>
            <a:prstDash val="solid"/>
          </a:ln>
        </p:spPr>
        <p:txBody>
          <a:bodyPr/>
          <a:lstStyle/>
          <a:p>
            <a:endParaRPr lang="tr-TR"/>
          </a:p>
        </p:txBody>
      </p:sp>
      <p:sp>
        <p:nvSpPr>
          <p:cNvPr id="15" name="Text 13"/>
          <p:cNvSpPr/>
          <p:nvPr/>
        </p:nvSpPr>
        <p:spPr>
          <a:xfrm>
            <a:off x="228600" y="2542032"/>
            <a:ext cx="384048" cy="841248"/>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2</a:t>
            </a:r>
            <a:endParaRPr lang="en-US" sz="1800" dirty="0"/>
          </a:p>
        </p:txBody>
      </p:sp>
      <p:sp>
        <p:nvSpPr>
          <p:cNvPr id="16" name="Text 14"/>
          <p:cNvSpPr/>
          <p:nvPr/>
        </p:nvSpPr>
        <p:spPr>
          <a:xfrm>
            <a:off x="685800" y="2578608"/>
            <a:ext cx="3822192" cy="237744"/>
          </a:xfrm>
          <a:prstGeom prst="rect">
            <a:avLst/>
          </a:prstGeom>
          <a:noFill/>
          <a:ln/>
        </p:spPr>
        <p:txBody>
          <a:bodyPr wrap="square" lIns="0" tIns="0" rIns="0" bIns="0" rtlCol="0" anchor="ctr"/>
          <a:lstStyle/>
          <a:p>
            <a:pPr marL="0" indent="0">
              <a:buNone/>
            </a:pPr>
            <a:r>
              <a:rPr lang="en-US" sz="1050" b="1" dirty="0">
                <a:solidFill>
                  <a:srgbClr val="1E8C45"/>
                </a:solidFill>
                <a:latin typeface="Calibri" pitchFamily="34" charset="0"/>
                <a:ea typeface="Calibri" pitchFamily="34" charset="-122"/>
                <a:cs typeface="Calibri" pitchFamily="34" charset="-120"/>
              </a:rPr>
              <a:t>Matrisi İnceleyin</a:t>
            </a:r>
            <a:endParaRPr lang="en-US" sz="1050" dirty="0"/>
          </a:p>
        </p:txBody>
      </p:sp>
      <p:sp>
        <p:nvSpPr>
          <p:cNvPr id="17" name="Text 15"/>
          <p:cNvSpPr/>
          <p:nvPr/>
        </p:nvSpPr>
        <p:spPr>
          <a:xfrm>
            <a:off x="685800" y="2834640"/>
            <a:ext cx="3822192" cy="493776"/>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Her satır = bir ders çıktınız. Her sütun = bir program çıktısı. Her kesişimde küçük bir açılır kutu var — oraya katkı düzeyi (1-5) gireceksiniz.</a:t>
            </a:r>
            <a:endParaRPr lang="en-US" sz="850" dirty="0"/>
          </a:p>
        </p:txBody>
      </p:sp>
      <p:sp>
        <p:nvSpPr>
          <p:cNvPr id="18" name="Shape 16"/>
          <p:cNvSpPr/>
          <p:nvPr/>
        </p:nvSpPr>
        <p:spPr>
          <a:xfrm>
            <a:off x="228600" y="3456432"/>
            <a:ext cx="4343400" cy="841248"/>
          </a:xfrm>
          <a:prstGeom prst="rect">
            <a:avLst/>
          </a:prstGeom>
          <a:solidFill>
            <a:srgbClr val="F7F9FC"/>
          </a:solidFill>
          <a:ln w="12700">
            <a:solidFill>
              <a:srgbClr val="2E86AB"/>
            </a:solidFill>
            <a:prstDash val="solid"/>
          </a:ln>
        </p:spPr>
        <p:txBody>
          <a:bodyPr/>
          <a:lstStyle/>
          <a:p>
            <a:endParaRPr lang="tr-TR"/>
          </a:p>
        </p:txBody>
      </p:sp>
      <p:sp>
        <p:nvSpPr>
          <p:cNvPr id="19" name="Shape 17"/>
          <p:cNvSpPr/>
          <p:nvPr/>
        </p:nvSpPr>
        <p:spPr>
          <a:xfrm>
            <a:off x="228600" y="3456432"/>
            <a:ext cx="384048" cy="841248"/>
          </a:xfrm>
          <a:prstGeom prst="rect">
            <a:avLst/>
          </a:prstGeom>
          <a:solidFill>
            <a:srgbClr val="2E86AB"/>
          </a:solidFill>
          <a:ln w="12700">
            <a:solidFill>
              <a:srgbClr val="2E86AB"/>
            </a:solidFill>
            <a:prstDash val="solid"/>
          </a:ln>
        </p:spPr>
        <p:txBody>
          <a:bodyPr/>
          <a:lstStyle/>
          <a:p>
            <a:endParaRPr lang="tr-TR"/>
          </a:p>
        </p:txBody>
      </p:sp>
      <p:sp>
        <p:nvSpPr>
          <p:cNvPr id="20" name="Text 18"/>
          <p:cNvSpPr/>
          <p:nvPr/>
        </p:nvSpPr>
        <p:spPr>
          <a:xfrm>
            <a:off x="228600" y="3456432"/>
            <a:ext cx="384048" cy="841248"/>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3</a:t>
            </a:r>
            <a:endParaRPr lang="en-US" sz="1800" dirty="0"/>
          </a:p>
        </p:txBody>
      </p:sp>
      <p:sp>
        <p:nvSpPr>
          <p:cNvPr id="21" name="Text 19"/>
          <p:cNvSpPr/>
          <p:nvPr/>
        </p:nvSpPr>
        <p:spPr>
          <a:xfrm>
            <a:off x="685800" y="3493008"/>
            <a:ext cx="3822192" cy="237744"/>
          </a:xfrm>
          <a:prstGeom prst="rect">
            <a:avLst/>
          </a:prstGeom>
          <a:noFill/>
          <a:ln/>
        </p:spPr>
        <p:txBody>
          <a:bodyPr wrap="square" lIns="0" tIns="0" rIns="0" bIns="0" rtlCol="0" anchor="ctr"/>
          <a:lstStyle/>
          <a:p>
            <a:pPr marL="0" indent="0">
              <a:buNone/>
            </a:pPr>
            <a:r>
              <a:rPr lang="en-US" sz="1050" b="1" dirty="0">
                <a:solidFill>
                  <a:srgbClr val="2E86AB"/>
                </a:solidFill>
                <a:latin typeface="Calibri" pitchFamily="34" charset="0"/>
                <a:ea typeface="Calibri" pitchFamily="34" charset="-122"/>
                <a:cs typeface="Calibri" pitchFamily="34" charset="-120"/>
              </a:rPr>
              <a:t>İlk Satıra Başlayın (ÖÇ-1)</a:t>
            </a:r>
            <a:endParaRPr lang="en-US" sz="1050" dirty="0"/>
          </a:p>
        </p:txBody>
      </p:sp>
      <p:sp>
        <p:nvSpPr>
          <p:cNvPr id="22" name="Text 20"/>
          <p:cNvSpPr/>
          <p:nvPr/>
        </p:nvSpPr>
        <p:spPr>
          <a:xfrm>
            <a:off x="685800" y="3749040"/>
            <a:ext cx="3822192" cy="493776"/>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'İşletmecilikle ilgili temel kavramları açıklar' gibi ilk çıktınızı ele alın. Sağa doğru her program çıktısı sütununa bakın: 'Bu ders çıktısı o programa katkı sağlıyor mu?'</a:t>
            </a:r>
            <a:endParaRPr lang="en-US" sz="850" dirty="0"/>
          </a:p>
        </p:txBody>
      </p:sp>
      <p:sp>
        <p:nvSpPr>
          <p:cNvPr id="23" name="Shape 21"/>
          <p:cNvSpPr/>
          <p:nvPr/>
        </p:nvSpPr>
        <p:spPr>
          <a:xfrm>
            <a:off x="228600" y="4370832"/>
            <a:ext cx="4343400" cy="841248"/>
          </a:xfrm>
          <a:prstGeom prst="rect">
            <a:avLst/>
          </a:prstGeom>
          <a:solidFill>
            <a:srgbClr val="F7F9FC"/>
          </a:solidFill>
          <a:ln w="12700">
            <a:solidFill>
              <a:srgbClr val="2E86AB"/>
            </a:solidFill>
            <a:prstDash val="solid"/>
          </a:ln>
        </p:spPr>
        <p:txBody>
          <a:bodyPr/>
          <a:lstStyle/>
          <a:p>
            <a:endParaRPr lang="tr-TR"/>
          </a:p>
        </p:txBody>
      </p:sp>
      <p:sp>
        <p:nvSpPr>
          <p:cNvPr id="24" name="Shape 22"/>
          <p:cNvSpPr/>
          <p:nvPr/>
        </p:nvSpPr>
        <p:spPr>
          <a:xfrm>
            <a:off x="228600" y="4370832"/>
            <a:ext cx="384048" cy="841248"/>
          </a:xfrm>
          <a:prstGeom prst="rect">
            <a:avLst/>
          </a:prstGeom>
          <a:solidFill>
            <a:srgbClr val="2E86AB"/>
          </a:solidFill>
          <a:ln w="12700">
            <a:solidFill>
              <a:srgbClr val="2E86AB"/>
            </a:solidFill>
            <a:prstDash val="solid"/>
          </a:ln>
        </p:spPr>
        <p:txBody>
          <a:bodyPr/>
          <a:lstStyle/>
          <a:p>
            <a:endParaRPr lang="tr-TR"/>
          </a:p>
        </p:txBody>
      </p:sp>
      <p:sp>
        <p:nvSpPr>
          <p:cNvPr id="25" name="Text 23"/>
          <p:cNvSpPr/>
          <p:nvPr/>
        </p:nvSpPr>
        <p:spPr>
          <a:xfrm>
            <a:off x="228600" y="4370832"/>
            <a:ext cx="384048" cy="841248"/>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4</a:t>
            </a:r>
            <a:endParaRPr lang="en-US" sz="1800" dirty="0"/>
          </a:p>
        </p:txBody>
      </p:sp>
      <p:sp>
        <p:nvSpPr>
          <p:cNvPr id="26" name="Text 24"/>
          <p:cNvSpPr/>
          <p:nvPr/>
        </p:nvSpPr>
        <p:spPr>
          <a:xfrm>
            <a:off x="685800" y="4407408"/>
            <a:ext cx="3822192" cy="237744"/>
          </a:xfrm>
          <a:prstGeom prst="rect">
            <a:avLst/>
          </a:prstGeom>
          <a:noFill/>
          <a:ln/>
        </p:spPr>
        <p:txBody>
          <a:bodyPr wrap="square" lIns="0" tIns="0" rIns="0" bIns="0" rtlCol="0" anchor="ctr"/>
          <a:lstStyle/>
          <a:p>
            <a:pPr marL="0" indent="0">
              <a:buNone/>
            </a:pPr>
            <a:r>
              <a:rPr lang="en-US" sz="1050" b="1" dirty="0">
                <a:solidFill>
                  <a:srgbClr val="2E86AB"/>
                </a:solidFill>
                <a:latin typeface="Calibri" pitchFamily="34" charset="0"/>
                <a:ea typeface="Calibri" pitchFamily="34" charset="-122"/>
                <a:cs typeface="Calibri" pitchFamily="34" charset="-120"/>
              </a:rPr>
              <a:t>İlgili Sütunlara Katkı Düzeyi Girin</a:t>
            </a:r>
            <a:endParaRPr lang="en-US" sz="1050" dirty="0"/>
          </a:p>
        </p:txBody>
      </p:sp>
      <p:sp>
        <p:nvSpPr>
          <p:cNvPr id="27" name="Text 25"/>
          <p:cNvSpPr/>
          <p:nvPr/>
        </p:nvSpPr>
        <p:spPr>
          <a:xfrm>
            <a:off x="685800" y="4663440"/>
            <a:ext cx="3822192" cy="493776"/>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Katkı varsa açılır kutudan 1-5 arasında bir değer seçin. Katkı yoksa boş bırakın (veya 0 seçin). Her satırda en az 1-2 sütun dolu olmalıdır.</a:t>
            </a:r>
            <a:endParaRPr lang="en-US" sz="850" dirty="0"/>
          </a:p>
        </p:txBody>
      </p:sp>
      <p:sp>
        <p:nvSpPr>
          <p:cNvPr id="28" name="Shape 26"/>
          <p:cNvSpPr/>
          <p:nvPr/>
        </p:nvSpPr>
        <p:spPr>
          <a:xfrm>
            <a:off x="4846320" y="1627632"/>
            <a:ext cx="4343400" cy="841248"/>
          </a:xfrm>
          <a:prstGeom prst="rect">
            <a:avLst/>
          </a:prstGeom>
          <a:solidFill>
            <a:srgbClr val="F7F9FC"/>
          </a:solidFill>
          <a:ln w="12700">
            <a:solidFill>
              <a:srgbClr val="E67E22"/>
            </a:solidFill>
            <a:prstDash val="solid"/>
          </a:ln>
        </p:spPr>
        <p:txBody>
          <a:bodyPr/>
          <a:lstStyle/>
          <a:p>
            <a:endParaRPr lang="tr-TR"/>
          </a:p>
        </p:txBody>
      </p:sp>
      <p:sp>
        <p:nvSpPr>
          <p:cNvPr id="29" name="Shape 27"/>
          <p:cNvSpPr/>
          <p:nvPr/>
        </p:nvSpPr>
        <p:spPr>
          <a:xfrm>
            <a:off x="4846320" y="1627632"/>
            <a:ext cx="384048" cy="841248"/>
          </a:xfrm>
          <a:prstGeom prst="rect">
            <a:avLst/>
          </a:prstGeom>
          <a:solidFill>
            <a:srgbClr val="E67E22"/>
          </a:solidFill>
          <a:ln w="12700">
            <a:solidFill>
              <a:srgbClr val="E67E22"/>
            </a:solidFill>
            <a:prstDash val="solid"/>
          </a:ln>
        </p:spPr>
        <p:txBody>
          <a:bodyPr/>
          <a:lstStyle/>
          <a:p>
            <a:endParaRPr lang="tr-TR"/>
          </a:p>
        </p:txBody>
      </p:sp>
      <p:sp>
        <p:nvSpPr>
          <p:cNvPr id="30" name="Text 28"/>
          <p:cNvSpPr/>
          <p:nvPr/>
        </p:nvSpPr>
        <p:spPr>
          <a:xfrm>
            <a:off x="4846320" y="1627632"/>
            <a:ext cx="384048" cy="841248"/>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5</a:t>
            </a:r>
            <a:endParaRPr lang="en-US" sz="1800" dirty="0"/>
          </a:p>
        </p:txBody>
      </p:sp>
      <p:sp>
        <p:nvSpPr>
          <p:cNvPr id="31" name="Text 29"/>
          <p:cNvSpPr/>
          <p:nvPr/>
        </p:nvSpPr>
        <p:spPr>
          <a:xfrm>
            <a:off x="5303520" y="1664208"/>
            <a:ext cx="3822192" cy="237744"/>
          </a:xfrm>
          <a:prstGeom prst="rect">
            <a:avLst/>
          </a:prstGeom>
          <a:noFill/>
          <a:ln/>
        </p:spPr>
        <p:txBody>
          <a:bodyPr wrap="square" lIns="0" tIns="0" rIns="0" bIns="0" rtlCol="0" anchor="ctr"/>
          <a:lstStyle/>
          <a:p>
            <a:pPr marL="0" indent="0">
              <a:buNone/>
            </a:pPr>
            <a:r>
              <a:rPr lang="en-US" sz="1050" b="1" dirty="0">
                <a:solidFill>
                  <a:srgbClr val="E67E22"/>
                </a:solidFill>
                <a:latin typeface="Calibri" pitchFamily="34" charset="0"/>
                <a:ea typeface="Calibri" pitchFamily="34" charset="-122"/>
                <a:cs typeface="Calibri" pitchFamily="34" charset="-120"/>
              </a:rPr>
              <a:t>Tüm Satırları Tek Tek Doldurun</a:t>
            </a:r>
            <a:endParaRPr lang="en-US" sz="1050" dirty="0"/>
          </a:p>
        </p:txBody>
      </p:sp>
      <p:sp>
        <p:nvSpPr>
          <p:cNvPr id="32" name="Text 30"/>
          <p:cNvSpPr/>
          <p:nvPr/>
        </p:nvSpPr>
        <p:spPr>
          <a:xfrm>
            <a:off x="5303520" y="1920240"/>
            <a:ext cx="3822192" cy="493776"/>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Her ders çıktısı için aynı işlemi yapın. Acele etmeyin — yanlış ilişki kurmak doğru ilişki kurmamaktan daha zararlıdır. Düşünerek seçin.</a:t>
            </a:r>
            <a:endParaRPr lang="en-US" sz="850" dirty="0"/>
          </a:p>
        </p:txBody>
      </p:sp>
      <p:sp>
        <p:nvSpPr>
          <p:cNvPr id="33" name="Shape 31"/>
          <p:cNvSpPr/>
          <p:nvPr/>
        </p:nvSpPr>
        <p:spPr>
          <a:xfrm>
            <a:off x="4846320" y="2542032"/>
            <a:ext cx="4343400" cy="841248"/>
          </a:xfrm>
          <a:prstGeom prst="rect">
            <a:avLst/>
          </a:prstGeom>
          <a:solidFill>
            <a:srgbClr val="F7F9FC"/>
          </a:solidFill>
          <a:ln w="12700">
            <a:solidFill>
              <a:srgbClr val="E67E22"/>
            </a:solidFill>
            <a:prstDash val="solid"/>
          </a:ln>
        </p:spPr>
        <p:txBody>
          <a:bodyPr/>
          <a:lstStyle/>
          <a:p>
            <a:endParaRPr lang="tr-TR"/>
          </a:p>
        </p:txBody>
      </p:sp>
      <p:sp>
        <p:nvSpPr>
          <p:cNvPr id="34" name="Shape 32"/>
          <p:cNvSpPr/>
          <p:nvPr/>
        </p:nvSpPr>
        <p:spPr>
          <a:xfrm>
            <a:off x="4846320" y="2542032"/>
            <a:ext cx="384048" cy="841248"/>
          </a:xfrm>
          <a:prstGeom prst="rect">
            <a:avLst/>
          </a:prstGeom>
          <a:solidFill>
            <a:srgbClr val="E67E22"/>
          </a:solidFill>
          <a:ln w="12700">
            <a:solidFill>
              <a:srgbClr val="E67E22"/>
            </a:solidFill>
            <a:prstDash val="solid"/>
          </a:ln>
        </p:spPr>
        <p:txBody>
          <a:bodyPr/>
          <a:lstStyle/>
          <a:p>
            <a:endParaRPr lang="tr-TR"/>
          </a:p>
        </p:txBody>
      </p:sp>
      <p:sp>
        <p:nvSpPr>
          <p:cNvPr id="35" name="Text 33"/>
          <p:cNvSpPr/>
          <p:nvPr/>
        </p:nvSpPr>
        <p:spPr>
          <a:xfrm>
            <a:off x="4846320" y="2542032"/>
            <a:ext cx="384048" cy="841248"/>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6</a:t>
            </a:r>
            <a:endParaRPr lang="en-US" sz="1800" dirty="0"/>
          </a:p>
        </p:txBody>
      </p:sp>
      <p:sp>
        <p:nvSpPr>
          <p:cNvPr id="36" name="Text 34"/>
          <p:cNvSpPr/>
          <p:nvPr/>
        </p:nvSpPr>
        <p:spPr>
          <a:xfrm>
            <a:off x="5303520" y="2578608"/>
            <a:ext cx="3822192" cy="237744"/>
          </a:xfrm>
          <a:prstGeom prst="rect">
            <a:avLst/>
          </a:prstGeom>
          <a:noFill/>
          <a:ln/>
        </p:spPr>
        <p:txBody>
          <a:bodyPr wrap="square" lIns="0" tIns="0" rIns="0" bIns="0" rtlCol="0" anchor="ctr"/>
          <a:lstStyle/>
          <a:p>
            <a:pPr marL="0" indent="0">
              <a:buNone/>
            </a:pPr>
            <a:r>
              <a:rPr lang="en-US" sz="1050" b="1" dirty="0">
                <a:solidFill>
                  <a:srgbClr val="E67E22"/>
                </a:solidFill>
                <a:latin typeface="Calibri" pitchFamily="34" charset="0"/>
                <a:ea typeface="Calibri" pitchFamily="34" charset="-122"/>
                <a:cs typeface="Calibri" pitchFamily="34" charset="-120"/>
              </a:rPr>
              <a:t>Sütunları Kontrol Edin</a:t>
            </a:r>
            <a:endParaRPr lang="en-US" sz="1050" dirty="0"/>
          </a:p>
        </p:txBody>
      </p:sp>
      <p:sp>
        <p:nvSpPr>
          <p:cNvPr id="37" name="Text 35"/>
          <p:cNvSpPr/>
          <p:nvPr/>
        </p:nvSpPr>
        <p:spPr>
          <a:xfrm>
            <a:off x="5303520" y="2834640"/>
            <a:ext cx="3822192" cy="493776"/>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Bitirince sütunlara bakın: Hiç dolu olmayan program çıktısı var mı? Varsa bu bölüm o hedefi hiç karşılamıyor demektir — bölüm başkanına bildirin.</a:t>
            </a:r>
            <a:endParaRPr lang="en-US" sz="850" dirty="0"/>
          </a:p>
        </p:txBody>
      </p:sp>
      <p:sp>
        <p:nvSpPr>
          <p:cNvPr id="38" name="Shape 36"/>
          <p:cNvSpPr/>
          <p:nvPr/>
        </p:nvSpPr>
        <p:spPr>
          <a:xfrm>
            <a:off x="4846320" y="3456432"/>
            <a:ext cx="4343400" cy="841248"/>
          </a:xfrm>
          <a:prstGeom prst="rect">
            <a:avLst/>
          </a:prstGeom>
          <a:solidFill>
            <a:srgbClr val="F7F9FC"/>
          </a:solidFill>
          <a:ln w="12700">
            <a:solidFill>
              <a:srgbClr val="E84855"/>
            </a:solidFill>
            <a:prstDash val="solid"/>
          </a:ln>
        </p:spPr>
        <p:txBody>
          <a:bodyPr/>
          <a:lstStyle/>
          <a:p>
            <a:endParaRPr lang="tr-TR"/>
          </a:p>
        </p:txBody>
      </p:sp>
      <p:sp>
        <p:nvSpPr>
          <p:cNvPr id="39" name="Shape 37"/>
          <p:cNvSpPr/>
          <p:nvPr/>
        </p:nvSpPr>
        <p:spPr>
          <a:xfrm>
            <a:off x="4846320" y="3456432"/>
            <a:ext cx="384048" cy="841248"/>
          </a:xfrm>
          <a:prstGeom prst="rect">
            <a:avLst/>
          </a:prstGeom>
          <a:solidFill>
            <a:srgbClr val="E84855"/>
          </a:solidFill>
          <a:ln w="12700">
            <a:solidFill>
              <a:srgbClr val="E84855"/>
            </a:solidFill>
            <a:prstDash val="solid"/>
          </a:ln>
        </p:spPr>
        <p:txBody>
          <a:bodyPr/>
          <a:lstStyle/>
          <a:p>
            <a:endParaRPr lang="tr-TR"/>
          </a:p>
        </p:txBody>
      </p:sp>
      <p:sp>
        <p:nvSpPr>
          <p:cNvPr id="40" name="Text 38"/>
          <p:cNvSpPr/>
          <p:nvPr/>
        </p:nvSpPr>
        <p:spPr>
          <a:xfrm>
            <a:off x="4846320" y="3456432"/>
            <a:ext cx="384048" cy="841248"/>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7</a:t>
            </a:r>
            <a:endParaRPr lang="en-US" sz="1800" dirty="0"/>
          </a:p>
        </p:txBody>
      </p:sp>
      <p:sp>
        <p:nvSpPr>
          <p:cNvPr id="41" name="Text 39"/>
          <p:cNvSpPr/>
          <p:nvPr/>
        </p:nvSpPr>
        <p:spPr>
          <a:xfrm>
            <a:off x="5303520" y="3493008"/>
            <a:ext cx="3822192" cy="237744"/>
          </a:xfrm>
          <a:prstGeom prst="rect">
            <a:avLst/>
          </a:prstGeom>
          <a:noFill/>
          <a:ln/>
        </p:spPr>
        <p:txBody>
          <a:bodyPr wrap="square" lIns="0" tIns="0" rIns="0" bIns="0" rtlCol="0" anchor="ctr"/>
          <a:lstStyle/>
          <a:p>
            <a:pPr marL="0" indent="0">
              <a:buNone/>
            </a:pPr>
            <a:r>
              <a:rPr lang="en-US" sz="1050" b="1" dirty="0">
                <a:solidFill>
                  <a:srgbClr val="E84855"/>
                </a:solidFill>
                <a:latin typeface="Calibri" pitchFamily="34" charset="0"/>
                <a:ea typeface="Calibri" pitchFamily="34" charset="-122"/>
                <a:cs typeface="Calibri" pitchFamily="34" charset="-120"/>
              </a:rPr>
              <a:t>KAYDET</a:t>
            </a:r>
            <a:endParaRPr lang="en-US" sz="1050" dirty="0"/>
          </a:p>
        </p:txBody>
      </p:sp>
      <p:sp>
        <p:nvSpPr>
          <p:cNvPr id="42" name="Text 40"/>
          <p:cNvSpPr/>
          <p:nvPr/>
        </p:nvSpPr>
        <p:spPr>
          <a:xfrm>
            <a:off x="5303520" y="3749040"/>
            <a:ext cx="3822192" cy="493776"/>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Sayfanın altındaki 'Değişiklikleri Kaydet' butonuna basın. Bu sekmede kayıt yapılmazsa matris sıfırlanır!</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00075" y="1118507"/>
            <a:ext cx="2500312" cy="2624327"/>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28429B18-4839-D74A-348A-E7BAB0BBB89A}"/>
              </a:ext>
            </a:extLst>
          </p:cNvPr>
          <p:cNvSpPr txBox="1"/>
          <p:nvPr/>
        </p:nvSpPr>
        <p:spPr>
          <a:xfrm>
            <a:off x="771525" y="1475449"/>
            <a:ext cx="1971675" cy="1910443"/>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en-US" sz="2700" kern="1200">
                <a:solidFill>
                  <a:srgbClr val="FFFFFF"/>
                </a:solidFill>
                <a:latin typeface="+mj-lt"/>
                <a:ea typeface="+mj-ea"/>
                <a:cs typeface="+mj-cs"/>
              </a:rPr>
              <a:t>Ders Öğretim Planı Sekmesi</a:t>
            </a:r>
          </a:p>
        </p:txBody>
      </p:sp>
      <p:pic>
        <p:nvPicPr>
          <p:cNvPr id="6" name="Graphic 5" descr="Öğretmen">
            <a:extLst>
              <a:ext uri="{FF2B5EF4-FFF2-40B4-BE49-F238E27FC236}">
                <a16:creationId xmlns:a16="http://schemas.microsoft.com/office/drawing/2014/main" id="{21A7BD9E-BC95-B63E-264A-4D4003A9731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p:blipFill>
        <p:spPr>
          <a:xfrm>
            <a:off x="4037472" y="482599"/>
            <a:ext cx="4176554" cy="4176554"/>
          </a:xfrm>
          <a:prstGeom prst="rect">
            <a:avLst/>
          </a:prstGeom>
        </p:spPr>
      </p:pic>
    </p:spTree>
    <p:extLst>
      <p:ext uri="{BB962C8B-B14F-4D97-AF65-F5344CB8AC3E}">
        <p14:creationId xmlns:p14="http://schemas.microsoft.com/office/powerpoint/2010/main" val="3761056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Sık Yapılan Hatalar &amp; Son Kontrol Listesi</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Göndermeden önce bu listeyi mutlaka kontrol edin</a:t>
            </a:r>
            <a:endParaRPr lang="en-US" sz="1200" dirty="0"/>
          </a:p>
        </p:txBody>
      </p:sp>
      <p:sp>
        <p:nvSpPr>
          <p:cNvPr id="5" name="Shape 3"/>
          <p:cNvSpPr/>
          <p:nvPr/>
        </p:nvSpPr>
        <p:spPr>
          <a:xfrm>
            <a:off x="228600" y="1024128"/>
            <a:ext cx="5029200" cy="310896"/>
          </a:xfrm>
          <a:prstGeom prst="rect">
            <a:avLst/>
          </a:prstGeom>
          <a:solidFill>
            <a:srgbClr val="E84855"/>
          </a:solidFill>
          <a:ln w="12700">
            <a:solidFill>
              <a:srgbClr val="E84855"/>
            </a:solidFill>
            <a:prstDash val="solid"/>
          </a:ln>
        </p:spPr>
        <p:txBody>
          <a:bodyPr/>
          <a:lstStyle/>
          <a:p>
            <a:endParaRPr lang="tr-TR"/>
          </a:p>
        </p:txBody>
      </p:sp>
      <p:sp>
        <p:nvSpPr>
          <p:cNvPr id="6" name="Text 4"/>
          <p:cNvSpPr/>
          <p:nvPr/>
        </p:nvSpPr>
        <p:spPr>
          <a:xfrm>
            <a:off x="320040" y="1024128"/>
            <a:ext cx="484632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En Sık Yapılan 7 Hata</a:t>
            </a:r>
            <a:endParaRPr lang="en-US" sz="1200" dirty="0"/>
          </a:p>
        </p:txBody>
      </p:sp>
      <p:sp>
        <p:nvSpPr>
          <p:cNvPr id="7" name="Shape 5"/>
          <p:cNvSpPr/>
          <p:nvPr/>
        </p:nvSpPr>
        <p:spPr>
          <a:xfrm>
            <a:off x="228600" y="1389888"/>
            <a:ext cx="5029200" cy="457200"/>
          </a:xfrm>
          <a:prstGeom prst="rect">
            <a:avLst/>
          </a:prstGeom>
          <a:solidFill>
            <a:srgbClr val="FFF5F5"/>
          </a:solidFill>
          <a:ln w="12700">
            <a:solidFill>
              <a:srgbClr val="FFDDDD"/>
            </a:solidFill>
            <a:prstDash val="solid"/>
          </a:ln>
        </p:spPr>
        <p:txBody>
          <a:bodyPr/>
          <a:lstStyle/>
          <a:p>
            <a:endParaRPr lang="tr-TR"/>
          </a:p>
        </p:txBody>
      </p:sp>
      <p:sp>
        <p:nvSpPr>
          <p:cNvPr id="8" name="Shape 6"/>
          <p:cNvSpPr/>
          <p:nvPr/>
        </p:nvSpPr>
        <p:spPr>
          <a:xfrm>
            <a:off x="292608" y="1508760"/>
            <a:ext cx="219456" cy="219456"/>
          </a:xfrm>
          <a:prstGeom prst="ellipse">
            <a:avLst/>
          </a:prstGeom>
          <a:solidFill>
            <a:srgbClr val="E84855"/>
          </a:solidFill>
          <a:ln w="12700">
            <a:solidFill>
              <a:srgbClr val="E84855"/>
            </a:solidFill>
            <a:prstDash val="solid"/>
          </a:ln>
        </p:spPr>
        <p:txBody>
          <a:bodyPr/>
          <a:lstStyle/>
          <a:p>
            <a:endParaRPr lang="tr-TR"/>
          </a:p>
        </p:txBody>
      </p:sp>
      <p:sp>
        <p:nvSpPr>
          <p:cNvPr id="9" name="Text 7"/>
          <p:cNvSpPr/>
          <p:nvPr/>
        </p:nvSpPr>
        <p:spPr>
          <a:xfrm>
            <a:off x="292608" y="1508760"/>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a:t>
            </a:r>
            <a:endParaRPr lang="en-US" sz="800" dirty="0"/>
          </a:p>
        </p:txBody>
      </p:sp>
      <p:sp>
        <p:nvSpPr>
          <p:cNvPr id="10" name="Text 8"/>
          <p:cNvSpPr/>
          <p:nvPr/>
        </p:nvSpPr>
        <p:spPr>
          <a:xfrm>
            <a:off x="585216" y="1408176"/>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Her hücreye aynı değeri (hepsine 4) girmek</a:t>
            </a:r>
            <a:endParaRPr lang="en-US" sz="950" dirty="0"/>
          </a:p>
        </p:txBody>
      </p:sp>
      <p:sp>
        <p:nvSpPr>
          <p:cNvPr id="11" name="Text 9"/>
          <p:cNvSpPr/>
          <p:nvPr/>
        </p:nvSpPr>
        <p:spPr>
          <a:xfrm>
            <a:off x="585216" y="1627632"/>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Akreditörler 'Enflasyon' denen bu durumu hemen fark eder. Her çıktı-program ilişkisi farklı güçtedir.</a:t>
            </a:r>
            <a:endParaRPr lang="en-US" sz="850" dirty="0"/>
          </a:p>
        </p:txBody>
      </p:sp>
      <p:sp>
        <p:nvSpPr>
          <p:cNvPr id="12" name="Shape 10"/>
          <p:cNvSpPr/>
          <p:nvPr/>
        </p:nvSpPr>
        <p:spPr>
          <a:xfrm>
            <a:off x="228600" y="1901952"/>
            <a:ext cx="5029200" cy="457200"/>
          </a:xfrm>
          <a:prstGeom prst="rect">
            <a:avLst/>
          </a:prstGeom>
          <a:solidFill>
            <a:srgbClr val="FFFFFF"/>
          </a:solidFill>
          <a:ln w="12700">
            <a:solidFill>
              <a:srgbClr val="FFDDDD"/>
            </a:solidFill>
            <a:prstDash val="solid"/>
          </a:ln>
        </p:spPr>
        <p:txBody>
          <a:bodyPr/>
          <a:lstStyle/>
          <a:p>
            <a:endParaRPr lang="tr-TR"/>
          </a:p>
        </p:txBody>
      </p:sp>
      <p:sp>
        <p:nvSpPr>
          <p:cNvPr id="13" name="Shape 11"/>
          <p:cNvSpPr/>
          <p:nvPr/>
        </p:nvSpPr>
        <p:spPr>
          <a:xfrm>
            <a:off x="292608" y="2020824"/>
            <a:ext cx="219456" cy="219456"/>
          </a:xfrm>
          <a:prstGeom prst="ellipse">
            <a:avLst/>
          </a:prstGeom>
          <a:solidFill>
            <a:srgbClr val="E84855"/>
          </a:solidFill>
          <a:ln w="12700">
            <a:solidFill>
              <a:srgbClr val="E84855"/>
            </a:solidFill>
            <a:prstDash val="solid"/>
          </a:ln>
        </p:spPr>
        <p:txBody>
          <a:bodyPr/>
          <a:lstStyle/>
          <a:p>
            <a:endParaRPr lang="tr-TR"/>
          </a:p>
        </p:txBody>
      </p:sp>
      <p:sp>
        <p:nvSpPr>
          <p:cNvPr id="14" name="Text 12"/>
          <p:cNvSpPr/>
          <p:nvPr/>
        </p:nvSpPr>
        <p:spPr>
          <a:xfrm>
            <a:off x="292608" y="2020824"/>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a:t>
            </a:r>
            <a:endParaRPr lang="en-US" sz="800" dirty="0"/>
          </a:p>
        </p:txBody>
      </p:sp>
      <p:sp>
        <p:nvSpPr>
          <p:cNvPr id="15" name="Text 13"/>
          <p:cNvSpPr/>
          <p:nvPr/>
        </p:nvSpPr>
        <p:spPr>
          <a:xfrm>
            <a:off x="585216" y="1920240"/>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Tüm matrisi boş bırakmak</a:t>
            </a:r>
            <a:endParaRPr lang="en-US" sz="950" dirty="0"/>
          </a:p>
        </p:txBody>
      </p:sp>
      <p:sp>
        <p:nvSpPr>
          <p:cNvPr id="16" name="Text 14"/>
          <p:cNvSpPr/>
          <p:nvPr/>
        </p:nvSpPr>
        <p:spPr>
          <a:xfrm>
            <a:off x="585216" y="2139696"/>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En ağır hatadır. 'Program çıktılarıyla ilişki yok' anlamına gelir — akreditasyonda sıfır puan.</a:t>
            </a:r>
            <a:endParaRPr lang="en-US" sz="850" dirty="0"/>
          </a:p>
        </p:txBody>
      </p:sp>
      <p:sp>
        <p:nvSpPr>
          <p:cNvPr id="17" name="Shape 15"/>
          <p:cNvSpPr/>
          <p:nvPr/>
        </p:nvSpPr>
        <p:spPr>
          <a:xfrm>
            <a:off x="228600" y="2414016"/>
            <a:ext cx="5029200" cy="457200"/>
          </a:xfrm>
          <a:prstGeom prst="rect">
            <a:avLst/>
          </a:prstGeom>
          <a:solidFill>
            <a:srgbClr val="FFF5F5"/>
          </a:solidFill>
          <a:ln w="12700">
            <a:solidFill>
              <a:srgbClr val="FFDDDD"/>
            </a:solidFill>
            <a:prstDash val="solid"/>
          </a:ln>
        </p:spPr>
        <p:txBody>
          <a:bodyPr/>
          <a:lstStyle/>
          <a:p>
            <a:endParaRPr lang="tr-TR"/>
          </a:p>
        </p:txBody>
      </p:sp>
      <p:sp>
        <p:nvSpPr>
          <p:cNvPr id="18" name="Shape 16"/>
          <p:cNvSpPr/>
          <p:nvPr/>
        </p:nvSpPr>
        <p:spPr>
          <a:xfrm>
            <a:off x="292608" y="2532888"/>
            <a:ext cx="219456" cy="219456"/>
          </a:xfrm>
          <a:prstGeom prst="ellipse">
            <a:avLst/>
          </a:prstGeom>
          <a:solidFill>
            <a:srgbClr val="E84855"/>
          </a:solidFill>
          <a:ln w="12700">
            <a:solidFill>
              <a:srgbClr val="E84855"/>
            </a:solidFill>
            <a:prstDash val="solid"/>
          </a:ln>
        </p:spPr>
        <p:txBody>
          <a:bodyPr/>
          <a:lstStyle/>
          <a:p>
            <a:endParaRPr lang="tr-TR"/>
          </a:p>
        </p:txBody>
      </p:sp>
      <p:sp>
        <p:nvSpPr>
          <p:cNvPr id="19" name="Text 17"/>
          <p:cNvSpPr/>
          <p:nvPr/>
        </p:nvSpPr>
        <p:spPr>
          <a:xfrm>
            <a:off x="292608" y="2532888"/>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a:t>
            </a:r>
            <a:endParaRPr lang="en-US" sz="800" dirty="0"/>
          </a:p>
        </p:txBody>
      </p:sp>
      <p:sp>
        <p:nvSpPr>
          <p:cNvPr id="20" name="Text 18"/>
          <p:cNvSpPr/>
          <p:nvPr/>
        </p:nvSpPr>
        <p:spPr>
          <a:xfrm>
            <a:off x="585216" y="2432304"/>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Her satıra tek bir sütun doldurmak</a:t>
            </a:r>
            <a:endParaRPr lang="en-US" sz="950" dirty="0"/>
          </a:p>
        </p:txBody>
      </p:sp>
      <p:sp>
        <p:nvSpPr>
          <p:cNvPr id="21" name="Text 19"/>
          <p:cNvSpPr/>
          <p:nvPr/>
        </p:nvSpPr>
        <p:spPr>
          <a:xfrm>
            <a:off x="585216" y="2651760"/>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Bir ders çıktısı genellikle birden fazla program çıktısına katkı sağlar. Sadece 1 işaretlemek eksik kalır.</a:t>
            </a:r>
            <a:endParaRPr lang="en-US" sz="850" dirty="0"/>
          </a:p>
        </p:txBody>
      </p:sp>
      <p:sp>
        <p:nvSpPr>
          <p:cNvPr id="22" name="Shape 20"/>
          <p:cNvSpPr/>
          <p:nvPr/>
        </p:nvSpPr>
        <p:spPr>
          <a:xfrm>
            <a:off x="228600" y="2926080"/>
            <a:ext cx="5029200" cy="457200"/>
          </a:xfrm>
          <a:prstGeom prst="rect">
            <a:avLst/>
          </a:prstGeom>
          <a:solidFill>
            <a:srgbClr val="FFFFFF"/>
          </a:solidFill>
          <a:ln w="12700">
            <a:solidFill>
              <a:srgbClr val="FFDDDD"/>
            </a:solidFill>
            <a:prstDash val="solid"/>
          </a:ln>
        </p:spPr>
        <p:txBody>
          <a:bodyPr/>
          <a:lstStyle/>
          <a:p>
            <a:endParaRPr lang="tr-TR"/>
          </a:p>
        </p:txBody>
      </p:sp>
      <p:sp>
        <p:nvSpPr>
          <p:cNvPr id="23" name="Shape 21"/>
          <p:cNvSpPr/>
          <p:nvPr/>
        </p:nvSpPr>
        <p:spPr>
          <a:xfrm>
            <a:off x="292608" y="3044952"/>
            <a:ext cx="219456" cy="219456"/>
          </a:xfrm>
          <a:prstGeom prst="ellipse">
            <a:avLst/>
          </a:prstGeom>
          <a:solidFill>
            <a:srgbClr val="E84855"/>
          </a:solidFill>
          <a:ln w="12700">
            <a:solidFill>
              <a:srgbClr val="E84855"/>
            </a:solidFill>
            <a:prstDash val="solid"/>
          </a:ln>
        </p:spPr>
        <p:txBody>
          <a:bodyPr/>
          <a:lstStyle/>
          <a:p>
            <a:endParaRPr lang="tr-TR"/>
          </a:p>
        </p:txBody>
      </p:sp>
      <p:sp>
        <p:nvSpPr>
          <p:cNvPr id="24" name="Text 22"/>
          <p:cNvSpPr/>
          <p:nvPr/>
        </p:nvSpPr>
        <p:spPr>
          <a:xfrm>
            <a:off x="292608" y="3044952"/>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4</a:t>
            </a:r>
            <a:endParaRPr lang="en-US" sz="800" dirty="0"/>
          </a:p>
        </p:txBody>
      </p:sp>
      <p:sp>
        <p:nvSpPr>
          <p:cNvPr id="25" name="Text 23"/>
          <p:cNvSpPr/>
          <p:nvPr/>
        </p:nvSpPr>
        <p:spPr>
          <a:xfrm>
            <a:off x="585216" y="2944368"/>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Öğrenme çıktısını okumadan rastgele değer vermek</a:t>
            </a:r>
            <a:endParaRPr lang="en-US" sz="950" dirty="0"/>
          </a:p>
        </p:txBody>
      </p:sp>
      <p:sp>
        <p:nvSpPr>
          <p:cNvPr id="26" name="Text 24"/>
          <p:cNvSpPr/>
          <p:nvPr/>
        </p:nvSpPr>
        <p:spPr>
          <a:xfrm>
            <a:off x="585216" y="3163824"/>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'Analiz eder' ile 'Analitik düşünme' arasındaki ilişki açıktır, ama 'Sunum yapar' ile değildir.</a:t>
            </a:r>
            <a:endParaRPr lang="en-US" sz="850" dirty="0"/>
          </a:p>
        </p:txBody>
      </p:sp>
      <p:sp>
        <p:nvSpPr>
          <p:cNvPr id="27" name="Shape 25"/>
          <p:cNvSpPr/>
          <p:nvPr/>
        </p:nvSpPr>
        <p:spPr>
          <a:xfrm>
            <a:off x="228600" y="3438144"/>
            <a:ext cx="5029200" cy="457200"/>
          </a:xfrm>
          <a:prstGeom prst="rect">
            <a:avLst/>
          </a:prstGeom>
          <a:solidFill>
            <a:srgbClr val="FFF5F5"/>
          </a:solidFill>
          <a:ln w="12700">
            <a:solidFill>
              <a:srgbClr val="FFDDDD"/>
            </a:solidFill>
            <a:prstDash val="solid"/>
          </a:ln>
        </p:spPr>
        <p:txBody>
          <a:bodyPr/>
          <a:lstStyle/>
          <a:p>
            <a:endParaRPr lang="tr-TR"/>
          </a:p>
        </p:txBody>
      </p:sp>
      <p:sp>
        <p:nvSpPr>
          <p:cNvPr id="28" name="Shape 26"/>
          <p:cNvSpPr/>
          <p:nvPr/>
        </p:nvSpPr>
        <p:spPr>
          <a:xfrm>
            <a:off x="292608" y="3557016"/>
            <a:ext cx="219456" cy="219456"/>
          </a:xfrm>
          <a:prstGeom prst="ellipse">
            <a:avLst/>
          </a:prstGeom>
          <a:solidFill>
            <a:srgbClr val="E84855"/>
          </a:solidFill>
          <a:ln w="12700">
            <a:solidFill>
              <a:srgbClr val="E84855"/>
            </a:solidFill>
            <a:prstDash val="solid"/>
          </a:ln>
        </p:spPr>
        <p:txBody>
          <a:bodyPr/>
          <a:lstStyle/>
          <a:p>
            <a:endParaRPr lang="tr-TR"/>
          </a:p>
        </p:txBody>
      </p:sp>
      <p:sp>
        <p:nvSpPr>
          <p:cNvPr id="29" name="Text 27"/>
          <p:cNvSpPr/>
          <p:nvPr/>
        </p:nvSpPr>
        <p:spPr>
          <a:xfrm>
            <a:off x="292608" y="3557016"/>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5</a:t>
            </a:r>
            <a:endParaRPr lang="en-US" sz="800" dirty="0"/>
          </a:p>
        </p:txBody>
      </p:sp>
      <p:sp>
        <p:nvSpPr>
          <p:cNvPr id="30" name="Text 28"/>
          <p:cNvSpPr/>
          <p:nvPr/>
        </p:nvSpPr>
        <p:spPr>
          <a:xfrm>
            <a:off x="585216" y="3456432"/>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Çıktıları girmeden bu sekmeye gelmek</a:t>
            </a:r>
            <a:endParaRPr lang="en-US" sz="950" dirty="0"/>
          </a:p>
        </p:txBody>
      </p:sp>
      <p:sp>
        <p:nvSpPr>
          <p:cNvPr id="31" name="Text 29"/>
          <p:cNvSpPr/>
          <p:nvPr/>
        </p:nvSpPr>
        <p:spPr>
          <a:xfrm>
            <a:off x="585216" y="3675888"/>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2. sekmede (Öğrenme Çıktıları) çıktılar yoksa matris boş görünür, hiçbir şey yapılamaz.</a:t>
            </a:r>
            <a:endParaRPr lang="en-US" sz="850" dirty="0"/>
          </a:p>
        </p:txBody>
      </p:sp>
      <p:sp>
        <p:nvSpPr>
          <p:cNvPr id="32" name="Shape 30"/>
          <p:cNvSpPr/>
          <p:nvPr/>
        </p:nvSpPr>
        <p:spPr>
          <a:xfrm>
            <a:off x="228600" y="3950208"/>
            <a:ext cx="5029200" cy="457200"/>
          </a:xfrm>
          <a:prstGeom prst="rect">
            <a:avLst/>
          </a:prstGeom>
          <a:solidFill>
            <a:srgbClr val="FFFFFF"/>
          </a:solidFill>
          <a:ln w="12700">
            <a:solidFill>
              <a:srgbClr val="FFDDDD"/>
            </a:solidFill>
            <a:prstDash val="solid"/>
          </a:ln>
        </p:spPr>
        <p:txBody>
          <a:bodyPr/>
          <a:lstStyle/>
          <a:p>
            <a:endParaRPr lang="tr-TR"/>
          </a:p>
        </p:txBody>
      </p:sp>
      <p:sp>
        <p:nvSpPr>
          <p:cNvPr id="33" name="Shape 31"/>
          <p:cNvSpPr/>
          <p:nvPr/>
        </p:nvSpPr>
        <p:spPr>
          <a:xfrm>
            <a:off x="292608" y="4069080"/>
            <a:ext cx="219456" cy="219456"/>
          </a:xfrm>
          <a:prstGeom prst="ellipse">
            <a:avLst/>
          </a:prstGeom>
          <a:solidFill>
            <a:srgbClr val="E84855"/>
          </a:solidFill>
          <a:ln w="12700">
            <a:solidFill>
              <a:srgbClr val="E84855"/>
            </a:solidFill>
            <a:prstDash val="solid"/>
          </a:ln>
        </p:spPr>
        <p:txBody>
          <a:bodyPr/>
          <a:lstStyle/>
          <a:p>
            <a:endParaRPr lang="tr-TR"/>
          </a:p>
        </p:txBody>
      </p:sp>
      <p:sp>
        <p:nvSpPr>
          <p:cNvPr id="34" name="Text 32"/>
          <p:cNvSpPr/>
          <p:nvPr/>
        </p:nvSpPr>
        <p:spPr>
          <a:xfrm>
            <a:off x="292608" y="4069080"/>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6</a:t>
            </a:r>
            <a:endParaRPr lang="en-US" sz="800" dirty="0"/>
          </a:p>
        </p:txBody>
      </p:sp>
      <p:sp>
        <p:nvSpPr>
          <p:cNvPr id="35" name="Text 33"/>
          <p:cNvSpPr/>
          <p:nvPr/>
        </p:nvSpPr>
        <p:spPr>
          <a:xfrm>
            <a:off x="585216" y="3968496"/>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Kaydetmeden sayfadan ayrılmak</a:t>
            </a:r>
            <a:endParaRPr lang="en-US" sz="950" dirty="0"/>
          </a:p>
        </p:txBody>
      </p:sp>
      <p:sp>
        <p:nvSpPr>
          <p:cNvPr id="36" name="Text 34"/>
          <p:cNvSpPr/>
          <p:nvPr/>
        </p:nvSpPr>
        <p:spPr>
          <a:xfrm>
            <a:off x="585216" y="4187952"/>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En sık yapılan hata. 'Değişiklikleri Kaydet' butonuna basmadan kapanırsa matris sıfırlanır.</a:t>
            </a:r>
            <a:endParaRPr lang="en-US" sz="850" dirty="0"/>
          </a:p>
        </p:txBody>
      </p:sp>
      <p:sp>
        <p:nvSpPr>
          <p:cNvPr id="37" name="Shape 35"/>
          <p:cNvSpPr/>
          <p:nvPr/>
        </p:nvSpPr>
        <p:spPr>
          <a:xfrm>
            <a:off x="228600" y="4462272"/>
            <a:ext cx="5029200" cy="457200"/>
          </a:xfrm>
          <a:prstGeom prst="rect">
            <a:avLst/>
          </a:prstGeom>
          <a:solidFill>
            <a:srgbClr val="FFF5F5"/>
          </a:solidFill>
          <a:ln w="12700">
            <a:solidFill>
              <a:srgbClr val="FFDDDD"/>
            </a:solidFill>
            <a:prstDash val="solid"/>
          </a:ln>
        </p:spPr>
        <p:txBody>
          <a:bodyPr/>
          <a:lstStyle/>
          <a:p>
            <a:endParaRPr lang="tr-TR"/>
          </a:p>
        </p:txBody>
      </p:sp>
      <p:sp>
        <p:nvSpPr>
          <p:cNvPr id="38" name="Shape 36"/>
          <p:cNvSpPr/>
          <p:nvPr/>
        </p:nvSpPr>
        <p:spPr>
          <a:xfrm>
            <a:off x="292608" y="4581144"/>
            <a:ext cx="219456" cy="219456"/>
          </a:xfrm>
          <a:prstGeom prst="ellipse">
            <a:avLst/>
          </a:prstGeom>
          <a:solidFill>
            <a:srgbClr val="E84855"/>
          </a:solidFill>
          <a:ln w="12700">
            <a:solidFill>
              <a:srgbClr val="E84855"/>
            </a:solidFill>
            <a:prstDash val="solid"/>
          </a:ln>
        </p:spPr>
        <p:txBody>
          <a:bodyPr/>
          <a:lstStyle/>
          <a:p>
            <a:endParaRPr lang="tr-TR"/>
          </a:p>
        </p:txBody>
      </p:sp>
      <p:sp>
        <p:nvSpPr>
          <p:cNvPr id="39" name="Text 37"/>
          <p:cNvSpPr/>
          <p:nvPr/>
        </p:nvSpPr>
        <p:spPr>
          <a:xfrm>
            <a:off x="292608" y="4581144"/>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7</a:t>
            </a:r>
            <a:endParaRPr lang="en-US" sz="800" dirty="0"/>
          </a:p>
        </p:txBody>
      </p:sp>
      <p:sp>
        <p:nvSpPr>
          <p:cNvPr id="40" name="Text 38"/>
          <p:cNvSpPr/>
          <p:nvPr/>
        </p:nvSpPr>
        <p:spPr>
          <a:xfrm>
            <a:off x="585216" y="4480560"/>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Hiç dolu olmayan program çıktısı sütununu görmezden gelmek</a:t>
            </a:r>
            <a:endParaRPr lang="en-US" sz="950" dirty="0"/>
          </a:p>
        </p:txBody>
      </p:sp>
      <p:sp>
        <p:nvSpPr>
          <p:cNvPr id="41" name="Text 39"/>
          <p:cNvSpPr/>
          <p:nvPr/>
        </p:nvSpPr>
        <p:spPr>
          <a:xfrm>
            <a:off x="585216" y="4700016"/>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Boş sütun = Bölüm o hedefi hiç karşılamıyor. Bu müfredat açığıdır, bölüm başkanına bildirilmeli.</a:t>
            </a:r>
            <a:endParaRPr lang="en-US" sz="850" dirty="0"/>
          </a:p>
        </p:txBody>
      </p:sp>
      <p:sp>
        <p:nvSpPr>
          <p:cNvPr id="42" name="Shape 40"/>
          <p:cNvSpPr/>
          <p:nvPr/>
        </p:nvSpPr>
        <p:spPr>
          <a:xfrm>
            <a:off x="5440680" y="1024128"/>
            <a:ext cx="3474720" cy="310896"/>
          </a:xfrm>
          <a:prstGeom prst="rect">
            <a:avLst/>
          </a:prstGeom>
          <a:solidFill>
            <a:srgbClr val="1E8C45"/>
          </a:solidFill>
          <a:ln w="12700">
            <a:solidFill>
              <a:srgbClr val="1E8C45"/>
            </a:solidFill>
            <a:prstDash val="solid"/>
          </a:ln>
        </p:spPr>
        <p:txBody>
          <a:bodyPr/>
          <a:lstStyle/>
          <a:p>
            <a:endParaRPr lang="tr-TR"/>
          </a:p>
        </p:txBody>
      </p:sp>
      <p:sp>
        <p:nvSpPr>
          <p:cNvPr id="43" name="Text 41"/>
          <p:cNvSpPr/>
          <p:nvPr/>
        </p:nvSpPr>
        <p:spPr>
          <a:xfrm>
            <a:off x="5532120" y="1024128"/>
            <a:ext cx="3291840" cy="31089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Son Kontrol Listesi</a:t>
            </a:r>
            <a:endParaRPr lang="en-US" sz="1200" dirty="0"/>
          </a:p>
        </p:txBody>
      </p:sp>
      <p:sp>
        <p:nvSpPr>
          <p:cNvPr id="44" name="Shape 42"/>
          <p:cNvSpPr/>
          <p:nvPr/>
        </p:nvSpPr>
        <p:spPr>
          <a:xfrm>
            <a:off x="5440680" y="1389888"/>
            <a:ext cx="3474720" cy="402336"/>
          </a:xfrm>
          <a:prstGeom prst="rect">
            <a:avLst/>
          </a:prstGeom>
          <a:solidFill>
            <a:srgbClr val="F0FFF4"/>
          </a:solidFill>
          <a:ln w="12700">
            <a:solidFill>
              <a:srgbClr val="C8E6C9"/>
            </a:solidFill>
            <a:prstDash val="solid"/>
          </a:ln>
        </p:spPr>
        <p:txBody>
          <a:bodyPr/>
          <a:lstStyle/>
          <a:p>
            <a:endParaRPr lang="tr-TR"/>
          </a:p>
        </p:txBody>
      </p:sp>
      <p:sp>
        <p:nvSpPr>
          <p:cNvPr id="45" name="Shape 43"/>
          <p:cNvSpPr/>
          <p:nvPr/>
        </p:nvSpPr>
        <p:spPr>
          <a:xfrm>
            <a:off x="5513832" y="1472184"/>
            <a:ext cx="228600" cy="228600"/>
          </a:xfrm>
          <a:prstGeom prst="rect">
            <a:avLst/>
          </a:prstGeom>
          <a:solidFill>
            <a:srgbClr val="1E8C45"/>
          </a:solidFill>
          <a:ln w="12700">
            <a:solidFill>
              <a:srgbClr val="1E8C45"/>
            </a:solidFill>
            <a:prstDash val="solid"/>
          </a:ln>
        </p:spPr>
        <p:txBody>
          <a:bodyPr/>
          <a:lstStyle/>
          <a:p>
            <a:endParaRPr lang="tr-TR"/>
          </a:p>
        </p:txBody>
      </p:sp>
      <p:sp>
        <p:nvSpPr>
          <p:cNvPr id="46" name="Text 44"/>
          <p:cNvSpPr/>
          <p:nvPr/>
        </p:nvSpPr>
        <p:spPr>
          <a:xfrm>
            <a:off x="5513832" y="1472184"/>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47" name="Text 45"/>
          <p:cNvSpPr/>
          <p:nvPr/>
        </p:nvSpPr>
        <p:spPr>
          <a:xfrm>
            <a:off x="5806440" y="1472184"/>
            <a:ext cx="304495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2. sekmede çıktılar girildi</a:t>
            </a:r>
            <a:endParaRPr lang="en-US" sz="950" dirty="0"/>
          </a:p>
        </p:txBody>
      </p:sp>
      <p:sp>
        <p:nvSpPr>
          <p:cNvPr id="48" name="Shape 46"/>
          <p:cNvSpPr/>
          <p:nvPr/>
        </p:nvSpPr>
        <p:spPr>
          <a:xfrm>
            <a:off x="5440680" y="1847088"/>
            <a:ext cx="3474720" cy="402336"/>
          </a:xfrm>
          <a:prstGeom prst="rect">
            <a:avLst/>
          </a:prstGeom>
          <a:solidFill>
            <a:srgbClr val="FFFFFF"/>
          </a:solidFill>
          <a:ln w="12700">
            <a:solidFill>
              <a:srgbClr val="C8E6C9"/>
            </a:solidFill>
            <a:prstDash val="solid"/>
          </a:ln>
        </p:spPr>
        <p:txBody>
          <a:bodyPr/>
          <a:lstStyle/>
          <a:p>
            <a:endParaRPr lang="tr-TR"/>
          </a:p>
        </p:txBody>
      </p:sp>
      <p:sp>
        <p:nvSpPr>
          <p:cNvPr id="49" name="Shape 47"/>
          <p:cNvSpPr/>
          <p:nvPr/>
        </p:nvSpPr>
        <p:spPr>
          <a:xfrm>
            <a:off x="5513832" y="1929384"/>
            <a:ext cx="228600" cy="228600"/>
          </a:xfrm>
          <a:prstGeom prst="rect">
            <a:avLst/>
          </a:prstGeom>
          <a:solidFill>
            <a:srgbClr val="1E8C45"/>
          </a:solidFill>
          <a:ln w="12700">
            <a:solidFill>
              <a:srgbClr val="1E8C45"/>
            </a:solidFill>
            <a:prstDash val="solid"/>
          </a:ln>
        </p:spPr>
        <p:txBody>
          <a:bodyPr/>
          <a:lstStyle/>
          <a:p>
            <a:endParaRPr lang="tr-TR"/>
          </a:p>
        </p:txBody>
      </p:sp>
      <p:sp>
        <p:nvSpPr>
          <p:cNvPr id="50" name="Text 48"/>
          <p:cNvSpPr/>
          <p:nvPr/>
        </p:nvSpPr>
        <p:spPr>
          <a:xfrm>
            <a:off x="5513832" y="1929384"/>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1" name="Text 49"/>
          <p:cNvSpPr/>
          <p:nvPr/>
        </p:nvSpPr>
        <p:spPr>
          <a:xfrm>
            <a:off x="5806440" y="1929384"/>
            <a:ext cx="304495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Her satırda en az 1-2 sütun dolu</a:t>
            </a:r>
            <a:endParaRPr lang="en-US" sz="950" dirty="0"/>
          </a:p>
        </p:txBody>
      </p:sp>
      <p:sp>
        <p:nvSpPr>
          <p:cNvPr id="52" name="Shape 50"/>
          <p:cNvSpPr/>
          <p:nvPr/>
        </p:nvSpPr>
        <p:spPr>
          <a:xfrm>
            <a:off x="5440680" y="2304288"/>
            <a:ext cx="3474720" cy="402336"/>
          </a:xfrm>
          <a:prstGeom prst="rect">
            <a:avLst/>
          </a:prstGeom>
          <a:solidFill>
            <a:srgbClr val="F0FFF4"/>
          </a:solidFill>
          <a:ln w="12700">
            <a:solidFill>
              <a:srgbClr val="C8E6C9"/>
            </a:solidFill>
            <a:prstDash val="solid"/>
          </a:ln>
        </p:spPr>
        <p:txBody>
          <a:bodyPr/>
          <a:lstStyle/>
          <a:p>
            <a:endParaRPr lang="tr-TR"/>
          </a:p>
        </p:txBody>
      </p:sp>
      <p:sp>
        <p:nvSpPr>
          <p:cNvPr id="53" name="Shape 51"/>
          <p:cNvSpPr/>
          <p:nvPr/>
        </p:nvSpPr>
        <p:spPr>
          <a:xfrm>
            <a:off x="5513832" y="2386584"/>
            <a:ext cx="228600" cy="228600"/>
          </a:xfrm>
          <a:prstGeom prst="rect">
            <a:avLst/>
          </a:prstGeom>
          <a:solidFill>
            <a:srgbClr val="1E8C45"/>
          </a:solidFill>
          <a:ln w="12700">
            <a:solidFill>
              <a:srgbClr val="1E8C45"/>
            </a:solidFill>
            <a:prstDash val="solid"/>
          </a:ln>
        </p:spPr>
        <p:txBody>
          <a:bodyPr/>
          <a:lstStyle/>
          <a:p>
            <a:endParaRPr lang="tr-TR"/>
          </a:p>
        </p:txBody>
      </p:sp>
      <p:sp>
        <p:nvSpPr>
          <p:cNvPr id="54" name="Text 52"/>
          <p:cNvSpPr/>
          <p:nvPr/>
        </p:nvSpPr>
        <p:spPr>
          <a:xfrm>
            <a:off x="5513832" y="2386584"/>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5" name="Text 53"/>
          <p:cNvSpPr/>
          <p:nvPr/>
        </p:nvSpPr>
        <p:spPr>
          <a:xfrm>
            <a:off x="5806440" y="2386584"/>
            <a:ext cx="304495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Değerler 1-5 arasında, dengeli</a:t>
            </a:r>
            <a:endParaRPr lang="en-US" sz="950" dirty="0"/>
          </a:p>
        </p:txBody>
      </p:sp>
      <p:sp>
        <p:nvSpPr>
          <p:cNvPr id="56" name="Shape 54"/>
          <p:cNvSpPr/>
          <p:nvPr/>
        </p:nvSpPr>
        <p:spPr>
          <a:xfrm>
            <a:off x="5440680" y="2761488"/>
            <a:ext cx="3474720" cy="402336"/>
          </a:xfrm>
          <a:prstGeom prst="rect">
            <a:avLst/>
          </a:prstGeom>
          <a:solidFill>
            <a:srgbClr val="FFFFFF"/>
          </a:solidFill>
          <a:ln w="12700">
            <a:solidFill>
              <a:srgbClr val="C8E6C9"/>
            </a:solidFill>
            <a:prstDash val="solid"/>
          </a:ln>
        </p:spPr>
        <p:txBody>
          <a:bodyPr/>
          <a:lstStyle/>
          <a:p>
            <a:endParaRPr lang="tr-TR"/>
          </a:p>
        </p:txBody>
      </p:sp>
      <p:sp>
        <p:nvSpPr>
          <p:cNvPr id="57" name="Shape 55"/>
          <p:cNvSpPr/>
          <p:nvPr/>
        </p:nvSpPr>
        <p:spPr>
          <a:xfrm>
            <a:off x="5513832" y="2843784"/>
            <a:ext cx="228600" cy="228600"/>
          </a:xfrm>
          <a:prstGeom prst="rect">
            <a:avLst/>
          </a:prstGeom>
          <a:solidFill>
            <a:srgbClr val="1E8C45"/>
          </a:solidFill>
          <a:ln w="12700">
            <a:solidFill>
              <a:srgbClr val="1E8C45"/>
            </a:solidFill>
            <a:prstDash val="solid"/>
          </a:ln>
        </p:spPr>
        <p:txBody>
          <a:bodyPr/>
          <a:lstStyle/>
          <a:p>
            <a:endParaRPr lang="tr-TR"/>
          </a:p>
        </p:txBody>
      </p:sp>
      <p:sp>
        <p:nvSpPr>
          <p:cNvPr id="58" name="Text 56"/>
          <p:cNvSpPr/>
          <p:nvPr/>
        </p:nvSpPr>
        <p:spPr>
          <a:xfrm>
            <a:off x="5513832" y="2843784"/>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9" name="Text 57"/>
          <p:cNvSpPr/>
          <p:nvPr/>
        </p:nvSpPr>
        <p:spPr>
          <a:xfrm>
            <a:off x="5806440" y="2843784"/>
            <a:ext cx="304495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Hepsine aynı değer verilmedi</a:t>
            </a:r>
            <a:endParaRPr lang="en-US" sz="950" dirty="0"/>
          </a:p>
        </p:txBody>
      </p:sp>
      <p:sp>
        <p:nvSpPr>
          <p:cNvPr id="60" name="Shape 58"/>
          <p:cNvSpPr/>
          <p:nvPr/>
        </p:nvSpPr>
        <p:spPr>
          <a:xfrm>
            <a:off x="5440680" y="3218688"/>
            <a:ext cx="3474720" cy="402336"/>
          </a:xfrm>
          <a:prstGeom prst="rect">
            <a:avLst/>
          </a:prstGeom>
          <a:solidFill>
            <a:srgbClr val="F0FFF4"/>
          </a:solidFill>
          <a:ln w="12700">
            <a:solidFill>
              <a:srgbClr val="C8E6C9"/>
            </a:solidFill>
            <a:prstDash val="solid"/>
          </a:ln>
        </p:spPr>
        <p:txBody>
          <a:bodyPr/>
          <a:lstStyle/>
          <a:p>
            <a:endParaRPr lang="tr-TR"/>
          </a:p>
        </p:txBody>
      </p:sp>
      <p:sp>
        <p:nvSpPr>
          <p:cNvPr id="61" name="Shape 59"/>
          <p:cNvSpPr/>
          <p:nvPr/>
        </p:nvSpPr>
        <p:spPr>
          <a:xfrm>
            <a:off x="5513832" y="3300984"/>
            <a:ext cx="228600" cy="228600"/>
          </a:xfrm>
          <a:prstGeom prst="rect">
            <a:avLst/>
          </a:prstGeom>
          <a:solidFill>
            <a:srgbClr val="1E8C45"/>
          </a:solidFill>
          <a:ln w="12700">
            <a:solidFill>
              <a:srgbClr val="1E8C45"/>
            </a:solidFill>
            <a:prstDash val="solid"/>
          </a:ln>
        </p:spPr>
        <p:txBody>
          <a:bodyPr/>
          <a:lstStyle/>
          <a:p>
            <a:endParaRPr lang="tr-TR"/>
          </a:p>
        </p:txBody>
      </p:sp>
      <p:sp>
        <p:nvSpPr>
          <p:cNvPr id="62" name="Text 60"/>
          <p:cNvSpPr/>
          <p:nvPr/>
        </p:nvSpPr>
        <p:spPr>
          <a:xfrm>
            <a:off x="5513832" y="3300984"/>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63" name="Text 61"/>
          <p:cNvSpPr/>
          <p:nvPr/>
        </p:nvSpPr>
        <p:spPr>
          <a:xfrm>
            <a:off x="5806440" y="3300984"/>
            <a:ext cx="304495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Boş sütun varsa bölüme bildirildi</a:t>
            </a:r>
            <a:endParaRPr lang="en-US" sz="950" dirty="0"/>
          </a:p>
        </p:txBody>
      </p:sp>
      <p:sp>
        <p:nvSpPr>
          <p:cNvPr id="64" name="Shape 62"/>
          <p:cNvSpPr/>
          <p:nvPr/>
        </p:nvSpPr>
        <p:spPr>
          <a:xfrm>
            <a:off x="5440680" y="3675888"/>
            <a:ext cx="3474720" cy="402336"/>
          </a:xfrm>
          <a:prstGeom prst="rect">
            <a:avLst/>
          </a:prstGeom>
          <a:solidFill>
            <a:srgbClr val="FFFFFF"/>
          </a:solidFill>
          <a:ln w="12700">
            <a:solidFill>
              <a:srgbClr val="C8E6C9"/>
            </a:solidFill>
            <a:prstDash val="solid"/>
          </a:ln>
        </p:spPr>
        <p:txBody>
          <a:bodyPr/>
          <a:lstStyle/>
          <a:p>
            <a:endParaRPr lang="tr-TR"/>
          </a:p>
        </p:txBody>
      </p:sp>
      <p:sp>
        <p:nvSpPr>
          <p:cNvPr id="65" name="Shape 63"/>
          <p:cNvSpPr/>
          <p:nvPr/>
        </p:nvSpPr>
        <p:spPr>
          <a:xfrm>
            <a:off x="5513832" y="3758184"/>
            <a:ext cx="228600" cy="228600"/>
          </a:xfrm>
          <a:prstGeom prst="rect">
            <a:avLst/>
          </a:prstGeom>
          <a:solidFill>
            <a:srgbClr val="1E8C45"/>
          </a:solidFill>
          <a:ln w="12700">
            <a:solidFill>
              <a:srgbClr val="1E8C45"/>
            </a:solidFill>
            <a:prstDash val="solid"/>
          </a:ln>
        </p:spPr>
        <p:txBody>
          <a:bodyPr/>
          <a:lstStyle/>
          <a:p>
            <a:endParaRPr lang="tr-TR"/>
          </a:p>
        </p:txBody>
      </p:sp>
      <p:sp>
        <p:nvSpPr>
          <p:cNvPr id="66" name="Text 64"/>
          <p:cNvSpPr/>
          <p:nvPr/>
        </p:nvSpPr>
        <p:spPr>
          <a:xfrm>
            <a:off x="5513832" y="3758184"/>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67" name="Text 65"/>
          <p:cNvSpPr/>
          <p:nvPr/>
        </p:nvSpPr>
        <p:spPr>
          <a:xfrm>
            <a:off x="5806440" y="3758184"/>
            <a:ext cx="304495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Kaydet butonuna basıldı</a:t>
            </a:r>
            <a:endParaRPr lang="en-US" sz="950" dirty="0"/>
          </a:p>
        </p:txBody>
      </p:sp>
      <p:sp>
        <p:nvSpPr>
          <p:cNvPr id="68" name="Shape 66"/>
          <p:cNvSpPr/>
          <p:nvPr/>
        </p:nvSpPr>
        <p:spPr>
          <a:xfrm>
            <a:off x="5440680" y="4133088"/>
            <a:ext cx="3474720" cy="402336"/>
          </a:xfrm>
          <a:prstGeom prst="rect">
            <a:avLst/>
          </a:prstGeom>
          <a:solidFill>
            <a:srgbClr val="F0FFF4"/>
          </a:solidFill>
          <a:ln w="12700">
            <a:solidFill>
              <a:srgbClr val="C8E6C9"/>
            </a:solidFill>
            <a:prstDash val="solid"/>
          </a:ln>
        </p:spPr>
        <p:txBody>
          <a:bodyPr/>
          <a:lstStyle/>
          <a:p>
            <a:endParaRPr lang="tr-TR"/>
          </a:p>
        </p:txBody>
      </p:sp>
      <p:sp>
        <p:nvSpPr>
          <p:cNvPr id="69" name="Shape 67"/>
          <p:cNvSpPr/>
          <p:nvPr/>
        </p:nvSpPr>
        <p:spPr>
          <a:xfrm>
            <a:off x="5513832" y="4215384"/>
            <a:ext cx="228600" cy="228600"/>
          </a:xfrm>
          <a:prstGeom prst="rect">
            <a:avLst/>
          </a:prstGeom>
          <a:solidFill>
            <a:srgbClr val="1E8C45"/>
          </a:solidFill>
          <a:ln w="12700">
            <a:solidFill>
              <a:srgbClr val="1E8C45"/>
            </a:solidFill>
            <a:prstDash val="solid"/>
          </a:ln>
        </p:spPr>
        <p:txBody>
          <a:bodyPr/>
          <a:lstStyle/>
          <a:p>
            <a:endParaRPr lang="tr-TR"/>
          </a:p>
        </p:txBody>
      </p:sp>
      <p:sp>
        <p:nvSpPr>
          <p:cNvPr id="70" name="Text 68"/>
          <p:cNvSpPr/>
          <p:nvPr/>
        </p:nvSpPr>
        <p:spPr>
          <a:xfrm>
            <a:off x="5513832" y="4215384"/>
            <a:ext cx="228600" cy="22860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71" name="Text 69"/>
          <p:cNvSpPr/>
          <p:nvPr/>
        </p:nvSpPr>
        <p:spPr>
          <a:xfrm>
            <a:off x="5806440" y="4215384"/>
            <a:ext cx="3044952" cy="228600"/>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Sayfa yenilenerek teyit edildi</a:t>
            </a:r>
            <a:endParaRPr lang="en-US" sz="950" dirty="0"/>
          </a:p>
        </p:txBody>
      </p:sp>
      <p:sp>
        <p:nvSpPr>
          <p:cNvPr id="72" name="Shape 70"/>
          <p:cNvSpPr/>
          <p:nvPr/>
        </p:nvSpPr>
        <p:spPr>
          <a:xfrm>
            <a:off x="5440680" y="4617720"/>
            <a:ext cx="3474720" cy="438912"/>
          </a:xfrm>
          <a:prstGeom prst="rect">
            <a:avLst/>
          </a:prstGeom>
          <a:solidFill>
            <a:srgbClr val="1A3A6B"/>
          </a:solidFill>
          <a:ln w="12700">
            <a:solidFill>
              <a:srgbClr val="1A3A6B"/>
            </a:solidFill>
            <a:prstDash val="solid"/>
          </a:ln>
        </p:spPr>
        <p:txBody>
          <a:bodyPr/>
          <a:lstStyle/>
          <a:p>
            <a:endParaRPr lang="tr-TR"/>
          </a:p>
        </p:txBody>
      </p:sp>
      <p:sp>
        <p:nvSpPr>
          <p:cNvPr id="73" name="Text 71"/>
          <p:cNvSpPr/>
          <p:nvPr/>
        </p:nvSpPr>
        <p:spPr>
          <a:xfrm>
            <a:off x="5532120" y="4617720"/>
            <a:ext cx="3291840" cy="438912"/>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  Tebrikler!</a:t>
            </a:r>
            <a:endParaRPr lang="en-US" sz="1000" dirty="0"/>
          </a:p>
          <a:p>
            <a:pPr marL="0" indent="0">
              <a:buNone/>
            </a:pPr>
            <a:r>
              <a:rPr lang="en-US" sz="1000" b="1" dirty="0">
                <a:solidFill>
                  <a:srgbClr val="FFFFFF"/>
                </a:solidFill>
                <a:latin typeface="Calibri" pitchFamily="34" charset="0"/>
                <a:ea typeface="Calibri" pitchFamily="34" charset="-122"/>
                <a:cs typeface="Calibri" pitchFamily="34" charset="-120"/>
              </a:rPr>
              <a:t>Tüm 6 sekme tamamlandı — form hazır.</a:t>
            </a:r>
            <a:endParaRPr lang="en-US" sz="1000" dirty="0"/>
          </a:p>
        </p:txBody>
      </p:sp>
      <p:sp>
        <p:nvSpPr>
          <p:cNvPr id="74" name="Shape 72"/>
          <p:cNvSpPr/>
          <p:nvPr/>
        </p:nvSpPr>
        <p:spPr>
          <a:xfrm>
            <a:off x="228600" y="5102352"/>
            <a:ext cx="8686800" cy="0"/>
          </a:xfrm>
          <a:prstGeom prst="rect">
            <a:avLst/>
          </a:prstGeom>
          <a:solidFill>
            <a:srgbClr val="FFFFFF"/>
          </a:solidFill>
          <a:ln w="12700">
            <a:solidFill>
              <a:srgbClr val="FFFFFF"/>
            </a:solidFill>
            <a:prstDash val="solid"/>
          </a:ln>
        </p:spPr>
        <p:txBody>
          <a:bodyPr/>
          <a:lstStyle/>
          <a:p>
            <a:endParaRPr lang="tr-TR"/>
          </a:p>
        </p:txBody>
      </p:sp>
      <p:sp>
        <p:nvSpPr>
          <p:cNvPr id="75" name="Shape 73"/>
          <p:cNvSpPr/>
          <p:nvPr/>
        </p:nvSpPr>
        <p:spPr>
          <a:xfrm>
            <a:off x="228600" y="4818888"/>
            <a:ext cx="5120640" cy="237744"/>
          </a:xfrm>
          <a:prstGeom prst="rect">
            <a:avLst/>
          </a:prstGeom>
          <a:solidFill>
            <a:srgbClr val="FFF8E1"/>
          </a:solidFill>
          <a:ln w="12700">
            <a:solidFill>
              <a:srgbClr val="E67E22"/>
            </a:solidFill>
            <a:prstDash val="solid"/>
          </a:ln>
        </p:spPr>
        <p:txBody>
          <a:bodyPr/>
          <a:lstStyle/>
          <a:p>
            <a:endParaRPr lang="tr-TR"/>
          </a:p>
        </p:txBody>
      </p:sp>
      <p:sp>
        <p:nvSpPr>
          <p:cNvPr id="76" name="Text 74"/>
          <p:cNvSpPr/>
          <p:nvPr/>
        </p:nvSpPr>
        <p:spPr>
          <a:xfrm>
            <a:off x="320040" y="4818888"/>
            <a:ext cx="4937760" cy="237744"/>
          </a:xfrm>
          <a:prstGeom prst="rect">
            <a:avLst/>
          </a:prstGeom>
          <a:noFill/>
          <a:ln/>
        </p:spPr>
        <p:txBody>
          <a:bodyPr wrap="square" lIns="0" tIns="0" rIns="0" bIns="0" rtlCol="0" anchor="ctr"/>
          <a:lstStyle/>
          <a:p>
            <a:pPr marL="0" indent="0">
              <a:buNone/>
            </a:pPr>
            <a:r>
              <a:rPr lang="en-US" sz="880" dirty="0">
                <a:solidFill>
                  <a:srgbClr val="5C4000"/>
                </a:solidFill>
                <a:latin typeface="Calibri" pitchFamily="34" charset="0"/>
                <a:ea typeface="Calibri" pitchFamily="34" charset="-122"/>
                <a:cs typeface="Calibri" pitchFamily="34" charset="-120"/>
              </a:rPr>
              <a:t>💡  Altın kural: Dürüst ve dengeli olun. Hem her şeye 5 vermek hem de her şeyi boş bırakmak akreditasyona zarar verir.</a:t>
            </a:r>
            <a:endParaRPr lang="en-US" sz="88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00075" y="1118507"/>
            <a:ext cx="2500312" cy="2624327"/>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kutusu 3">
            <a:extLst>
              <a:ext uri="{FF2B5EF4-FFF2-40B4-BE49-F238E27FC236}">
                <a16:creationId xmlns:a16="http://schemas.microsoft.com/office/drawing/2014/main" id="{86516DEF-BE39-6CE2-F6C5-74FA13AD0A91}"/>
              </a:ext>
            </a:extLst>
          </p:cNvPr>
          <p:cNvSpPr txBox="1"/>
          <p:nvPr/>
        </p:nvSpPr>
        <p:spPr>
          <a:xfrm>
            <a:off x="771525" y="1475449"/>
            <a:ext cx="1971675" cy="1910443"/>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en-US" sz="2100" kern="1200">
                <a:solidFill>
                  <a:srgbClr val="FFFFFF"/>
                </a:solidFill>
                <a:latin typeface="+mj-lt"/>
                <a:ea typeface="+mj-ea"/>
                <a:cs typeface="+mj-cs"/>
              </a:rPr>
              <a:t>Bologna Süreci – Program Çıktılarını Sadece Bölüm Başkanları Görebilir.</a:t>
            </a:r>
          </a:p>
          <a:p>
            <a:pPr algn="ctr">
              <a:lnSpc>
                <a:spcPct val="90000"/>
              </a:lnSpc>
              <a:spcBef>
                <a:spcPct val="0"/>
              </a:spcBef>
              <a:spcAft>
                <a:spcPts val="600"/>
              </a:spcAft>
            </a:pPr>
            <a:endParaRPr lang="en-US" sz="2100" kern="1200">
              <a:solidFill>
                <a:srgbClr val="FFFFFF"/>
              </a:solidFill>
              <a:latin typeface="+mj-lt"/>
              <a:ea typeface="+mj-ea"/>
              <a:cs typeface="+mj-cs"/>
            </a:endParaRPr>
          </a:p>
        </p:txBody>
      </p:sp>
      <p:pic>
        <p:nvPicPr>
          <p:cNvPr id="6" name="Resim 5">
            <a:extLst>
              <a:ext uri="{FF2B5EF4-FFF2-40B4-BE49-F238E27FC236}">
                <a16:creationId xmlns:a16="http://schemas.microsoft.com/office/drawing/2014/main" id="{003B9BE3-CB02-BD76-7CEA-2B4F5D8667CC}"/>
              </a:ext>
            </a:extLst>
          </p:cNvPr>
          <p:cNvPicPr>
            <a:picLocks noChangeAspect="1"/>
          </p:cNvPicPr>
          <p:nvPr/>
        </p:nvPicPr>
        <p:blipFill>
          <a:blip r:embed="rId2"/>
          <a:stretch>
            <a:fillRect/>
          </a:stretch>
        </p:blipFill>
        <p:spPr>
          <a:xfrm>
            <a:off x="3582987" y="1566485"/>
            <a:ext cx="5085525" cy="2008782"/>
          </a:xfrm>
          <a:prstGeom prst="rect">
            <a:avLst/>
          </a:prstGeom>
        </p:spPr>
      </p:pic>
    </p:spTree>
    <p:extLst>
      <p:ext uri="{BB962C8B-B14F-4D97-AF65-F5344CB8AC3E}">
        <p14:creationId xmlns:p14="http://schemas.microsoft.com/office/powerpoint/2010/main" val="780009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B35FC09-7400-BBC9-7106-FCDDA1863F57}"/>
            </a:ext>
          </a:extLst>
        </p:cNvPr>
        <p:cNvGrpSpPr/>
        <p:nvPr/>
      </p:nvGrpSpPr>
      <p:grpSpPr>
        <a:xfrm>
          <a:off x="0" y="0"/>
          <a:ext cx="0" cy="0"/>
          <a:chOff x="0" y="0"/>
          <a:chExt cx="0" cy="0"/>
        </a:xfrm>
      </p:grpSpPr>
      <p:sp useBgFill="1">
        <p:nvSpPr>
          <p:cNvPr id="4" name="Rectangle 8">
            <a:extLst>
              <a:ext uri="{FF2B5EF4-FFF2-40B4-BE49-F238E27FC236}">
                <a16:creationId xmlns:a16="http://schemas.microsoft.com/office/drawing/2014/main" id="{A3363022-C969-41E9-8EB2-E4C94908C1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513901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D1AD6B3-BE88-4CEB-BA17-790657CC472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etin kutusu 1">
            <a:extLst>
              <a:ext uri="{FF2B5EF4-FFF2-40B4-BE49-F238E27FC236}">
                <a16:creationId xmlns:a16="http://schemas.microsoft.com/office/drawing/2014/main" id="{BD4D4B8D-A0E0-8E14-AE55-98DBFA4F79EA}"/>
              </a:ext>
            </a:extLst>
          </p:cNvPr>
          <p:cNvSpPr txBox="1"/>
          <p:nvPr/>
        </p:nvSpPr>
        <p:spPr>
          <a:xfrm>
            <a:off x="5284151" y="1941813"/>
            <a:ext cx="3604497" cy="972836"/>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3000" b="1" kern="1200" dirty="0">
                <a:solidFill>
                  <a:schemeClr val="tx2"/>
                </a:solidFill>
                <a:latin typeface="+mj-lt"/>
                <a:ea typeface="+mj-ea"/>
                <a:cs typeface="+mj-cs"/>
              </a:rPr>
              <a:t>Program </a:t>
            </a:r>
            <a:r>
              <a:rPr lang="en-US" sz="3000" b="1" kern="1200" dirty="0" err="1">
                <a:solidFill>
                  <a:schemeClr val="tx2"/>
                </a:solidFill>
                <a:latin typeface="+mj-lt"/>
                <a:ea typeface="+mj-ea"/>
                <a:cs typeface="+mj-cs"/>
              </a:rPr>
              <a:t>Çıktısı</a:t>
            </a:r>
            <a:r>
              <a:rPr lang="en-US" sz="3000" b="1" kern="1200" dirty="0">
                <a:solidFill>
                  <a:schemeClr val="tx2"/>
                </a:solidFill>
                <a:latin typeface="+mj-lt"/>
                <a:ea typeface="+mj-ea"/>
                <a:cs typeface="+mj-cs"/>
              </a:rPr>
              <a:t> </a:t>
            </a:r>
            <a:r>
              <a:rPr lang="en-US" sz="3000" b="1" kern="1200" dirty="0" err="1">
                <a:solidFill>
                  <a:schemeClr val="tx2"/>
                </a:solidFill>
                <a:latin typeface="+mj-lt"/>
                <a:ea typeface="+mj-ea"/>
                <a:cs typeface="+mj-cs"/>
              </a:rPr>
              <a:t>Sekmesi</a:t>
            </a:r>
            <a:endParaRPr lang="en-US" sz="3000" b="1" kern="1200" dirty="0">
              <a:solidFill>
                <a:schemeClr val="tx2"/>
              </a:solidFill>
              <a:latin typeface="+mj-lt"/>
              <a:ea typeface="+mj-ea"/>
              <a:cs typeface="+mj-cs"/>
            </a:endParaRPr>
          </a:p>
        </p:txBody>
      </p:sp>
      <p:pic>
        <p:nvPicPr>
          <p:cNvPr id="5" name="Graphic 5" descr="Kontrol listesi">
            <a:extLst>
              <a:ext uri="{FF2B5EF4-FFF2-40B4-BE49-F238E27FC236}">
                <a16:creationId xmlns:a16="http://schemas.microsoft.com/office/drawing/2014/main" id="{E4B938EE-91E4-FF98-9F13-39AC282A378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p:blipFill>
        <p:spPr>
          <a:xfrm>
            <a:off x="255352" y="1361489"/>
            <a:ext cx="3106320" cy="310632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3" name="Group 12">
            <a:extLst>
              <a:ext uri="{FF2B5EF4-FFF2-40B4-BE49-F238E27FC236}">
                <a16:creationId xmlns:a16="http://schemas.microsoft.com/office/drawing/2014/main" id="{89D1390B-7E13-4B4F-9CB2-391063412E54}"/>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89" y="-4482"/>
            <a:ext cx="4679005" cy="5147982"/>
            <a:chOff x="305" y="-5977"/>
            <a:chExt cx="6238675" cy="6863979"/>
          </a:xfrm>
        </p:grpSpPr>
        <p:sp>
          <p:nvSpPr>
            <p:cNvPr id="14" name="Freeform: Shape 13">
              <a:extLst>
                <a:ext uri="{FF2B5EF4-FFF2-40B4-BE49-F238E27FC236}">
                  <a16:creationId xmlns:a16="http://schemas.microsoft.com/office/drawing/2014/main" id="{9E720206-AA49-4786-A932-A2650DE0918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C72F6EE6-EDE9-45A5-8F6D-02B9B7CB2C2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093DC50-3BD7-46B1-A300-CD207E152FF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368019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iterate>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7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D7C6E"/>
          </a:solidFill>
          <a:ln w="12700">
            <a:solidFill>
              <a:srgbClr val="0D7C6E"/>
            </a:solidFill>
            <a:prstDash val="solid"/>
          </a:ln>
        </p:spPr>
        <p:txBody>
          <a:bodyPr/>
          <a:lstStyle/>
          <a:p>
            <a:endParaRPr lang="tr-TR"/>
          </a:p>
        </p:txBody>
      </p:sp>
      <p:sp>
        <p:nvSpPr>
          <p:cNvPr id="3" name="Shape 1"/>
          <p:cNvSpPr/>
          <p:nvPr/>
        </p:nvSpPr>
        <p:spPr>
          <a:xfrm>
            <a:off x="365760" y="365760"/>
            <a:ext cx="2926080" cy="347472"/>
          </a:xfrm>
          <a:prstGeom prst="rect">
            <a:avLst/>
          </a:prstGeom>
          <a:solidFill>
            <a:srgbClr val="0D7C6E"/>
          </a:solidFill>
          <a:ln w="12700">
            <a:solidFill>
              <a:srgbClr val="0D7C6E"/>
            </a:solidFill>
            <a:prstDash val="solid"/>
          </a:ln>
        </p:spPr>
        <p:txBody>
          <a:bodyPr/>
          <a:lstStyle/>
          <a:p>
            <a:endParaRPr lang="tr-TR"/>
          </a:p>
        </p:txBody>
      </p:sp>
      <p:sp>
        <p:nvSpPr>
          <p:cNvPr id="4" name="Text 2"/>
          <p:cNvSpPr/>
          <p:nvPr/>
        </p:nvSpPr>
        <p:spPr>
          <a:xfrm>
            <a:off x="365760" y="365760"/>
            <a:ext cx="2926080"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PROGRAM ÇIKTILARI</a:t>
            </a:r>
            <a:endParaRPr lang="en-US" sz="900" dirty="0"/>
          </a:p>
        </p:txBody>
      </p:sp>
      <p:sp>
        <p:nvSpPr>
          <p:cNvPr id="5" name="Text 3"/>
          <p:cNvSpPr/>
          <p:nvPr/>
        </p:nvSpPr>
        <p:spPr>
          <a:xfrm>
            <a:off x="365760" y="960120"/>
            <a:ext cx="8229600" cy="868680"/>
          </a:xfrm>
          <a:prstGeom prst="rect">
            <a:avLst/>
          </a:prstGeom>
          <a:noFill/>
          <a:ln/>
        </p:spPr>
        <p:txBody>
          <a:bodyPr wrap="square" lIns="0" tIns="0" rIns="0" bIns="0" rtlCol="0" anchor="ctr"/>
          <a:lstStyle/>
          <a:p>
            <a:pPr marL="0" indent="0">
              <a:buNone/>
            </a:pPr>
            <a:r>
              <a:rPr lang="en-US" sz="5200" b="1" dirty="0">
                <a:solidFill>
                  <a:srgbClr val="FFFFFF"/>
                </a:solidFill>
                <a:latin typeface="Calibri" pitchFamily="34" charset="0"/>
                <a:ea typeface="Calibri" pitchFamily="34" charset="-122"/>
                <a:cs typeface="Calibri" pitchFamily="34" charset="-120"/>
              </a:rPr>
              <a:t>Program</a:t>
            </a:r>
            <a:endParaRPr lang="en-US" sz="5200" dirty="0"/>
          </a:p>
        </p:txBody>
      </p:sp>
      <p:sp>
        <p:nvSpPr>
          <p:cNvPr id="6" name="Text 4"/>
          <p:cNvSpPr/>
          <p:nvPr/>
        </p:nvSpPr>
        <p:spPr>
          <a:xfrm>
            <a:off x="365760" y="859536"/>
            <a:ext cx="5077097" cy="1700784"/>
          </a:xfrm>
          <a:prstGeom prst="rect">
            <a:avLst/>
          </a:prstGeom>
          <a:noFill/>
          <a:ln/>
        </p:spPr>
        <p:txBody>
          <a:bodyPr wrap="square" lIns="0" tIns="0" rIns="0" bIns="0" rtlCol="0" anchor="ctr"/>
          <a:lstStyle/>
          <a:p>
            <a:pPr marL="0" indent="0">
              <a:buNone/>
            </a:pPr>
            <a:r>
              <a:rPr lang="tr-TR" sz="5200" b="1" dirty="0">
                <a:solidFill>
                  <a:srgbClr val="0D7C6E"/>
                </a:solidFill>
                <a:latin typeface="Calibri" pitchFamily="34" charset="0"/>
                <a:ea typeface="Calibri" pitchFamily="34" charset="-122"/>
                <a:cs typeface="Calibri" pitchFamily="34" charset="-120"/>
              </a:rPr>
              <a:t>Program</a:t>
            </a:r>
            <a:br>
              <a:rPr lang="tr-TR" sz="5200" b="1" dirty="0">
                <a:solidFill>
                  <a:srgbClr val="0D7C6E"/>
                </a:solidFill>
                <a:latin typeface="Calibri" pitchFamily="34" charset="0"/>
                <a:ea typeface="Calibri" pitchFamily="34" charset="-122"/>
                <a:cs typeface="Calibri" pitchFamily="34" charset="-120"/>
              </a:rPr>
            </a:br>
            <a:r>
              <a:rPr lang="en-US" sz="5200" b="1" dirty="0" err="1">
                <a:solidFill>
                  <a:srgbClr val="0D7C6E"/>
                </a:solidFill>
                <a:latin typeface="Calibri" pitchFamily="34" charset="0"/>
                <a:ea typeface="Calibri" pitchFamily="34" charset="-122"/>
                <a:cs typeface="Calibri" pitchFamily="34" charset="-120"/>
              </a:rPr>
              <a:t>Tanıtım</a:t>
            </a:r>
            <a:r>
              <a:rPr lang="en-US" sz="5200" b="1" dirty="0">
                <a:solidFill>
                  <a:srgbClr val="0D7C6E"/>
                </a:solidFill>
                <a:latin typeface="Calibri" pitchFamily="34" charset="0"/>
                <a:ea typeface="Calibri" pitchFamily="34" charset="-122"/>
                <a:cs typeface="Calibri" pitchFamily="34" charset="-120"/>
              </a:rPr>
              <a:t> Sayfası</a:t>
            </a:r>
            <a:endParaRPr lang="en-US" sz="5200" dirty="0"/>
          </a:p>
        </p:txBody>
      </p:sp>
      <p:sp>
        <p:nvSpPr>
          <p:cNvPr id="7" name="Text 5"/>
          <p:cNvSpPr/>
          <p:nvPr/>
        </p:nvSpPr>
        <p:spPr>
          <a:xfrm>
            <a:off x="365760" y="2788920"/>
            <a:ext cx="5669280" cy="914400"/>
          </a:xfrm>
          <a:prstGeom prst="rect">
            <a:avLst/>
          </a:prstGeom>
          <a:noFill/>
          <a:ln/>
        </p:spPr>
        <p:txBody>
          <a:bodyPr wrap="square" lIns="0" tIns="0" rIns="0" bIns="0" rtlCol="0" anchor="ctr"/>
          <a:lstStyle/>
          <a:p>
            <a:pPr marL="0" indent="0">
              <a:buNone/>
            </a:pPr>
            <a:r>
              <a:rPr lang="en-US" sz="1500" dirty="0">
                <a:solidFill>
                  <a:srgbClr val="A8C8E8"/>
                </a:solidFill>
                <a:latin typeface="Calibri" pitchFamily="34" charset="0"/>
                <a:ea typeface="Calibri" pitchFamily="34" charset="-122"/>
                <a:cs typeface="Calibri" pitchFamily="34" charset="-120"/>
              </a:rPr>
              <a:t>Bölümünüzün akreditasyon kimliğidir.</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Her madde YÖK ve MÜDEK tarafından</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denetlenir — doğru ve güncel tutulmalıdır.</a:t>
            </a:r>
            <a:endParaRPr lang="en-US" sz="1500" dirty="0"/>
          </a:p>
        </p:txBody>
      </p:sp>
      <p:sp>
        <p:nvSpPr>
          <p:cNvPr id="8" name="Shape 6"/>
          <p:cNvSpPr/>
          <p:nvPr/>
        </p:nvSpPr>
        <p:spPr>
          <a:xfrm>
            <a:off x="6400800" y="822960"/>
            <a:ext cx="2514600" cy="3931920"/>
          </a:xfrm>
          <a:prstGeom prst="rect">
            <a:avLst/>
          </a:prstGeom>
          <a:solidFill>
            <a:srgbClr val="0D2545"/>
          </a:solidFill>
          <a:ln w="12700">
            <a:solidFill>
              <a:srgbClr val="0D7C6E"/>
            </a:solidFill>
            <a:prstDash val="solid"/>
          </a:ln>
        </p:spPr>
        <p:txBody>
          <a:bodyPr/>
          <a:lstStyle/>
          <a:p>
            <a:endParaRPr lang="tr-TR"/>
          </a:p>
        </p:txBody>
      </p:sp>
      <p:sp>
        <p:nvSpPr>
          <p:cNvPr id="9" name="Text 7"/>
          <p:cNvSpPr/>
          <p:nvPr/>
        </p:nvSpPr>
        <p:spPr>
          <a:xfrm>
            <a:off x="6492240" y="960120"/>
            <a:ext cx="2331720" cy="256032"/>
          </a:xfrm>
          <a:prstGeom prst="rect">
            <a:avLst/>
          </a:prstGeom>
          <a:noFill/>
          <a:ln/>
        </p:spPr>
        <p:txBody>
          <a:bodyPr wrap="square" lIns="0" tIns="0" rIns="0" bIns="0" rtlCol="0" anchor="ctr"/>
          <a:lstStyle/>
          <a:p>
            <a:pPr marL="0" indent="0">
              <a:buNone/>
            </a:pPr>
            <a:r>
              <a:rPr lang="en-US" sz="1000" b="1" dirty="0">
                <a:solidFill>
                  <a:srgbClr val="0D7C6E"/>
                </a:solidFill>
                <a:latin typeface="Calibri" pitchFamily="34" charset="0"/>
                <a:ea typeface="Calibri" pitchFamily="34" charset="-122"/>
                <a:cs typeface="Calibri" pitchFamily="34" charset="-120"/>
              </a:rPr>
              <a:t>10 Bölüm:</a:t>
            </a:r>
            <a:endParaRPr lang="en-US" sz="1000" dirty="0"/>
          </a:p>
        </p:txBody>
      </p:sp>
      <p:sp>
        <p:nvSpPr>
          <p:cNvPr id="10" name="Shape 8"/>
          <p:cNvSpPr/>
          <p:nvPr/>
        </p:nvSpPr>
        <p:spPr>
          <a:xfrm>
            <a:off x="6537960" y="1298448"/>
            <a:ext cx="164592" cy="164592"/>
          </a:xfrm>
          <a:prstGeom prst="ellipse">
            <a:avLst/>
          </a:prstGeom>
          <a:solidFill>
            <a:srgbClr val="0D7C6E"/>
          </a:solidFill>
          <a:ln w="12700">
            <a:solidFill>
              <a:srgbClr val="0D7C6E"/>
            </a:solidFill>
            <a:prstDash val="solid"/>
          </a:ln>
        </p:spPr>
        <p:txBody>
          <a:bodyPr/>
          <a:lstStyle/>
          <a:p>
            <a:endParaRPr lang="tr-TR"/>
          </a:p>
        </p:txBody>
      </p:sp>
      <p:sp>
        <p:nvSpPr>
          <p:cNvPr id="11" name="Text 9"/>
          <p:cNvSpPr/>
          <p:nvPr/>
        </p:nvSpPr>
        <p:spPr>
          <a:xfrm>
            <a:off x="6537960" y="1298448"/>
            <a:ext cx="164592" cy="16459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1</a:t>
            </a:r>
            <a:endParaRPr lang="en-US" sz="700" dirty="0"/>
          </a:p>
        </p:txBody>
      </p:sp>
      <p:sp>
        <p:nvSpPr>
          <p:cNvPr id="12" name="Text 10"/>
          <p:cNvSpPr/>
          <p:nvPr/>
        </p:nvSpPr>
        <p:spPr>
          <a:xfrm>
            <a:off x="6766560" y="1298448"/>
            <a:ext cx="2057400" cy="201168"/>
          </a:xfrm>
          <a:prstGeom prst="rect">
            <a:avLst/>
          </a:prstGeom>
          <a:noFill/>
          <a:ln/>
        </p:spPr>
        <p:txBody>
          <a:bodyPr wrap="square" lIns="0" tIns="0" rIns="0" bIns="0" rtlCol="0" anchor="ctr"/>
          <a:lstStyle/>
          <a:p>
            <a:pPr marL="0" indent="0">
              <a:buNone/>
            </a:pPr>
            <a:r>
              <a:rPr lang="en-US" sz="900" dirty="0">
                <a:solidFill>
                  <a:srgbClr val="CCDDEE"/>
                </a:solidFill>
                <a:latin typeface="Calibri" pitchFamily="34" charset="0"/>
                <a:ea typeface="Calibri" pitchFamily="34" charset="-122"/>
                <a:cs typeface="Calibri" pitchFamily="34" charset="-120"/>
              </a:rPr>
              <a:t>Kuruluş / History</a:t>
            </a:r>
            <a:endParaRPr lang="en-US" sz="900" dirty="0"/>
          </a:p>
        </p:txBody>
      </p:sp>
      <p:sp>
        <p:nvSpPr>
          <p:cNvPr id="13" name="Shape 11"/>
          <p:cNvSpPr/>
          <p:nvPr/>
        </p:nvSpPr>
        <p:spPr>
          <a:xfrm>
            <a:off x="6537960" y="1645920"/>
            <a:ext cx="164592" cy="164592"/>
          </a:xfrm>
          <a:prstGeom prst="ellipse">
            <a:avLst/>
          </a:prstGeom>
          <a:solidFill>
            <a:srgbClr val="0D7C6E"/>
          </a:solidFill>
          <a:ln w="12700">
            <a:solidFill>
              <a:srgbClr val="0D7C6E"/>
            </a:solidFill>
            <a:prstDash val="solid"/>
          </a:ln>
        </p:spPr>
        <p:txBody>
          <a:bodyPr/>
          <a:lstStyle/>
          <a:p>
            <a:endParaRPr lang="tr-TR"/>
          </a:p>
        </p:txBody>
      </p:sp>
      <p:sp>
        <p:nvSpPr>
          <p:cNvPr id="14" name="Text 12"/>
          <p:cNvSpPr/>
          <p:nvPr/>
        </p:nvSpPr>
        <p:spPr>
          <a:xfrm>
            <a:off x="6537960" y="1645920"/>
            <a:ext cx="164592" cy="16459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2</a:t>
            </a:r>
            <a:endParaRPr lang="en-US" sz="700" dirty="0"/>
          </a:p>
        </p:txBody>
      </p:sp>
      <p:sp>
        <p:nvSpPr>
          <p:cNvPr id="15" name="Text 13"/>
          <p:cNvSpPr/>
          <p:nvPr/>
        </p:nvSpPr>
        <p:spPr>
          <a:xfrm>
            <a:off x="6766560" y="1645920"/>
            <a:ext cx="2057400" cy="201168"/>
          </a:xfrm>
          <a:prstGeom prst="rect">
            <a:avLst/>
          </a:prstGeom>
          <a:noFill/>
          <a:ln/>
        </p:spPr>
        <p:txBody>
          <a:bodyPr wrap="square" lIns="0" tIns="0" rIns="0" bIns="0" rtlCol="0" anchor="ctr"/>
          <a:lstStyle/>
          <a:p>
            <a:pPr marL="0" indent="0">
              <a:buNone/>
            </a:pPr>
            <a:r>
              <a:rPr lang="en-US" sz="900" dirty="0">
                <a:solidFill>
                  <a:srgbClr val="CCDDEE"/>
                </a:solidFill>
                <a:latin typeface="Calibri" pitchFamily="34" charset="0"/>
                <a:ea typeface="Calibri" pitchFamily="34" charset="-122"/>
                <a:cs typeface="Calibri" pitchFamily="34" charset="-120"/>
              </a:rPr>
              <a:t>Kazanılan Derece</a:t>
            </a:r>
            <a:endParaRPr lang="en-US" sz="900" dirty="0"/>
          </a:p>
        </p:txBody>
      </p:sp>
      <p:sp>
        <p:nvSpPr>
          <p:cNvPr id="16" name="Shape 14"/>
          <p:cNvSpPr/>
          <p:nvPr/>
        </p:nvSpPr>
        <p:spPr>
          <a:xfrm>
            <a:off x="6537960" y="1993392"/>
            <a:ext cx="164592" cy="164592"/>
          </a:xfrm>
          <a:prstGeom prst="ellipse">
            <a:avLst/>
          </a:prstGeom>
          <a:solidFill>
            <a:srgbClr val="0D7C6E"/>
          </a:solidFill>
          <a:ln w="12700">
            <a:solidFill>
              <a:srgbClr val="0D7C6E"/>
            </a:solidFill>
            <a:prstDash val="solid"/>
          </a:ln>
        </p:spPr>
        <p:txBody>
          <a:bodyPr/>
          <a:lstStyle/>
          <a:p>
            <a:endParaRPr lang="tr-TR"/>
          </a:p>
        </p:txBody>
      </p:sp>
      <p:sp>
        <p:nvSpPr>
          <p:cNvPr id="17" name="Text 15"/>
          <p:cNvSpPr/>
          <p:nvPr/>
        </p:nvSpPr>
        <p:spPr>
          <a:xfrm>
            <a:off x="6537960" y="1993392"/>
            <a:ext cx="164592" cy="16459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3</a:t>
            </a:r>
            <a:endParaRPr lang="en-US" sz="700" dirty="0"/>
          </a:p>
        </p:txBody>
      </p:sp>
      <p:sp>
        <p:nvSpPr>
          <p:cNvPr id="18" name="Text 16"/>
          <p:cNvSpPr/>
          <p:nvPr/>
        </p:nvSpPr>
        <p:spPr>
          <a:xfrm>
            <a:off x="6766560" y="1993392"/>
            <a:ext cx="2057400" cy="201168"/>
          </a:xfrm>
          <a:prstGeom prst="rect">
            <a:avLst/>
          </a:prstGeom>
          <a:noFill/>
          <a:ln/>
        </p:spPr>
        <p:txBody>
          <a:bodyPr wrap="square" lIns="0" tIns="0" rIns="0" bIns="0" rtlCol="0" anchor="ctr"/>
          <a:lstStyle/>
          <a:p>
            <a:pPr marL="0" indent="0">
              <a:buNone/>
            </a:pPr>
            <a:r>
              <a:rPr lang="en-US" sz="900" dirty="0">
                <a:solidFill>
                  <a:srgbClr val="CCDDEE"/>
                </a:solidFill>
                <a:latin typeface="Calibri" pitchFamily="34" charset="0"/>
                <a:ea typeface="Calibri" pitchFamily="34" charset="-122"/>
                <a:cs typeface="Calibri" pitchFamily="34" charset="-120"/>
              </a:rPr>
              <a:t>Derecenin Düzeyi</a:t>
            </a:r>
            <a:endParaRPr lang="en-US" sz="900" dirty="0"/>
          </a:p>
        </p:txBody>
      </p:sp>
      <p:sp>
        <p:nvSpPr>
          <p:cNvPr id="19" name="Shape 17"/>
          <p:cNvSpPr/>
          <p:nvPr/>
        </p:nvSpPr>
        <p:spPr>
          <a:xfrm>
            <a:off x="6537960" y="2340864"/>
            <a:ext cx="164592" cy="164592"/>
          </a:xfrm>
          <a:prstGeom prst="ellipse">
            <a:avLst/>
          </a:prstGeom>
          <a:solidFill>
            <a:srgbClr val="0D7C6E"/>
          </a:solidFill>
          <a:ln w="12700">
            <a:solidFill>
              <a:srgbClr val="0D7C6E"/>
            </a:solidFill>
            <a:prstDash val="solid"/>
          </a:ln>
        </p:spPr>
        <p:txBody>
          <a:bodyPr/>
          <a:lstStyle/>
          <a:p>
            <a:endParaRPr lang="tr-TR"/>
          </a:p>
        </p:txBody>
      </p:sp>
      <p:sp>
        <p:nvSpPr>
          <p:cNvPr id="20" name="Text 18"/>
          <p:cNvSpPr/>
          <p:nvPr/>
        </p:nvSpPr>
        <p:spPr>
          <a:xfrm>
            <a:off x="6537960" y="2340864"/>
            <a:ext cx="164592" cy="16459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4</a:t>
            </a:r>
            <a:endParaRPr lang="en-US" sz="700" dirty="0"/>
          </a:p>
        </p:txBody>
      </p:sp>
      <p:sp>
        <p:nvSpPr>
          <p:cNvPr id="21" name="Text 19"/>
          <p:cNvSpPr/>
          <p:nvPr/>
        </p:nvSpPr>
        <p:spPr>
          <a:xfrm>
            <a:off x="6766560" y="2340864"/>
            <a:ext cx="2057400" cy="201168"/>
          </a:xfrm>
          <a:prstGeom prst="rect">
            <a:avLst/>
          </a:prstGeom>
          <a:noFill/>
          <a:ln/>
        </p:spPr>
        <p:txBody>
          <a:bodyPr wrap="square" lIns="0" tIns="0" rIns="0" bIns="0" rtlCol="0" anchor="ctr"/>
          <a:lstStyle/>
          <a:p>
            <a:pPr marL="0" indent="0">
              <a:buNone/>
            </a:pPr>
            <a:r>
              <a:rPr lang="en-US" sz="900" dirty="0">
                <a:solidFill>
                  <a:srgbClr val="CCDDEE"/>
                </a:solidFill>
                <a:latin typeface="Calibri" pitchFamily="34" charset="0"/>
                <a:ea typeface="Calibri" pitchFamily="34" charset="-122"/>
                <a:cs typeface="Calibri" pitchFamily="34" charset="-120"/>
              </a:rPr>
              <a:t>Kabul Koşulları</a:t>
            </a:r>
            <a:endParaRPr lang="en-US" sz="900" dirty="0"/>
          </a:p>
        </p:txBody>
      </p:sp>
      <p:sp>
        <p:nvSpPr>
          <p:cNvPr id="22" name="Shape 20"/>
          <p:cNvSpPr/>
          <p:nvPr/>
        </p:nvSpPr>
        <p:spPr>
          <a:xfrm>
            <a:off x="6537960" y="2688336"/>
            <a:ext cx="164592" cy="164592"/>
          </a:xfrm>
          <a:prstGeom prst="ellipse">
            <a:avLst/>
          </a:prstGeom>
          <a:solidFill>
            <a:srgbClr val="0D7C6E"/>
          </a:solidFill>
          <a:ln w="12700">
            <a:solidFill>
              <a:srgbClr val="0D7C6E"/>
            </a:solidFill>
            <a:prstDash val="solid"/>
          </a:ln>
        </p:spPr>
        <p:txBody>
          <a:bodyPr/>
          <a:lstStyle/>
          <a:p>
            <a:endParaRPr lang="tr-TR"/>
          </a:p>
        </p:txBody>
      </p:sp>
      <p:sp>
        <p:nvSpPr>
          <p:cNvPr id="23" name="Text 21"/>
          <p:cNvSpPr/>
          <p:nvPr/>
        </p:nvSpPr>
        <p:spPr>
          <a:xfrm>
            <a:off x="6537960" y="2688336"/>
            <a:ext cx="164592" cy="16459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5</a:t>
            </a:r>
            <a:endParaRPr lang="en-US" sz="700" dirty="0"/>
          </a:p>
        </p:txBody>
      </p:sp>
      <p:sp>
        <p:nvSpPr>
          <p:cNvPr id="24" name="Text 22"/>
          <p:cNvSpPr/>
          <p:nvPr/>
        </p:nvSpPr>
        <p:spPr>
          <a:xfrm>
            <a:off x="6766560" y="2688336"/>
            <a:ext cx="2057400" cy="201168"/>
          </a:xfrm>
          <a:prstGeom prst="rect">
            <a:avLst/>
          </a:prstGeom>
          <a:noFill/>
          <a:ln/>
        </p:spPr>
        <p:txBody>
          <a:bodyPr wrap="square" lIns="0" tIns="0" rIns="0" bIns="0" rtlCol="0" anchor="ctr"/>
          <a:lstStyle/>
          <a:p>
            <a:pPr marL="0" indent="0">
              <a:buNone/>
            </a:pPr>
            <a:r>
              <a:rPr lang="en-US" sz="900" dirty="0">
                <a:solidFill>
                  <a:srgbClr val="CCDDEE"/>
                </a:solidFill>
                <a:latin typeface="Calibri" pitchFamily="34" charset="0"/>
                <a:ea typeface="Calibri" pitchFamily="34" charset="-122"/>
                <a:cs typeface="Calibri" pitchFamily="34" charset="-120"/>
              </a:rPr>
              <a:t>Önceki Öğrenme Tanıma</a:t>
            </a:r>
            <a:endParaRPr lang="en-US" sz="900" dirty="0"/>
          </a:p>
        </p:txBody>
      </p:sp>
      <p:sp>
        <p:nvSpPr>
          <p:cNvPr id="25" name="Shape 23"/>
          <p:cNvSpPr/>
          <p:nvPr/>
        </p:nvSpPr>
        <p:spPr>
          <a:xfrm>
            <a:off x="6537960" y="3035808"/>
            <a:ext cx="164592" cy="164592"/>
          </a:xfrm>
          <a:prstGeom prst="ellipse">
            <a:avLst/>
          </a:prstGeom>
          <a:solidFill>
            <a:srgbClr val="0D7C6E"/>
          </a:solidFill>
          <a:ln w="12700">
            <a:solidFill>
              <a:srgbClr val="0D7C6E"/>
            </a:solidFill>
            <a:prstDash val="solid"/>
          </a:ln>
        </p:spPr>
        <p:txBody>
          <a:bodyPr/>
          <a:lstStyle/>
          <a:p>
            <a:endParaRPr lang="tr-TR"/>
          </a:p>
        </p:txBody>
      </p:sp>
      <p:sp>
        <p:nvSpPr>
          <p:cNvPr id="26" name="Text 24"/>
          <p:cNvSpPr/>
          <p:nvPr/>
        </p:nvSpPr>
        <p:spPr>
          <a:xfrm>
            <a:off x="6537960" y="3035808"/>
            <a:ext cx="164592" cy="16459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6</a:t>
            </a:r>
            <a:endParaRPr lang="en-US" sz="700" dirty="0"/>
          </a:p>
        </p:txBody>
      </p:sp>
      <p:sp>
        <p:nvSpPr>
          <p:cNvPr id="27" name="Text 25"/>
          <p:cNvSpPr/>
          <p:nvPr/>
        </p:nvSpPr>
        <p:spPr>
          <a:xfrm>
            <a:off x="6766560" y="3035808"/>
            <a:ext cx="2057400" cy="201168"/>
          </a:xfrm>
          <a:prstGeom prst="rect">
            <a:avLst/>
          </a:prstGeom>
          <a:noFill/>
          <a:ln/>
        </p:spPr>
        <p:txBody>
          <a:bodyPr wrap="square" lIns="0" tIns="0" rIns="0" bIns="0" rtlCol="0" anchor="ctr"/>
          <a:lstStyle/>
          <a:p>
            <a:pPr marL="0" indent="0">
              <a:buNone/>
            </a:pPr>
            <a:r>
              <a:rPr lang="en-US" sz="900" dirty="0">
                <a:solidFill>
                  <a:srgbClr val="CCDDEE"/>
                </a:solidFill>
                <a:latin typeface="Calibri" pitchFamily="34" charset="0"/>
                <a:ea typeface="Calibri" pitchFamily="34" charset="-122"/>
                <a:cs typeface="Calibri" pitchFamily="34" charset="-120"/>
              </a:rPr>
              <a:t>Yeterlilik Koşulları</a:t>
            </a:r>
            <a:endParaRPr lang="en-US" sz="900" dirty="0"/>
          </a:p>
        </p:txBody>
      </p:sp>
      <p:sp>
        <p:nvSpPr>
          <p:cNvPr id="28" name="Shape 26"/>
          <p:cNvSpPr/>
          <p:nvPr/>
        </p:nvSpPr>
        <p:spPr>
          <a:xfrm>
            <a:off x="6537960" y="3383280"/>
            <a:ext cx="164592" cy="164592"/>
          </a:xfrm>
          <a:prstGeom prst="ellipse">
            <a:avLst/>
          </a:prstGeom>
          <a:solidFill>
            <a:srgbClr val="0D7C6E"/>
          </a:solidFill>
          <a:ln w="12700">
            <a:solidFill>
              <a:srgbClr val="0D7C6E"/>
            </a:solidFill>
            <a:prstDash val="solid"/>
          </a:ln>
        </p:spPr>
        <p:txBody>
          <a:bodyPr/>
          <a:lstStyle/>
          <a:p>
            <a:endParaRPr lang="tr-TR"/>
          </a:p>
        </p:txBody>
      </p:sp>
      <p:sp>
        <p:nvSpPr>
          <p:cNvPr id="29" name="Text 27"/>
          <p:cNvSpPr/>
          <p:nvPr/>
        </p:nvSpPr>
        <p:spPr>
          <a:xfrm>
            <a:off x="6537960" y="3383280"/>
            <a:ext cx="164592" cy="16459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7</a:t>
            </a:r>
            <a:endParaRPr lang="en-US" sz="700" dirty="0"/>
          </a:p>
        </p:txBody>
      </p:sp>
      <p:sp>
        <p:nvSpPr>
          <p:cNvPr id="30" name="Text 28"/>
          <p:cNvSpPr/>
          <p:nvPr/>
        </p:nvSpPr>
        <p:spPr>
          <a:xfrm>
            <a:off x="6766560" y="3383280"/>
            <a:ext cx="2057400" cy="201168"/>
          </a:xfrm>
          <a:prstGeom prst="rect">
            <a:avLst/>
          </a:prstGeom>
          <a:noFill/>
          <a:ln/>
        </p:spPr>
        <p:txBody>
          <a:bodyPr wrap="square" lIns="0" tIns="0" rIns="0" bIns="0" rtlCol="0" anchor="ctr"/>
          <a:lstStyle/>
          <a:p>
            <a:pPr marL="0" indent="0">
              <a:buNone/>
            </a:pPr>
            <a:r>
              <a:rPr lang="en-US" sz="900" dirty="0">
                <a:solidFill>
                  <a:srgbClr val="CCDDEE"/>
                </a:solidFill>
                <a:latin typeface="Calibri" pitchFamily="34" charset="0"/>
                <a:ea typeface="Calibri" pitchFamily="34" charset="-122"/>
                <a:cs typeface="Calibri" pitchFamily="34" charset="-120"/>
              </a:rPr>
              <a:t>Program Profili</a:t>
            </a:r>
            <a:endParaRPr lang="en-US" sz="900" dirty="0"/>
          </a:p>
        </p:txBody>
      </p:sp>
      <p:sp>
        <p:nvSpPr>
          <p:cNvPr id="31" name="Shape 29"/>
          <p:cNvSpPr/>
          <p:nvPr/>
        </p:nvSpPr>
        <p:spPr>
          <a:xfrm>
            <a:off x="6537960" y="3730752"/>
            <a:ext cx="164592" cy="164592"/>
          </a:xfrm>
          <a:prstGeom prst="ellipse">
            <a:avLst/>
          </a:prstGeom>
          <a:solidFill>
            <a:srgbClr val="0D7C6E"/>
          </a:solidFill>
          <a:ln w="12700">
            <a:solidFill>
              <a:srgbClr val="0D7C6E"/>
            </a:solidFill>
            <a:prstDash val="solid"/>
          </a:ln>
        </p:spPr>
        <p:txBody>
          <a:bodyPr/>
          <a:lstStyle/>
          <a:p>
            <a:endParaRPr lang="tr-TR"/>
          </a:p>
        </p:txBody>
      </p:sp>
      <p:sp>
        <p:nvSpPr>
          <p:cNvPr id="32" name="Text 30"/>
          <p:cNvSpPr/>
          <p:nvPr/>
        </p:nvSpPr>
        <p:spPr>
          <a:xfrm>
            <a:off x="6537960" y="3730752"/>
            <a:ext cx="164592" cy="16459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8</a:t>
            </a:r>
            <a:endParaRPr lang="en-US" sz="700" dirty="0"/>
          </a:p>
        </p:txBody>
      </p:sp>
      <p:sp>
        <p:nvSpPr>
          <p:cNvPr id="33" name="Text 31"/>
          <p:cNvSpPr/>
          <p:nvPr/>
        </p:nvSpPr>
        <p:spPr>
          <a:xfrm>
            <a:off x="6766560" y="3730752"/>
            <a:ext cx="2057400" cy="201168"/>
          </a:xfrm>
          <a:prstGeom prst="rect">
            <a:avLst/>
          </a:prstGeom>
          <a:noFill/>
          <a:ln/>
        </p:spPr>
        <p:txBody>
          <a:bodyPr wrap="square" lIns="0" tIns="0" rIns="0" bIns="0" rtlCol="0" anchor="ctr"/>
          <a:lstStyle/>
          <a:p>
            <a:pPr marL="0" indent="0">
              <a:buNone/>
            </a:pPr>
            <a:r>
              <a:rPr lang="en-US" sz="900" dirty="0">
                <a:solidFill>
                  <a:srgbClr val="CCDDEE"/>
                </a:solidFill>
                <a:latin typeface="Calibri" pitchFamily="34" charset="0"/>
                <a:ea typeface="Calibri" pitchFamily="34" charset="-122"/>
                <a:cs typeface="Calibri" pitchFamily="34" charset="-120"/>
              </a:rPr>
              <a:t>Mezun İstihdam Profili</a:t>
            </a:r>
            <a:endParaRPr lang="en-US" sz="900" dirty="0"/>
          </a:p>
        </p:txBody>
      </p:sp>
      <p:sp>
        <p:nvSpPr>
          <p:cNvPr id="34" name="Shape 32"/>
          <p:cNvSpPr/>
          <p:nvPr/>
        </p:nvSpPr>
        <p:spPr>
          <a:xfrm>
            <a:off x="6537960" y="4078224"/>
            <a:ext cx="164592" cy="164592"/>
          </a:xfrm>
          <a:prstGeom prst="ellipse">
            <a:avLst/>
          </a:prstGeom>
          <a:solidFill>
            <a:srgbClr val="0D7C6E"/>
          </a:solidFill>
          <a:ln w="12700">
            <a:solidFill>
              <a:srgbClr val="0D7C6E"/>
            </a:solidFill>
            <a:prstDash val="solid"/>
          </a:ln>
        </p:spPr>
        <p:txBody>
          <a:bodyPr/>
          <a:lstStyle/>
          <a:p>
            <a:endParaRPr lang="tr-TR"/>
          </a:p>
        </p:txBody>
      </p:sp>
      <p:sp>
        <p:nvSpPr>
          <p:cNvPr id="35" name="Text 33"/>
          <p:cNvSpPr/>
          <p:nvPr/>
        </p:nvSpPr>
        <p:spPr>
          <a:xfrm>
            <a:off x="6537960" y="4078224"/>
            <a:ext cx="164592" cy="16459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9</a:t>
            </a:r>
            <a:endParaRPr lang="en-US" sz="700" dirty="0"/>
          </a:p>
        </p:txBody>
      </p:sp>
      <p:sp>
        <p:nvSpPr>
          <p:cNvPr id="36" name="Text 34"/>
          <p:cNvSpPr/>
          <p:nvPr/>
        </p:nvSpPr>
        <p:spPr>
          <a:xfrm>
            <a:off x="6766560" y="4078224"/>
            <a:ext cx="2057400" cy="201168"/>
          </a:xfrm>
          <a:prstGeom prst="rect">
            <a:avLst/>
          </a:prstGeom>
          <a:noFill/>
          <a:ln/>
        </p:spPr>
        <p:txBody>
          <a:bodyPr wrap="square" lIns="0" tIns="0" rIns="0" bIns="0" rtlCol="0" anchor="ctr"/>
          <a:lstStyle/>
          <a:p>
            <a:pPr marL="0" indent="0">
              <a:buNone/>
            </a:pPr>
            <a:r>
              <a:rPr lang="en-US" sz="900" dirty="0">
                <a:solidFill>
                  <a:srgbClr val="CCDDEE"/>
                </a:solidFill>
                <a:latin typeface="Calibri" pitchFamily="34" charset="0"/>
                <a:ea typeface="Calibri" pitchFamily="34" charset="-122"/>
                <a:cs typeface="Calibri" pitchFamily="34" charset="-120"/>
              </a:rPr>
              <a:t>Üst Derece Geçiş</a:t>
            </a:r>
            <a:endParaRPr lang="en-US" sz="900" dirty="0"/>
          </a:p>
        </p:txBody>
      </p:sp>
      <p:sp>
        <p:nvSpPr>
          <p:cNvPr id="37" name="Shape 35"/>
          <p:cNvSpPr/>
          <p:nvPr/>
        </p:nvSpPr>
        <p:spPr>
          <a:xfrm>
            <a:off x="6537960" y="4425696"/>
            <a:ext cx="164592" cy="164592"/>
          </a:xfrm>
          <a:prstGeom prst="ellipse">
            <a:avLst/>
          </a:prstGeom>
          <a:solidFill>
            <a:srgbClr val="0D7C6E"/>
          </a:solidFill>
          <a:ln w="12700">
            <a:solidFill>
              <a:srgbClr val="0D7C6E"/>
            </a:solidFill>
            <a:prstDash val="solid"/>
          </a:ln>
        </p:spPr>
        <p:txBody>
          <a:bodyPr/>
          <a:lstStyle/>
          <a:p>
            <a:endParaRPr lang="tr-TR"/>
          </a:p>
        </p:txBody>
      </p:sp>
      <p:sp>
        <p:nvSpPr>
          <p:cNvPr id="38" name="Text 36"/>
          <p:cNvSpPr/>
          <p:nvPr/>
        </p:nvSpPr>
        <p:spPr>
          <a:xfrm>
            <a:off x="6537960" y="4425696"/>
            <a:ext cx="164592" cy="16459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10</a:t>
            </a:r>
            <a:endParaRPr lang="en-US" sz="700" dirty="0"/>
          </a:p>
        </p:txBody>
      </p:sp>
      <p:sp>
        <p:nvSpPr>
          <p:cNvPr id="39" name="Text 37"/>
          <p:cNvSpPr/>
          <p:nvPr/>
        </p:nvSpPr>
        <p:spPr>
          <a:xfrm>
            <a:off x="6766560" y="4425696"/>
            <a:ext cx="2057400" cy="201168"/>
          </a:xfrm>
          <a:prstGeom prst="rect">
            <a:avLst/>
          </a:prstGeom>
          <a:noFill/>
          <a:ln/>
        </p:spPr>
        <p:txBody>
          <a:bodyPr wrap="square" lIns="0" tIns="0" rIns="0" bIns="0" rtlCol="0" anchor="ctr"/>
          <a:lstStyle/>
          <a:p>
            <a:pPr marL="0" indent="0">
              <a:buNone/>
            </a:pPr>
            <a:r>
              <a:rPr lang="en-US" sz="900" dirty="0">
                <a:solidFill>
                  <a:srgbClr val="CCDDEE"/>
                </a:solidFill>
                <a:latin typeface="Calibri" pitchFamily="34" charset="0"/>
                <a:ea typeface="Calibri" pitchFamily="34" charset="-122"/>
                <a:cs typeface="Calibri" pitchFamily="34" charset="-120"/>
              </a:rPr>
              <a:t>Sınavlar ve Değerlendirme</a:t>
            </a:r>
            <a:endParaRPr lang="en-US" sz="900" dirty="0"/>
          </a:p>
        </p:txBody>
      </p:sp>
      <p:sp>
        <p:nvSpPr>
          <p:cNvPr id="40" name="Shape 38"/>
          <p:cNvSpPr/>
          <p:nvPr/>
        </p:nvSpPr>
        <p:spPr>
          <a:xfrm>
            <a:off x="0" y="4846320"/>
            <a:ext cx="9144000" cy="297180"/>
          </a:xfrm>
          <a:prstGeom prst="rect">
            <a:avLst/>
          </a:prstGeom>
          <a:solidFill>
            <a:srgbClr val="0D2040"/>
          </a:solidFill>
          <a:ln w="12700">
            <a:solidFill>
              <a:srgbClr val="0D2040"/>
            </a:solidFill>
            <a:prstDash val="solid"/>
          </a:ln>
        </p:spPr>
        <p:txBody>
          <a:bodyPr/>
          <a:lstStyle/>
          <a:p>
            <a:endParaRPr lang="tr-TR"/>
          </a:p>
        </p:txBody>
      </p:sp>
      <p:sp>
        <p:nvSpPr>
          <p:cNvPr id="41" name="Text 39"/>
          <p:cNvSpPr/>
          <p:nvPr/>
        </p:nvSpPr>
        <p:spPr>
          <a:xfrm>
            <a:off x="0" y="4846320"/>
            <a:ext cx="9144000" cy="297180"/>
          </a:xfrm>
          <a:prstGeom prst="rect">
            <a:avLst/>
          </a:prstGeom>
          <a:noFill/>
          <a:ln/>
        </p:spPr>
        <p:txBody>
          <a:bodyPr wrap="square" lIns="0" tIns="0" rIns="0" bIns="0" rtlCol="0" anchor="ctr"/>
          <a:lstStyle/>
          <a:p>
            <a:pPr marL="0" indent="0" algn="ctr">
              <a:buNone/>
            </a:pPr>
            <a:r>
              <a:rPr lang="en-US" sz="900" dirty="0">
                <a:solidFill>
                  <a:srgbClr val="718096"/>
                </a:solidFill>
                <a:latin typeface="Calibri" pitchFamily="34" charset="0"/>
                <a:ea typeface="Calibri" pitchFamily="34" charset="-122"/>
                <a:cs typeface="Calibri" pitchFamily="34" charset="-120"/>
              </a:rPr>
              <a:t>Iğdır Üniversitesi — İktisadi ve İdari Bilimler Fakültesi — İşletme Bölümü</a:t>
            </a:r>
            <a:endParaRPr lang="en-US" sz="9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Program Tanıtım Sayfası Ne İşe Yarar?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Bölümünüzün resmi kurumsal kimlik belgesidir</a:t>
            </a:r>
            <a:endParaRPr lang="en-US" sz="1200" dirty="0"/>
          </a:p>
        </p:txBody>
      </p:sp>
      <p:sp>
        <p:nvSpPr>
          <p:cNvPr id="5" name="Shape 3"/>
          <p:cNvSpPr/>
          <p:nvPr/>
        </p:nvSpPr>
        <p:spPr>
          <a:xfrm>
            <a:off x="228600" y="1051560"/>
            <a:ext cx="8686800" cy="548640"/>
          </a:xfrm>
          <a:prstGeom prst="rect">
            <a:avLst/>
          </a:prstGeom>
          <a:solidFill>
            <a:srgbClr val="E0F7FA"/>
          </a:solidFill>
          <a:ln w="12700">
            <a:solidFill>
              <a:srgbClr val="0D7C6E"/>
            </a:solidFill>
            <a:prstDash val="solid"/>
          </a:ln>
        </p:spPr>
        <p:txBody>
          <a:bodyPr/>
          <a:lstStyle/>
          <a:p>
            <a:endParaRPr lang="tr-TR"/>
          </a:p>
        </p:txBody>
      </p:sp>
      <p:sp>
        <p:nvSpPr>
          <p:cNvPr id="6" name="Shape 4"/>
          <p:cNvSpPr/>
          <p:nvPr/>
        </p:nvSpPr>
        <p:spPr>
          <a:xfrm>
            <a:off x="228600" y="1051560"/>
            <a:ext cx="109728" cy="548640"/>
          </a:xfrm>
          <a:prstGeom prst="rect">
            <a:avLst/>
          </a:prstGeom>
          <a:solidFill>
            <a:srgbClr val="0D7C6E"/>
          </a:solidFill>
          <a:ln w="12700">
            <a:solidFill>
              <a:srgbClr val="0D7C6E"/>
            </a:solidFill>
            <a:prstDash val="solid"/>
          </a:ln>
        </p:spPr>
        <p:txBody>
          <a:bodyPr/>
          <a:lstStyle/>
          <a:p>
            <a:endParaRPr lang="tr-TR"/>
          </a:p>
        </p:txBody>
      </p:sp>
      <p:sp>
        <p:nvSpPr>
          <p:cNvPr id="7" name="Text 5"/>
          <p:cNvSpPr/>
          <p:nvPr/>
        </p:nvSpPr>
        <p:spPr>
          <a:xfrm>
            <a:off x="438912" y="1078992"/>
            <a:ext cx="8366760" cy="493776"/>
          </a:xfrm>
          <a:prstGeom prst="rect">
            <a:avLst/>
          </a:prstGeom>
          <a:noFill/>
          <a:ln/>
        </p:spPr>
        <p:txBody>
          <a:bodyPr wrap="square" lIns="0" tIns="0" rIns="0" bIns="0" rtlCol="0" anchor="ctr"/>
          <a:lstStyle/>
          <a:p>
            <a:pPr marL="0" indent="0">
              <a:buNone/>
            </a:pPr>
            <a:r>
              <a:rPr lang="en-US" sz="1050" dirty="0">
                <a:solidFill>
                  <a:srgbClr val="4A5568"/>
                </a:solidFill>
                <a:latin typeface="Calibri" pitchFamily="34" charset="0"/>
                <a:ea typeface="Calibri" pitchFamily="34" charset="-122"/>
                <a:cs typeface="Calibri" pitchFamily="34" charset="-120"/>
              </a:rPr>
              <a:t>Bu sayfa, bölümünüzün bir bütün olarak dışarıya tanıtıldığı resmi belgedir. Öğrenciler, akreditasyon kuruluşları, Erasmus partnerleri ve işverenler bölümünüzü bu sayfa üzerinden tanır. Her madde TR ve EN olarak paralel tutulmalıdır.</a:t>
            </a:r>
            <a:endParaRPr lang="en-US" sz="1050" dirty="0"/>
          </a:p>
        </p:txBody>
      </p:sp>
      <p:sp>
        <p:nvSpPr>
          <p:cNvPr id="8" name="Shape 6"/>
          <p:cNvSpPr/>
          <p:nvPr/>
        </p:nvSpPr>
        <p:spPr>
          <a:xfrm>
            <a:off x="228600" y="1737360"/>
            <a:ext cx="4251960" cy="1481328"/>
          </a:xfrm>
          <a:prstGeom prst="rect">
            <a:avLst/>
          </a:prstGeom>
          <a:solidFill>
            <a:srgbClr val="F7F9FC"/>
          </a:solidFill>
          <a:ln w="12700">
            <a:solidFill>
              <a:srgbClr val="0D7C6E"/>
            </a:solidFill>
            <a:prstDash val="solid"/>
          </a:ln>
        </p:spPr>
        <p:txBody>
          <a:bodyPr/>
          <a:lstStyle/>
          <a:p>
            <a:endParaRPr lang="tr-TR"/>
          </a:p>
        </p:txBody>
      </p:sp>
      <p:sp>
        <p:nvSpPr>
          <p:cNvPr id="9" name="Shape 7"/>
          <p:cNvSpPr/>
          <p:nvPr/>
        </p:nvSpPr>
        <p:spPr>
          <a:xfrm>
            <a:off x="228600" y="1737360"/>
            <a:ext cx="4251960" cy="347472"/>
          </a:xfrm>
          <a:prstGeom prst="rect">
            <a:avLst/>
          </a:prstGeom>
          <a:solidFill>
            <a:srgbClr val="0D7C6E"/>
          </a:solidFill>
          <a:ln w="12700">
            <a:solidFill>
              <a:srgbClr val="0D7C6E"/>
            </a:solidFill>
            <a:prstDash val="solid"/>
          </a:ln>
        </p:spPr>
        <p:txBody>
          <a:bodyPr/>
          <a:lstStyle/>
          <a:p>
            <a:endParaRPr lang="tr-TR"/>
          </a:p>
        </p:txBody>
      </p:sp>
      <p:sp>
        <p:nvSpPr>
          <p:cNvPr id="10" name="Text 8"/>
          <p:cNvSpPr/>
          <p:nvPr/>
        </p:nvSpPr>
        <p:spPr>
          <a:xfrm>
            <a:off x="320040" y="1737360"/>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Erasmus &amp; Uluslararası Tanınırlık</a:t>
            </a:r>
            <a:endParaRPr lang="en-US" sz="1150" dirty="0"/>
          </a:p>
        </p:txBody>
      </p:sp>
      <p:sp>
        <p:nvSpPr>
          <p:cNvPr id="11" name="Text 9"/>
          <p:cNvSpPr/>
          <p:nvPr/>
        </p:nvSpPr>
        <p:spPr>
          <a:xfrm>
            <a:off x="338328" y="2121408"/>
            <a:ext cx="4023360" cy="1042416"/>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Yurt dışından gelen Erasmus öğrencileri ve partner üniversiteler, bölümünüzü önce bu sayfa üzerinden değerlendirir. Eksik veya güncel olmayan bilgi, uluslararası işbirlikleri önünde engel oluşturur.</a:t>
            </a:r>
            <a:endParaRPr lang="en-US" sz="980" dirty="0"/>
          </a:p>
        </p:txBody>
      </p:sp>
      <p:sp>
        <p:nvSpPr>
          <p:cNvPr id="12" name="Shape 10"/>
          <p:cNvSpPr/>
          <p:nvPr/>
        </p:nvSpPr>
        <p:spPr>
          <a:xfrm>
            <a:off x="4690872" y="1737360"/>
            <a:ext cx="4251960" cy="1481328"/>
          </a:xfrm>
          <a:prstGeom prst="rect">
            <a:avLst/>
          </a:prstGeom>
          <a:solidFill>
            <a:srgbClr val="F7F9FC"/>
          </a:solidFill>
          <a:ln w="12700">
            <a:solidFill>
              <a:srgbClr val="2E86AB"/>
            </a:solidFill>
            <a:prstDash val="solid"/>
          </a:ln>
        </p:spPr>
        <p:txBody>
          <a:bodyPr/>
          <a:lstStyle/>
          <a:p>
            <a:endParaRPr lang="tr-TR"/>
          </a:p>
        </p:txBody>
      </p:sp>
      <p:sp>
        <p:nvSpPr>
          <p:cNvPr id="13" name="Shape 11"/>
          <p:cNvSpPr/>
          <p:nvPr/>
        </p:nvSpPr>
        <p:spPr>
          <a:xfrm>
            <a:off x="4690872" y="1737360"/>
            <a:ext cx="4251960" cy="347472"/>
          </a:xfrm>
          <a:prstGeom prst="rect">
            <a:avLst/>
          </a:prstGeom>
          <a:solidFill>
            <a:srgbClr val="2E86AB"/>
          </a:solidFill>
          <a:ln w="12700">
            <a:solidFill>
              <a:srgbClr val="2E86AB"/>
            </a:solidFill>
            <a:prstDash val="solid"/>
          </a:ln>
        </p:spPr>
        <p:txBody>
          <a:bodyPr/>
          <a:lstStyle/>
          <a:p>
            <a:endParaRPr lang="tr-TR"/>
          </a:p>
        </p:txBody>
      </p:sp>
      <p:sp>
        <p:nvSpPr>
          <p:cNvPr id="14" name="Text 12"/>
          <p:cNvSpPr/>
          <p:nvPr/>
        </p:nvSpPr>
        <p:spPr>
          <a:xfrm>
            <a:off x="4782312" y="1737360"/>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Akreditasyon Denetiminin Temeli</a:t>
            </a:r>
            <a:endParaRPr lang="en-US" sz="1150" dirty="0"/>
          </a:p>
        </p:txBody>
      </p:sp>
      <p:sp>
        <p:nvSpPr>
          <p:cNvPr id="15" name="Text 13"/>
          <p:cNvSpPr/>
          <p:nvPr/>
        </p:nvSpPr>
        <p:spPr>
          <a:xfrm>
            <a:off x="4800600" y="2121408"/>
            <a:ext cx="4023360" cy="1042416"/>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MÜDEK ve YÖK denetçileri bu sayfayı baştan sona inceler. 'Bölüm kimdir? Mezununa ne kazandırıyor? Öğrenciyi nasıl değerlendiriyor?' sorularının tamamı burada yanıt bulur.</a:t>
            </a:r>
            <a:endParaRPr lang="en-US" sz="980" dirty="0"/>
          </a:p>
        </p:txBody>
      </p:sp>
      <p:sp>
        <p:nvSpPr>
          <p:cNvPr id="16" name="Shape 14"/>
          <p:cNvSpPr/>
          <p:nvPr/>
        </p:nvSpPr>
        <p:spPr>
          <a:xfrm>
            <a:off x="228600" y="3337560"/>
            <a:ext cx="4251960" cy="1481328"/>
          </a:xfrm>
          <a:prstGeom prst="rect">
            <a:avLst/>
          </a:prstGeom>
          <a:solidFill>
            <a:srgbClr val="F7F9FC"/>
          </a:solidFill>
          <a:ln w="12700">
            <a:solidFill>
              <a:srgbClr val="1E8C45"/>
            </a:solidFill>
            <a:prstDash val="solid"/>
          </a:ln>
        </p:spPr>
        <p:txBody>
          <a:bodyPr/>
          <a:lstStyle/>
          <a:p>
            <a:endParaRPr lang="tr-TR"/>
          </a:p>
        </p:txBody>
      </p:sp>
      <p:sp>
        <p:nvSpPr>
          <p:cNvPr id="17" name="Shape 15"/>
          <p:cNvSpPr/>
          <p:nvPr/>
        </p:nvSpPr>
        <p:spPr>
          <a:xfrm>
            <a:off x="228600" y="3337560"/>
            <a:ext cx="4251960" cy="347472"/>
          </a:xfrm>
          <a:prstGeom prst="rect">
            <a:avLst/>
          </a:prstGeom>
          <a:solidFill>
            <a:srgbClr val="1E8C45"/>
          </a:solidFill>
          <a:ln w="12700">
            <a:solidFill>
              <a:srgbClr val="1E8C45"/>
            </a:solidFill>
            <a:prstDash val="solid"/>
          </a:ln>
        </p:spPr>
        <p:txBody>
          <a:bodyPr/>
          <a:lstStyle/>
          <a:p>
            <a:endParaRPr lang="tr-TR"/>
          </a:p>
        </p:txBody>
      </p:sp>
      <p:sp>
        <p:nvSpPr>
          <p:cNvPr id="18" name="Text 16"/>
          <p:cNvSpPr/>
          <p:nvPr/>
        </p:nvSpPr>
        <p:spPr>
          <a:xfrm>
            <a:off x="320040" y="3337560"/>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Öğrenci Bilgilendirmesi</a:t>
            </a:r>
            <a:endParaRPr lang="en-US" sz="1150" dirty="0"/>
          </a:p>
        </p:txBody>
      </p:sp>
      <p:sp>
        <p:nvSpPr>
          <p:cNvPr id="19" name="Text 17"/>
          <p:cNvSpPr/>
          <p:nvPr/>
        </p:nvSpPr>
        <p:spPr>
          <a:xfrm>
            <a:off x="338328" y="3721608"/>
            <a:ext cx="4023360" cy="1042416"/>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Yeni kayıt yaptıracak öğrenciler kabul koşullarını, yeterlilik şartlarını ve mezuniyet gerekliliklerini buradan öğrenir. Bilginin doğru olması öğrenci şikayetlerini önler.</a:t>
            </a:r>
            <a:endParaRPr lang="en-US" sz="980" dirty="0"/>
          </a:p>
        </p:txBody>
      </p:sp>
      <p:sp>
        <p:nvSpPr>
          <p:cNvPr id="20" name="Shape 18"/>
          <p:cNvSpPr/>
          <p:nvPr/>
        </p:nvSpPr>
        <p:spPr>
          <a:xfrm>
            <a:off x="4690872" y="3337560"/>
            <a:ext cx="4251960" cy="1481328"/>
          </a:xfrm>
          <a:prstGeom prst="rect">
            <a:avLst/>
          </a:prstGeom>
          <a:solidFill>
            <a:srgbClr val="F7F9FC"/>
          </a:solidFill>
          <a:ln w="12700">
            <a:solidFill>
              <a:srgbClr val="E67E22"/>
            </a:solidFill>
            <a:prstDash val="solid"/>
          </a:ln>
        </p:spPr>
        <p:txBody>
          <a:bodyPr/>
          <a:lstStyle/>
          <a:p>
            <a:endParaRPr lang="tr-TR"/>
          </a:p>
        </p:txBody>
      </p:sp>
      <p:sp>
        <p:nvSpPr>
          <p:cNvPr id="21" name="Shape 19"/>
          <p:cNvSpPr/>
          <p:nvPr/>
        </p:nvSpPr>
        <p:spPr>
          <a:xfrm>
            <a:off x="4690872" y="3337560"/>
            <a:ext cx="4251960" cy="347472"/>
          </a:xfrm>
          <a:prstGeom prst="rect">
            <a:avLst/>
          </a:prstGeom>
          <a:solidFill>
            <a:srgbClr val="E67E22"/>
          </a:solidFill>
          <a:ln w="12700">
            <a:solidFill>
              <a:srgbClr val="E67E22"/>
            </a:solidFill>
            <a:prstDash val="solid"/>
          </a:ln>
        </p:spPr>
        <p:txBody>
          <a:bodyPr/>
          <a:lstStyle/>
          <a:p>
            <a:endParaRPr lang="tr-TR"/>
          </a:p>
        </p:txBody>
      </p:sp>
      <p:sp>
        <p:nvSpPr>
          <p:cNvPr id="22" name="Text 20"/>
          <p:cNvSpPr/>
          <p:nvPr/>
        </p:nvSpPr>
        <p:spPr>
          <a:xfrm>
            <a:off x="4782312" y="3337560"/>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Yasal Yükümlülük</a:t>
            </a:r>
            <a:endParaRPr lang="en-US" sz="1150" dirty="0"/>
          </a:p>
        </p:txBody>
      </p:sp>
      <p:sp>
        <p:nvSpPr>
          <p:cNvPr id="23" name="Text 21"/>
          <p:cNvSpPr/>
          <p:nvPr/>
        </p:nvSpPr>
        <p:spPr>
          <a:xfrm>
            <a:off x="4800600" y="3721608"/>
            <a:ext cx="4023360" cy="1042416"/>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YÖK, her programın bu bilgileri güncel tutmasını zorunlu kılar. Yanlış veya eksik bilgi barındıran bir Program Tanıtım sayfası kurumsal denetimde sorun yaratır.</a:t>
            </a:r>
            <a:endParaRPr lang="en-US" sz="98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Maddeler 1–5: Kimlik ve Kabul Bilgileri</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Bölümün geçmişi, verdiği derece, düzeyi, kabul koşulları ve önceki öğrenmenin tanınması</a:t>
            </a:r>
            <a:endParaRPr lang="en-US" sz="1200" dirty="0"/>
          </a:p>
        </p:txBody>
      </p:sp>
      <p:sp>
        <p:nvSpPr>
          <p:cNvPr id="5" name="Shape 3"/>
          <p:cNvSpPr/>
          <p:nvPr/>
        </p:nvSpPr>
        <p:spPr>
          <a:xfrm>
            <a:off x="228600" y="1051560"/>
            <a:ext cx="8686800" cy="758952"/>
          </a:xfrm>
          <a:prstGeom prst="rect">
            <a:avLst/>
          </a:prstGeom>
          <a:solidFill>
            <a:srgbClr val="F7F9FC"/>
          </a:solidFill>
          <a:ln w="12700">
            <a:solidFill>
              <a:srgbClr val="DDEAF5"/>
            </a:solidFill>
            <a:prstDash val="solid"/>
          </a:ln>
        </p:spPr>
        <p:txBody>
          <a:bodyPr/>
          <a:lstStyle/>
          <a:p>
            <a:endParaRPr lang="tr-TR"/>
          </a:p>
        </p:txBody>
      </p:sp>
      <p:sp>
        <p:nvSpPr>
          <p:cNvPr id="6" name="Shape 4"/>
          <p:cNvSpPr/>
          <p:nvPr/>
        </p:nvSpPr>
        <p:spPr>
          <a:xfrm>
            <a:off x="228600" y="1051560"/>
            <a:ext cx="457200" cy="758952"/>
          </a:xfrm>
          <a:prstGeom prst="rect">
            <a:avLst/>
          </a:prstGeom>
          <a:solidFill>
            <a:srgbClr val="0D7C6E"/>
          </a:solidFill>
          <a:ln w="12700">
            <a:solidFill>
              <a:srgbClr val="0D7C6E"/>
            </a:solidFill>
            <a:prstDash val="solid"/>
          </a:ln>
        </p:spPr>
        <p:txBody>
          <a:bodyPr/>
          <a:lstStyle/>
          <a:p>
            <a:endParaRPr lang="tr-TR"/>
          </a:p>
        </p:txBody>
      </p:sp>
      <p:sp>
        <p:nvSpPr>
          <p:cNvPr id="7" name="Text 5"/>
          <p:cNvSpPr/>
          <p:nvPr/>
        </p:nvSpPr>
        <p:spPr>
          <a:xfrm>
            <a:off x="228600" y="1051560"/>
            <a:ext cx="457200" cy="758952"/>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8" name="Text 6"/>
          <p:cNvSpPr/>
          <p:nvPr/>
        </p:nvSpPr>
        <p:spPr>
          <a:xfrm>
            <a:off x="777240" y="1088136"/>
            <a:ext cx="2743200" cy="219456"/>
          </a:xfrm>
          <a:prstGeom prst="rect">
            <a:avLst/>
          </a:prstGeom>
          <a:noFill/>
          <a:ln/>
        </p:spPr>
        <p:txBody>
          <a:bodyPr wrap="square" lIns="0" tIns="0" rIns="0" bIns="0" rtlCol="0" anchor="ctr"/>
          <a:lstStyle/>
          <a:p>
            <a:pPr marL="0" indent="0">
              <a:buNone/>
            </a:pPr>
            <a:r>
              <a:rPr lang="en-US" sz="1000" b="1" dirty="0">
                <a:solidFill>
                  <a:srgbClr val="0D7C6E"/>
                </a:solidFill>
                <a:latin typeface="Calibri" pitchFamily="34" charset="0"/>
                <a:ea typeface="Calibri" pitchFamily="34" charset="-122"/>
                <a:cs typeface="Calibri" pitchFamily="34" charset="-120"/>
              </a:rPr>
              <a:t>Kuruluş / History</a:t>
            </a:r>
            <a:endParaRPr lang="en-US" sz="1000" dirty="0"/>
          </a:p>
        </p:txBody>
      </p:sp>
      <p:sp>
        <p:nvSpPr>
          <p:cNvPr id="9" name="Text 7"/>
          <p:cNvSpPr/>
          <p:nvPr/>
        </p:nvSpPr>
        <p:spPr>
          <a:xfrm>
            <a:off x="777240" y="1325880"/>
            <a:ext cx="3200400" cy="182880"/>
          </a:xfrm>
          <a:prstGeom prst="rect">
            <a:avLst/>
          </a:prstGeom>
          <a:noFill/>
          <a:ln/>
        </p:spPr>
        <p:txBody>
          <a:bodyPr wrap="square" lIns="0" tIns="0" rIns="0" bIns="0" rtlCol="0" anchor="ctr"/>
          <a:lstStyle/>
          <a:p>
            <a:pPr marL="0" indent="0">
              <a:buNone/>
            </a:pPr>
            <a:r>
              <a:rPr lang="en-US" sz="850" dirty="0">
                <a:solidFill>
                  <a:srgbClr val="718096"/>
                </a:solidFill>
                <a:latin typeface="Calibri" pitchFamily="34" charset="0"/>
                <a:ea typeface="Calibri" pitchFamily="34" charset="-122"/>
                <a:cs typeface="Calibri" pitchFamily="34" charset="-120"/>
              </a:rPr>
              <a:t>Ne? Bölümün ne zaman, hangi karar ve tarihle kurulduğunu açıklar.</a:t>
            </a:r>
            <a:endParaRPr lang="en-US" sz="850" dirty="0"/>
          </a:p>
        </p:txBody>
      </p:sp>
      <p:sp>
        <p:nvSpPr>
          <p:cNvPr id="10" name="Text 8"/>
          <p:cNvSpPr/>
          <p:nvPr/>
        </p:nvSpPr>
        <p:spPr>
          <a:xfrm>
            <a:off x="777240" y="1508760"/>
            <a:ext cx="4846320" cy="256032"/>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İçerik: İşletme Bölümü, 06.02.2012 tarih ve 2012.3.13 sayılı karar ile Iğdır Üniversitesi İİBF bünyesinde açılmış, ilk öğrencilerini 2015–2016 eğitim-öğretim yılında almıştır.</a:t>
            </a:r>
            <a:endParaRPr lang="en-US" sz="800" dirty="0"/>
          </a:p>
        </p:txBody>
      </p:sp>
      <p:sp>
        <p:nvSpPr>
          <p:cNvPr id="11" name="Shape 9"/>
          <p:cNvSpPr/>
          <p:nvPr/>
        </p:nvSpPr>
        <p:spPr>
          <a:xfrm>
            <a:off x="5715000" y="1106424"/>
            <a:ext cx="3127248" cy="640080"/>
          </a:xfrm>
          <a:prstGeom prst="rect">
            <a:avLst/>
          </a:prstGeom>
          <a:solidFill>
            <a:srgbClr val="FFF8E1"/>
          </a:solidFill>
          <a:ln w="12700">
            <a:solidFill>
              <a:srgbClr val="E67E22"/>
            </a:solidFill>
            <a:prstDash val="solid"/>
          </a:ln>
        </p:spPr>
        <p:txBody>
          <a:bodyPr/>
          <a:lstStyle/>
          <a:p>
            <a:endParaRPr lang="tr-TR"/>
          </a:p>
        </p:txBody>
      </p:sp>
      <p:sp>
        <p:nvSpPr>
          <p:cNvPr id="12" name="Text 10"/>
          <p:cNvSpPr/>
          <p:nvPr/>
        </p:nvSpPr>
        <p:spPr>
          <a:xfrm>
            <a:off x="5788152" y="1124712"/>
            <a:ext cx="2999232" cy="585216"/>
          </a:xfrm>
          <a:prstGeom prst="rect">
            <a:avLst/>
          </a:prstGeom>
          <a:noFill/>
          <a:ln/>
        </p:spPr>
        <p:txBody>
          <a:bodyPr wrap="square" lIns="0" tIns="0" rIns="0" bIns="0" rtlCol="0" anchor="ctr"/>
          <a:lstStyle/>
          <a:p>
            <a:pPr marL="0" indent="0">
              <a:buNone/>
            </a:pPr>
            <a:r>
              <a:rPr lang="en-US" sz="820" dirty="0">
                <a:solidFill>
                  <a:srgbClr val="5C4000"/>
                </a:solidFill>
                <a:latin typeface="Calibri" pitchFamily="34" charset="0"/>
                <a:ea typeface="Calibri" pitchFamily="34" charset="-122"/>
                <a:cs typeface="Calibri" pitchFamily="34" charset="-120"/>
              </a:rPr>
              <a:t>⚠  Tarih ve karar numarası YÖK kayıtlarıyla birebir eşleşmeli. Hata varsa Öğrenci İşlerine bildirilmeli.</a:t>
            </a:r>
            <a:endParaRPr lang="en-US" sz="820" dirty="0"/>
          </a:p>
        </p:txBody>
      </p:sp>
      <p:sp>
        <p:nvSpPr>
          <p:cNvPr id="13" name="Shape 11"/>
          <p:cNvSpPr/>
          <p:nvPr/>
        </p:nvSpPr>
        <p:spPr>
          <a:xfrm>
            <a:off x="228600" y="1874520"/>
            <a:ext cx="8686800" cy="758952"/>
          </a:xfrm>
          <a:prstGeom prst="rect">
            <a:avLst/>
          </a:prstGeom>
          <a:solidFill>
            <a:srgbClr val="FFFFFF"/>
          </a:solidFill>
          <a:ln w="12700">
            <a:solidFill>
              <a:srgbClr val="DDEAF5"/>
            </a:solidFill>
            <a:prstDash val="solid"/>
          </a:ln>
        </p:spPr>
        <p:txBody>
          <a:bodyPr/>
          <a:lstStyle/>
          <a:p>
            <a:endParaRPr lang="tr-TR"/>
          </a:p>
        </p:txBody>
      </p:sp>
      <p:sp>
        <p:nvSpPr>
          <p:cNvPr id="14" name="Shape 12"/>
          <p:cNvSpPr/>
          <p:nvPr/>
        </p:nvSpPr>
        <p:spPr>
          <a:xfrm>
            <a:off x="228600" y="1874520"/>
            <a:ext cx="457200" cy="758952"/>
          </a:xfrm>
          <a:prstGeom prst="rect">
            <a:avLst/>
          </a:prstGeom>
          <a:solidFill>
            <a:srgbClr val="2E86AB"/>
          </a:solidFill>
          <a:ln w="12700">
            <a:solidFill>
              <a:srgbClr val="2E86AB"/>
            </a:solidFill>
            <a:prstDash val="solid"/>
          </a:ln>
        </p:spPr>
        <p:txBody>
          <a:bodyPr/>
          <a:lstStyle/>
          <a:p>
            <a:endParaRPr lang="tr-TR"/>
          </a:p>
        </p:txBody>
      </p:sp>
      <p:sp>
        <p:nvSpPr>
          <p:cNvPr id="15" name="Text 13"/>
          <p:cNvSpPr/>
          <p:nvPr/>
        </p:nvSpPr>
        <p:spPr>
          <a:xfrm>
            <a:off x="228600" y="1874520"/>
            <a:ext cx="457200" cy="758952"/>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16" name="Text 14"/>
          <p:cNvSpPr/>
          <p:nvPr/>
        </p:nvSpPr>
        <p:spPr>
          <a:xfrm>
            <a:off x="777240" y="1911096"/>
            <a:ext cx="2743200" cy="219456"/>
          </a:xfrm>
          <a:prstGeom prst="rect">
            <a:avLst/>
          </a:prstGeom>
          <a:noFill/>
          <a:ln/>
        </p:spPr>
        <p:txBody>
          <a:bodyPr wrap="square" lIns="0" tIns="0" rIns="0" bIns="0"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Kazanılan Derece / Qualification Awarded</a:t>
            </a:r>
            <a:endParaRPr lang="en-US" sz="1000" dirty="0"/>
          </a:p>
        </p:txBody>
      </p:sp>
      <p:sp>
        <p:nvSpPr>
          <p:cNvPr id="17" name="Text 15"/>
          <p:cNvSpPr/>
          <p:nvPr/>
        </p:nvSpPr>
        <p:spPr>
          <a:xfrm>
            <a:off x="777240" y="2148840"/>
            <a:ext cx="3200400" cy="182880"/>
          </a:xfrm>
          <a:prstGeom prst="rect">
            <a:avLst/>
          </a:prstGeom>
          <a:noFill/>
          <a:ln/>
        </p:spPr>
        <p:txBody>
          <a:bodyPr wrap="square" lIns="0" tIns="0" rIns="0" bIns="0" rtlCol="0" anchor="ctr"/>
          <a:lstStyle/>
          <a:p>
            <a:pPr marL="0" indent="0">
              <a:buNone/>
            </a:pPr>
            <a:r>
              <a:rPr lang="en-US" sz="850" dirty="0">
                <a:solidFill>
                  <a:srgbClr val="718096"/>
                </a:solidFill>
                <a:latin typeface="Calibri" pitchFamily="34" charset="0"/>
                <a:ea typeface="Calibri" pitchFamily="34" charset="-122"/>
                <a:cs typeface="Calibri" pitchFamily="34" charset="-120"/>
              </a:rPr>
              <a:t>Ne? Bölümü başarıyla bitiren öğrencinin hangi unvanı kazandığını belirtir.</a:t>
            </a:r>
            <a:endParaRPr lang="en-US" sz="850" dirty="0"/>
          </a:p>
        </p:txBody>
      </p:sp>
      <p:sp>
        <p:nvSpPr>
          <p:cNvPr id="18" name="Text 16"/>
          <p:cNvSpPr/>
          <p:nvPr/>
        </p:nvSpPr>
        <p:spPr>
          <a:xfrm>
            <a:off x="777240" y="2331720"/>
            <a:ext cx="4846320" cy="256032"/>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İçerik: Bölümü başarıyla tamamlayan öğrencilere 'İşletme Lisans' diploması verilir. Mezunlar 'İşletmeci' unvanını alır.</a:t>
            </a:r>
            <a:endParaRPr lang="en-US" sz="800" dirty="0"/>
          </a:p>
        </p:txBody>
      </p:sp>
      <p:sp>
        <p:nvSpPr>
          <p:cNvPr id="19" name="Shape 17"/>
          <p:cNvSpPr/>
          <p:nvPr/>
        </p:nvSpPr>
        <p:spPr>
          <a:xfrm>
            <a:off x="5715000" y="1929384"/>
            <a:ext cx="3127248" cy="640080"/>
          </a:xfrm>
          <a:prstGeom prst="rect">
            <a:avLst/>
          </a:prstGeom>
          <a:solidFill>
            <a:srgbClr val="FFF8E1"/>
          </a:solidFill>
          <a:ln w="12700">
            <a:solidFill>
              <a:srgbClr val="E67E22"/>
            </a:solidFill>
            <a:prstDash val="solid"/>
          </a:ln>
        </p:spPr>
        <p:txBody>
          <a:bodyPr/>
          <a:lstStyle/>
          <a:p>
            <a:endParaRPr lang="tr-TR"/>
          </a:p>
        </p:txBody>
      </p:sp>
      <p:sp>
        <p:nvSpPr>
          <p:cNvPr id="20" name="Text 18"/>
          <p:cNvSpPr/>
          <p:nvPr/>
        </p:nvSpPr>
        <p:spPr>
          <a:xfrm>
            <a:off x="5788152" y="1947672"/>
            <a:ext cx="2999232" cy="585216"/>
          </a:xfrm>
          <a:prstGeom prst="rect">
            <a:avLst/>
          </a:prstGeom>
          <a:noFill/>
          <a:ln/>
        </p:spPr>
        <p:txBody>
          <a:bodyPr wrap="square" lIns="0" tIns="0" rIns="0" bIns="0" rtlCol="0" anchor="ctr"/>
          <a:lstStyle/>
          <a:p>
            <a:pPr marL="0" indent="0">
              <a:buNone/>
            </a:pPr>
            <a:r>
              <a:rPr lang="en-US" sz="820" dirty="0">
                <a:solidFill>
                  <a:srgbClr val="5C4000"/>
                </a:solidFill>
                <a:latin typeface="Calibri" pitchFamily="34" charset="0"/>
                <a:ea typeface="Calibri" pitchFamily="34" charset="-122"/>
                <a:cs typeface="Calibri" pitchFamily="34" charset="-120"/>
              </a:rPr>
              <a:t>⚠  Unvan ve diploma adı Öğrenci İşleri ile tutarlı olmalı. Farklılık varsa resmi düzeltme gerekir.</a:t>
            </a:r>
            <a:endParaRPr lang="en-US" sz="820" dirty="0"/>
          </a:p>
        </p:txBody>
      </p:sp>
      <p:sp>
        <p:nvSpPr>
          <p:cNvPr id="21" name="Shape 19"/>
          <p:cNvSpPr/>
          <p:nvPr/>
        </p:nvSpPr>
        <p:spPr>
          <a:xfrm>
            <a:off x="228600" y="2697480"/>
            <a:ext cx="8686800" cy="758952"/>
          </a:xfrm>
          <a:prstGeom prst="rect">
            <a:avLst/>
          </a:prstGeom>
          <a:solidFill>
            <a:srgbClr val="F7F9FC"/>
          </a:solidFill>
          <a:ln w="12700">
            <a:solidFill>
              <a:srgbClr val="DDEAF5"/>
            </a:solidFill>
            <a:prstDash val="solid"/>
          </a:ln>
        </p:spPr>
        <p:txBody>
          <a:bodyPr/>
          <a:lstStyle/>
          <a:p>
            <a:endParaRPr lang="tr-TR"/>
          </a:p>
        </p:txBody>
      </p:sp>
      <p:sp>
        <p:nvSpPr>
          <p:cNvPr id="22" name="Shape 20"/>
          <p:cNvSpPr/>
          <p:nvPr/>
        </p:nvSpPr>
        <p:spPr>
          <a:xfrm>
            <a:off x="228600" y="2697480"/>
            <a:ext cx="457200" cy="758952"/>
          </a:xfrm>
          <a:prstGeom prst="rect">
            <a:avLst/>
          </a:prstGeom>
          <a:solidFill>
            <a:srgbClr val="7B2D8B"/>
          </a:solidFill>
          <a:ln w="12700">
            <a:solidFill>
              <a:srgbClr val="7B2D8B"/>
            </a:solidFill>
            <a:prstDash val="solid"/>
          </a:ln>
        </p:spPr>
        <p:txBody>
          <a:bodyPr/>
          <a:lstStyle/>
          <a:p>
            <a:endParaRPr lang="tr-TR"/>
          </a:p>
        </p:txBody>
      </p:sp>
      <p:sp>
        <p:nvSpPr>
          <p:cNvPr id="23" name="Text 21"/>
          <p:cNvSpPr/>
          <p:nvPr/>
        </p:nvSpPr>
        <p:spPr>
          <a:xfrm>
            <a:off x="228600" y="2697480"/>
            <a:ext cx="457200" cy="758952"/>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24" name="Text 22"/>
          <p:cNvSpPr/>
          <p:nvPr/>
        </p:nvSpPr>
        <p:spPr>
          <a:xfrm>
            <a:off x="777240" y="2734056"/>
            <a:ext cx="2743200" cy="219456"/>
          </a:xfrm>
          <a:prstGeom prst="rect">
            <a:avLst/>
          </a:prstGeom>
          <a:noFill/>
          <a:ln/>
        </p:spPr>
        <p:txBody>
          <a:bodyPr wrap="square" lIns="0" tIns="0" rIns="0" bIns="0" rtlCol="0" anchor="ctr"/>
          <a:lstStyle/>
          <a:p>
            <a:pPr marL="0" indent="0">
              <a:buNone/>
            </a:pPr>
            <a:r>
              <a:rPr lang="en-US" sz="1000" b="1" dirty="0">
                <a:solidFill>
                  <a:srgbClr val="7B2D8B"/>
                </a:solidFill>
                <a:latin typeface="Calibri" pitchFamily="34" charset="0"/>
                <a:ea typeface="Calibri" pitchFamily="34" charset="-122"/>
                <a:cs typeface="Calibri" pitchFamily="34" charset="-120"/>
              </a:rPr>
              <a:t>Derecenin Düzeyi / Level of Qualification</a:t>
            </a:r>
            <a:endParaRPr lang="en-US" sz="1000" dirty="0"/>
          </a:p>
        </p:txBody>
      </p:sp>
      <p:sp>
        <p:nvSpPr>
          <p:cNvPr id="25" name="Text 23"/>
          <p:cNvSpPr/>
          <p:nvPr/>
        </p:nvSpPr>
        <p:spPr>
          <a:xfrm>
            <a:off x="777240" y="2971800"/>
            <a:ext cx="3200400" cy="182880"/>
          </a:xfrm>
          <a:prstGeom prst="rect">
            <a:avLst/>
          </a:prstGeom>
          <a:noFill/>
          <a:ln/>
        </p:spPr>
        <p:txBody>
          <a:bodyPr wrap="square" lIns="0" tIns="0" rIns="0" bIns="0" rtlCol="0" anchor="ctr"/>
          <a:lstStyle/>
          <a:p>
            <a:pPr marL="0" indent="0">
              <a:buNone/>
            </a:pPr>
            <a:r>
              <a:rPr lang="en-US" sz="850" dirty="0">
                <a:solidFill>
                  <a:srgbClr val="718096"/>
                </a:solidFill>
                <a:latin typeface="Calibri" pitchFamily="34" charset="0"/>
                <a:ea typeface="Calibri" pitchFamily="34" charset="-122"/>
                <a:cs typeface="Calibri" pitchFamily="34" charset="-120"/>
              </a:rPr>
              <a:t>Ne? Bologna çerçevesine göre programın hangi döngüde yer aldığını gösterir.</a:t>
            </a:r>
            <a:endParaRPr lang="en-US" sz="850" dirty="0"/>
          </a:p>
        </p:txBody>
      </p:sp>
      <p:sp>
        <p:nvSpPr>
          <p:cNvPr id="26" name="Text 24"/>
          <p:cNvSpPr/>
          <p:nvPr/>
        </p:nvSpPr>
        <p:spPr>
          <a:xfrm>
            <a:off x="777240" y="3154680"/>
            <a:ext cx="4846320" cy="256032"/>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İçerik: Lisans = First Cycle (Birinci Döngü). Bu alan genellikle sabittir: Ön Lisans = Short Cycle, Lisans = First Cycle, Y. Lisans = Second Cycle, Doktora = Third Cycle.</a:t>
            </a:r>
            <a:endParaRPr lang="en-US" sz="800" dirty="0"/>
          </a:p>
        </p:txBody>
      </p:sp>
      <p:sp>
        <p:nvSpPr>
          <p:cNvPr id="27" name="Shape 25"/>
          <p:cNvSpPr/>
          <p:nvPr/>
        </p:nvSpPr>
        <p:spPr>
          <a:xfrm>
            <a:off x="5715000" y="2752344"/>
            <a:ext cx="3127248" cy="640080"/>
          </a:xfrm>
          <a:prstGeom prst="rect">
            <a:avLst/>
          </a:prstGeom>
          <a:solidFill>
            <a:srgbClr val="FFF8E1"/>
          </a:solidFill>
          <a:ln w="12700">
            <a:solidFill>
              <a:srgbClr val="E67E22"/>
            </a:solidFill>
            <a:prstDash val="solid"/>
          </a:ln>
        </p:spPr>
        <p:txBody>
          <a:bodyPr/>
          <a:lstStyle/>
          <a:p>
            <a:endParaRPr lang="tr-TR"/>
          </a:p>
        </p:txBody>
      </p:sp>
      <p:sp>
        <p:nvSpPr>
          <p:cNvPr id="28" name="Text 26"/>
          <p:cNvSpPr/>
          <p:nvPr/>
        </p:nvSpPr>
        <p:spPr>
          <a:xfrm>
            <a:off x="5788152" y="2770632"/>
            <a:ext cx="2999232" cy="585216"/>
          </a:xfrm>
          <a:prstGeom prst="rect">
            <a:avLst/>
          </a:prstGeom>
          <a:noFill/>
          <a:ln/>
        </p:spPr>
        <p:txBody>
          <a:bodyPr wrap="square" lIns="0" tIns="0" rIns="0" bIns="0" rtlCol="0" anchor="ctr"/>
          <a:lstStyle/>
          <a:p>
            <a:pPr marL="0" indent="0">
              <a:buNone/>
            </a:pPr>
            <a:r>
              <a:rPr lang="en-US" sz="820" dirty="0">
                <a:solidFill>
                  <a:srgbClr val="5C4000"/>
                </a:solidFill>
                <a:latin typeface="Calibri" pitchFamily="34" charset="0"/>
                <a:ea typeface="Calibri" pitchFamily="34" charset="-122"/>
                <a:cs typeface="Calibri" pitchFamily="34" charset="-120"/>
              </a:rPr>
              <a:t>⚠  Bu alan değiştirilemez — programın türüne göre sistem otomatik belirler. Yanlışsa Öğrenci İşlerine bildirin.</a:t>
            </a:r>
            <a:endParaRPr lang="en-US" sz="820" dirty="0"/>
          </a:p>
        </p:txBody>
      </p:sp>
      <p:sp>
        <p:nvSpPr>
          <p:cNvPr id="29" name="Shape 27"/>
          <p:cNvSpPr/>
          <p:nvPr/>
        </p:nvSpPr>
        <p:spPr>
          <a:xfrm>
            <a:off x="228600" y="3520440"/>
            <a:ext cx="8686800" cy="758952"/>
          </a:xfrm>
          <a:prstGeom prst="rect">
            <a:avLst/>
          </a:prstGeom>
          <a:solidFill>
            <a:srgbClr val="FFFFFF"/>
          </a:solidFill>
          <a:ln w="12700">
            <a:solidFill>
              <a:srgbClr val="DDEAF5"/>
            </a:solidFill>
            <a:prstDash val="solid"/>
          </a:ln>
        </p:spPr>
        <p:txBody>
          <a:bodyPr/>
          <a:lstStyle/>
          <a:p>
            <a:endParaRPr lang="tr-TR"/>
          </a:p>
        </p:txBody>
      </p:sp>
      <p:sp>
        <p:nvSpPr>
          <p:cNvPr id="30" name="Shape 28"/>
          <p:cNvSpPr/>
          <p:nvPr/>
        </p:nvSpPr>
        <p:spPr>
          <a:xfrm>
            <a:off x="228600" y="3520440"/>
            <a:ext cx="457200" cy="758952"/>
          </a:xfrm>
          <a:prstGeom prst="rect">
            <a:avLst/>
          </a:prstGeom>
          <a:solidFill>
            <a:srgbClr val="E67E22"/>
          </a:solidFill>
          <a:ln w="12700">
            <a:solidFill>
              <a:srgbClr val="E67E22"/>
            </a:solidFill>
            <a:prstDash val="solid"/>
          </a:ln>
        </p:spPr>
        <p:txBody>
          <a:bodyPr/>
          <a:lstStyle/>
          <a:p>
            <a:endParaRPr lang="tr-TR"/>
          </a:p>
        </p:txBody>
      </p:sp>
      <p:sp>
        <p:nvSpPr>
          <p:cNvPr id="31" name="Text 29"/>
          <p:cNvSpPr/>
          <p:nvPr/>
        </p:nvSpPr>
        <p:spPr>
          <a:xfrm>
            <a:off x="228600" y="3520440"/>
            <a:ext cx="457200" cy="758952"/>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4</a:t>
            </a:r>
            <a:endParaRPr lang="en-US" sz="1600" dirty="0"/>
          </a:p>
        </p:txBody>
      </p:sp>
      <p:sp>
        <p:nvSpPr>
          <p:cNvPr id="32" name="Text 30"/>
          <p:cNvSpPr/>
          <p:nvPr/>
        </p:nvSpPr>
        <p:spPr>
          <a:xfrm>
            <a:off x="777240" y="3557016"/>
            <a:ext cx="2743200" cy="219456"/>
          </a:xfrm>
          <a:prstGeom prst="rect">
            <a:avLst/>
          </a:prstGeom>
          <a:noFill/>
          <a:ln/>
        </p:spPr>
        <p:txBody>
          <a:bodyPr wrap="square" lIns="0" tIns="0" rIns="0" bIns="0" rtlCol="0" anchor="ctr"/>
          <a:lstStyle/>
          <a:p>
            <a:pPr marL="0" indent="0">
              <a:buNone/>
            </a:pPr>
            <a:r>
              <a:rPr lang="en-US" sz="1000" b="1" dirty="0">
                <a:solidFill>
                  <a:srgbClr val="E67E22"/>
                </a:solidFill>
                <a:latin typeface="Calibri" pitchFamily="34" charset="0"/>
                <a:ea typeface="Calibri" pitchFamily="34" charset="-122"/>
                <a:cs typeface="Calibri" pitchFamily="34" charset="-120"/>
              </a:rPr>
              <a:t>Kabul ve Kayıt Koşulları / Admission Requirements</a:t>
            </a:r>
            <a:endParaRPr lang="en-US" sz="1000" dirty="0"/>
          </a:p>
        </p:txBody>
      </p:sp>
      <p:sp>
        <p:nvSpPr>
          <p:cNvPr id="33" name="Text 31"/>
          <p:cNvSpPr/>
          <p:nvPr/>
        </p:nvSpPr>
        <p:spPr>
          <a:xfrm>
            <a:off x="777240" y="3794760"/>
            <a:ext cx="3200400" cy="182880"/>
          </a:xfrm>
          <a:prstGeom prst="rect">
            <a:avLst/>
          </a:prstGeom>
          <a:noFill/>
          <a:ln/>
        </p:spPr>
        <p:txBody>
          <a:bodyPr wrap="square" lIns="0" tIns="0" rIns="0" bIns="0" rtlCol="0" anchor="ctr"/>
          <a:lstStyle/>
          <a:p>
            <a:pPr marL="0" indent="0">
              <a:buNone/>
            </a:pPr>
            <a:r>
              <a:rPr lang="en-US" sz="850" dirty="0">
                <a:solidFill>
                  <a:srgbClr val="718096"/>
                </a:solidFill>
                <a:latin typeface="Calibri" pitchFamily="34" charset="0"/>
                <a:ea typeface="Calibri" pitchFamily="34" charset="-122"/>
                <a:cs typeface="Calibri" pitchFamily="34" charset="-120"/>
              </a:rPr>
              <a:t>Ne? Programa kayıt yaptırabilmek için gerekli ön şartları açıklar.</a:t>
            </a:r>
            <a:endParaRPr lang="en-US" sz="850" dirty="0"/>
          </a:p>
        </p:txBody>
      </p:sp>
      <p:sp>
        <p:nvSpPr>
          <p:cNvPr id="34" name="Text 32"/>
          <p:cNvSpPr/>
          <p:nvPr/>
        </p:nvSpPr>
        <p:spPr>
          <a:xfrm>
            <a:off x="777240" y="3977640"/>
            <a:ext cx="4846320" cy="256032"/>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İçerik: Lise veya dengi okul diplomasına sahip olmak ve ÖSYM tarafından yapılan YKS'den yeterli puan almak. EN: 'Applicants must hold a high school diploma and achieve a sufficient YKS score.'</a:t>
            </a:r>
            <a:endParaRPr lang="en-US" sz="800" dirty="0"/>
          </a:p>
        </p:txBody>
      </p:sp>
      <p:sp>
        <p:nvSpPr>
          <p:cNvPr id="35" name="Shape 33"/>
          <p:cNvSpPr/>
          <p:nvPr/>
        </p:nvSpPr>
        <p:spPr>
          <a:xfrm>
            <a:off x="5715000" y="3575304"/>
            <a:ext cx="3127248" cy="640080"/>
          </a:xfrm>
          <a:prstGeom prst="rect">
            <a:avLst/>
          </a:prstGeom>
          <a:solidFill>
            <a:srgbClr val="FFF8E1"/>
          </a:solidFill>
          <a:ln w="12700">
            <a:solidFill>
              <a:srgbClr val="E67E22"/>
            </a:solidFill>
            <a:prstDash val="solid"/>
          </a:ln>
        </p:spPr>
        <p:txBody>
          <a:bodyPr/>
          <a:lstStyle/>
          <a:p>
            <a:endParaRPr lang="tr-TR"/>
          </a:p>
        </p:txBody>
      </p:sp>
      <p:sp>
        <p:nvSpPr>
          <p:cNvPr id="36" name="Text 34"/>
          <p:cNvSpPr/>
          <p:nvPr/>
        </p:nvSpPr>
        <p:spPr>
          <a:xfrm>
            <a:off x="5788152" y="3593592"/>
            <a:ext cx="2999232" cy="585216"/>
          </a:xfrm>
          <a:prstGeom prst="rect">
            <a:avLst/>
          </a:prstGeom>
          <a:noFill/>
          <a:ln/>
        </p:spPr>
        <p:txBody>
          <a:bodyPr wrap="square" lIns="0" tIns="0" rIns="0" bIns="0" rtlCol="0" anchor="ctr"/>
          <a:lstStyle/>
          <a:p>
            <a:pPr marL="0" indent="0">
              <a:buNone/>
            </a:pPr>
            <a:r>
              <a:rPr lang="en-US" sz="820" dirty="0">
                <a:solidFill>
                  <a:srgbClr val="5C4000"/>
                </a:solidFill>
                <a:latin typeface="Calibri" pitchFamily="34" charset="0"/>
                <a:ea typeface="Calibri" pitchFamily="34" charset="-122"/>
                <a:cs typeface="Calibri" pitchFamily="34" charset="-120"/>
              </a:rPr>
              <a:t>⚠  Türkçe ve İngilizce metinler paralel olmalı. Güncel YKS/ÖSYM mevzuatına göre güncellenmeli.</a:t>
            </a:r>
            <a:endParaRPr lang="en-US" sz="820" dirty="0"/>
          </a:p>
        </p:txBody>
      </p:sp>
      <p:sp>
        <p:nvSpPr>
          <p:cNvPr id="37" name="Shape 35"/>
          <p:cNvSpPr/>
          <p:nvPr/>
        </p:nvSpPr>
        <p:spPr>
          <a:xfrm>
            <a:off x="228600" y="4343400"/>
            <a:ext cx="8686800" cy="758952"/>
          </a:xfrm>
          <a:prstGeom prst="rect">
            <a:avLst/>
          </a:prstGeom>
          <a:solidFill>
            <a:srgbClr val="F7F9FC"/>
          </a:solidFill>
          <a:ln w="12700">
            <a:solidFill>
              <a:srgbClr val="DDEAF5"/>
            </a:solidFill>
            <a:prstDash val="solid"/>
          </a:ln>
        </p:spPr>
        <p:txBody>
          <a:bodyPr/>
          <a:lstStyle/>
          <a:p>
            <a:endParaRPr lang="tr-TR"/>
          </a:p>
        </p:txBody>
      </p:sp>
      <p:sp>
        <p:nvSpPr>
          <p:cNvPr id="38" name="Shape 36"/>
          <p:cNvSpPr/>
          <p:nvPr/>
        </p:nvSpPr>
        <p:spPr>
          <a:xfrm>
            <a:off x="228600" y="4343400"/>
            <a:ext cx="457200" cy="758952"/>
          </a:xfrm>
          <a:prstGeom prst="rect">
            <a:avLst/>
          </a:prstGeom>
          <a:solidFill>
            <a:srgbClr val="E84855"/>
          </a:solidFill>
          <a:ln w="12700">
            <a:solidFill>
              <a:srgbClr val="E84855"/>
            </a:solidFill>
            <a:prstDash val="solid"/>
          </a:ln>
        </p:spPr>
        <p:txBody>
          <a:bodyPr/>
          <a:lstStyle/>
          <a:p>
            <a:endParaRPr lang="tr-TR"/>
          </a:p>
        </p:txBody>
      </p:sp>
      <p:sp>
        <p:nvSpPr>
          <p:cNvPr id="39" name="Text 37"/>
          <p:cNvSpPr/>
          <p:nvPr/>
        </p:nvSpPr>
        <p:spPr>
          <a:xfrm>
            <a:off x="228600" y="4343400"/>
            <a:ext cx="457200" cy="758952"/>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5</a:t>
            </a:r>
            <a:endParaRPr lang="en-US" sz="1600" dirty="0"/>
          </a:p>
        </p:txBody>
      </p:sp>
      <p:sp>
        <p:nvSpPr>
          <p:cNvPr id="40" name="Text 38"/>
          <p:cNvSpPr/>
          <p:nvPr/>
        </p:nvSpPr>
        <p:spPr>
          <a:xfrm>
            <a:off x="777240" y="4379976"/>
            <a:ext cx="2743200" cy="219456"/>
          </a:xfrm>
          <a:prstGeom prst="rect">
            <a:avLst/>
          </a:prstGeom>
          <a:noFill/>
          <a:ln/>
        </p:spPr>
        <p:txBody>
          <a:bodyPr wrap="square" lIns="0" tIns="0" rIns="0" bIns="0" rtlCol="0" anchor="ctr"/>
          <a:lstStyle/>
          <a:p>
            <a:pPr marL="0" indent="0">
              <a:buNone/>
            </a:pPr>
            <a:r>
              <a:rPr lang="en-US" sz="1000" b="1" dirty="0">
                <a:solidFill>
                  <a:srgbClr val="E84855"/>
                </a:solidFill>
                <a:latin typeface="Calibri" pitchFamily="34" charset="0"/>
                <a:ea typeface="Calibri" pitchFamily="34" charset="-122"/>
                <a:cs typeface="Calibri" pitchFamily="34" charset="-120"/>
              </a:rPr>
              <a:t>Önceki Öğrenmenin Tanınması / Recognition of Prior Learning</a:t>
            </a:r>
            <a:endParaRPr lang="en-US" sz="1000" dirty="0"/>
          </a:p>
        </p:txBody>
      </p:sp>
      <p:sp>
        <p:nvSpPr>
          <p:cNvPr id="41" name="Text 39"/>
          <p:cNvSpPr/>
          <p:nvPr/>
        </p:nvSpPr>
        <p:spPr>
          <a:xfrm>
            <a:off x="777240" y="4617720"/>
            <a:ext cx="3200400" cy="182880"/>
          </a:xfrm>
          <a:prstGeom prst="rect">
            <a:avLst/>
          </a:prstGeom>
          <a:noFill/>
          <a:ln/>
        </p:spPr>
        <p:txBody>
          <a:bodyPr wrap="square" lIns="0" tIns="0" rIns="0" bIns="0" rtlCol="0" anchor="ctr"/>
          <a:lstStyle/>
          <a:p>
            <a:pPr marL="0" indent="0">
              <a:buNone/>
            </a:pPr>
            <a:r>
              <a:rPr lang="en-US" sz="850" dirty="0">
                <a:solidFill>
                  <a:srgbClr val="718096"/>
                </a:solidFill>
                <a:latin typeface="Calibri" pitchFamily="34" charset="0"/>
                <a:ea typeface="Calibri" pitchFamily="34" charset="-122"/>
                <a:cs typeface="Calibri" pitchFamily="34" charset="-120"/>
              </a:rPr>
              <a:t>Ne? Daha önce alınan eğitimlerin, derslerin veya mesleki deneyimin bu programda nasıl değerlendirileceğini açıklar.</a:t>
            </a:r>
            <a:endParaRPr lang="en-US" sz="850" dirty="0"/>
          </a:p>
        </p:txBody>
      </p:sp>
      <p:sp>
        <p:nvSpPr>
          <p:cNvPr id="42" name="Text 40"/>
          <p:cNvSpPr/>
          <p:nvPr/>
        </p:nvSpPr>
        <p:spPr>
          <a:xfrm>
            <a:off x="777240" y="4800600"/>
            <a:ext cx="4846320" cy="256032"/>
          </a:xfrm>
          <a:prstGeom prst="rect">
            <a:avLst/>
          </a:prstGeom>
          <a:noFill/>
          <a:ln/>
        </p:spPr>
        <p:txBody>
          <a:bodyPr wrap="square" lIns="0" tIns="0" rIns="0" bIns="0" rtlCol="0" anchor="ctr"/>
          <a:lstStyle/>
          <a:p>
            <a:pPr marL="0" indent="0">
              <a:buNone/>
            </a:pPr>
            <a:r>
              <a:rPr lang="en-US" sz="800" dirty="0">
                <a:solidFill>
                  <a:srgbClr val="4A5568"/>
                </a:solidFill>
                <a:latin typeface="Calibri" pitchFamily="34" charset="0"/>
                <a:ea typeface="Calibri" pitchFamily="34" charset="-122"/>
                <a:cs typeface="Calibri" pitchFamily="34" charset="-120"/>
              </a:rPr>
              <a:t>İçerik: Muafiyet ve intibak işlemleri Iğdır Üniversitesi Önceki Öğrenmenin Tanınması, Muafiyet ve İntibak Yönergesi kapsamında yürütülür. Krediler ve ders eşdeğerlikleri bu yönergeye göre belirlenir.</a:t>
            </a:r>
            <a:endParaRPr lang="en-US" sz="800" dirty="0"/>
          </a:p>
        </p:txBody>
      </p:sp>
      <p:sp>
        <p:nvSpPr>
          <p:cNvPr id="43" name="Shape 41"/>
          <p:cNvSpPr/>
          <p:nvPr/>
        </p:nvSpPr>
        <p:spPr>
          <a:xfrm>
            <a:off x="5715000" y="4398264"/>
            <a:ext cx="3127248" cy="640080"/>
          </a:xfrm>
          <a:prstGeom prst="rect">
            <a:avLst/>
          </a:prstGeom>
          <a:solidFill>
            <a:srgbClr val="FFF8E1"/>
          </a:solidFill>
          <a:ln w="12700">
            <a:solidFill>
              <a:srgbClr val="E67E22"/>
            </a:solidFill>
            <a:prstDash val="solid"/>
          </a:ln>
        </p:spPr>
        <p:txBody>
          <a:bodyPr/>
          <a:lstStyle/>
          <a:p>
            <a:endParaRPr lang="tr-TR"/>
          </a:p>
        </p:txBody>
      </p:sp>
      <p:sp>
        <p:nvSpPr>
          <p:cNvPr id="44" name="Text 42"/>
          <p:cNvSpPr/>
          <p:nvPr/>
        </p:nvSpPr>
        <p:spPr>
          <a:xfrm>
            <a:off x="5788152" y="4416552"/>
            <a:ext cx="2999232" cy="585216"/>
          </a:xfrm>
          <a:prstGeom prst="rect">
            <a:avLst/>
          </a:prstGeom>
          <a:noFill/>
          <a:ln/>
        </p:spPr>
        <p:txBody>
          <a:bodyPr wrap="square" lIns="0" tIns="0" rIns="0" bIns="0" rtlCol="0" anchor="ctr"/>
          <a:lstStyle/>
          <a:p>
            <a:pPr marL="0" indent="0">
              <a:buNone/>
            </a:pPr>
            <a:r>
              <a:rPr lang="en-US" sz="820" dirty="0">
                <a:solidFill>
                  <a:srgbClr val="5C4000"/>
                </a:solidFill>
                <a:latin typeface="Calibri" pitchFamily="34" charset="0"/>
                <a:ea typeface="Calibri" pitchFamily="34" charset="-122"/>
                <a:cs typeface="Calibri" pitchFamily="34" charset="-120"/>
              </a:rPr>
              <a:t>⚠  Yönerge değiştiyse metin güncellenmeli. Eksik veya eski yönergeye atıf akreditasyonda sorun yaratır.</a:t>
            </a:r>
            <a:endParaRPr lang="en-US" sz="82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300" b="1" dirty="0">
                <a:solidFill>
                  <a:srgbClr val="FFFFFF"/>
                </a:solidFill>
                <a:latin typeface="Calibri" pitchFamily="34" charset="0"/>
                <a:ea typeface="Calibri" pitchFamily="34" charset="-122"/>
                <a:cs typeface="Calibri" pitchFamily="34" charset="-120"/>
              </a:rPr>
              <a:t>Maddeler 6–8: Yeterlilik, Program Profili ve Mezun İstihdamı</a:t>
            </a:r>
            <a:endParaRPr lang="en-US" sz="23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Mezuniyet şartları, eğitim felsefesi ve mezunların nerede çalıştığı</a:t>
            </a:r>
            <a:endParaRPr lang="en-US" sz="1200" dirty="0"/>
          </a:p>
        </p:txBody>
      </p:sp>
      <p:sp>
        <p:nvSpPr>
          <p:cNvPr id="5" name="Shape 3"/>
          <p:cNvSpPr/>
          <p:nvPr/>
        </p:nvSpPr>
        <p:spPr>
          <a:xfrm>
            <a:off x="228600" y="1051560"/>
            <a:ext cx="8686800" cy="1234440"/>
          </a:xfrm>
          <a:prstGeom prst="rect">
            <a:avLst/>
          </a:prstGeom>
          <a:solidFill>
            <a:srgbClr val="F7F9FC"/>
          </a:solidFill>
          <a:ln w="12700">
            <a:solidFill>
              <a:srgbClr val="DDEAF5"/>
            </a:solidFill>
            <a:prstDash val="solid"/>
          </a:ln>
        </p:spPr>
        <p:txBody>
          <a:bodyPr/>
          <a:lstStyle/>
          <a:p>
            <a:endParaRPr lang="tr-TR"/>
          </a:p>
        </p:txBody>
      </p:sp>
      <p:sp>
        <p:nvSpPr>
          <p:cNvPr id="6" name="Shape 4"/>
          <p:cNvSpPr/>
          <p:nvPr/>
        </p:nvSpPr>
        <p:spPr>
          <a:xfrm>
            <a:off x="228600" y="1051560"/>
            <a:ext cx="457200" cy="1234440"/>
          </a:xfrm>
          <a:prstGeom prst="rect">
            <a:avLst/>
          </a:prstGeom>
          <a:solidFill>
            <a:srgbClr val="1E8C45"/>
          </a:solidFill>
          <a:ln w="12700">
            <a:solidFill>
              <a:srgbClr val="1E8C45"/>
            </a:solidFill>
            <a:prstDash val="solid"/>
          </a:ln>
        </p:spPr>
        <p:txBody>
          <a:bodyPr/>
          <a:lstStyle/>
          <a:p>
            <a:endParaRPr lang="tr-TR"/>
          </a:p>
        </p:txBody>
      </p:sp>
      <p:sp>
        <p:nvSpPr>
          <p:cNvPr id="7" name="Text 5"/>
          <p:cNvSpPr/>
          <p:nvPr/>
        </p:nvSpPr>
        <p:spPr>
          <a:xfrm>
            <a:off x="228600" y="1051560"/>
            <a:ext cx="457200" cy="123444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6</a:t>
            </a:r>
            <a:endParaRPr lang="en-US" sz="2000" dirty="0"/>
          </a:p>
        </p:txBody>
      </p:sp>
      <p:sp>
        <p:nvSpPr>
          <p:cNvPr id="8" name="Text 6"/>
          <p:cNvSpPr/>
          <p:nvPr/>
        </p:nvSpPr>
        <p:spPr>
          <a:xfrm>
            <a:off x="777240" y="1097280"/>
            <a:ext cx="5303520" cy="237744"/>
          </a:xfrm>
          <a:prstGeom prst="rect">
            <a:avLst/>
          </a:prstGeom>
          <a:noFill/>
          <a:ln/>
        </p:spPr>
        <p:txBody>
          <a:bodyPr wrap="square" lIns="0" tIns="0" rIns="0" bIns="0" rtlCol="0" anchor="ctr"/>
          <a:lstStyle/>
          <a:p>
            <a:pPr marL="0" indent="0">
              <a:buNone/>
            </a:pPr>
            <a:r>
              <a:rPr lang="en-US" sz="1050" b="1" dirty="0">
                <a:solidFill>
                  <a:srgbClr val="1E8C45"/>
                </a:solidFill>
                <a:latin typeface="Calibri" pitchFamily="34" charset="0"/>
                <a:ea typeface="Calibri" pitchFamily="34" charset="-122"/>
                <a:cs typeface="Calibri" pitchFamily="34" charset="-120"/>
              </a:rPr>
              <a:t>Yeterlilik Koşulları ve Kuralları / Qualification Requirements</a:t>
            </a:r>
            <a:endParaRPr lang="en-US" sz="1050" dirty="0"/>
          </a:p>
        </p:txBody>
      </p:sp>
      <p:sp>
        <p:nvSpPr>
          <p:cNvPr id="9" name="Text 7"/>
          <p:cNvSpPr/>
          <p:nvPr/>
        </p:nvSpPr>
        <p:spPr>
          <a:xfrm>
            <a:off x="777240" y="1344168"/>
            <a:ext cx="5120640" cy="182880"/>
          </a:xfrm>
          <a:prstGeom prst="rect">
            <a:avLst/>
          </a:prstGeom>
          <a:noFill/>
          <a:ln/>
        </p:spPr>
        <p:txBody>
          <a:bodyPr wrap="square" lIns="0" tIns="0" rIns="0" bIns="0" rtlCol="0" anchor="ctr"/>
          <a:lstStyle/>
          <a:p>
            <a:pPr marL="0" indent="0">
              <a:buNone/>
            </a:pPr>
            <a:r>
              <a:rPr lang="en-US" sz="880" dirty="0">
                <a:solidFill>
                  <a:srgbClr val="718096"/>
                </a:solidFill>
                <a:latin typeface="Calibri" pitchFamily="34" charset="0"/>
                <a:ea typeface="Calibri" pitchFamily="34" charset="-122"/>
                <a:cs typeface="Calibri" pitchFamily="34" charset="-120"/>
              </a:rPr>
              <a:t>Ne? Diplomayı almak için öğrencinin ne yapması gerektiğini açıklar.</a:t>
            </a:r>
            <a:endParaRPr lang="en-US" sz="880" dirty="0"/>
          </a:p>
        </p:txBody>
      </p:sp>
      <p:sp>
        <p:nvSpPr>
          <p:cNvPr id="10" name="Text 8"/>
          <p:cNvSpPr/>
          <p:nvPr/>
        </p:nvSpPr>
        <p:spPr>
          <a:xfrm>
            <a:off x="777240" y="1545336"/>
            <a:ext cx="5120640" cy="65836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Müfredattaki tüm derslerden en az CC derecesiyle geçmek ve 4.00 üzerinden en az 2.00 ağırlıklı ortalama elde etmek zorunludur.</a:t>
            </a:r>
            <a:endParaRPr lang="en-US" sz="880" dirty="0"/>
          </a:p>
        </p:txBody>
      </p:sp>
      <p:sp>
        <p:nvSpPr>
          <p:cNvPr id="11" name="Shape 9"/>
          <p:cNvSpPr/>
          <p:nvPr/>
        </p:nvSpPr>
        <p:spPr>
          <a:xfrm>
            <a:off x="6035040" y="1124712"/>
            <a:ext cx="2834640" cy="493776"/>
          </a:xfrm>
          <a:prstGeom prst="rect">
            <a:avLst/>
          </a:prstGeom>
          <a:solidFill>
            <a:srgbClr val="E8F5E9"/>
          </a:solidFill>
          <a:ln w="12700">
            <a:solidFill>
              <a:srgbClr val="1E8C45"/>
            </a:solidFill>
            <a:prstDash val="solid"/>
          </a:ln>
        </p:spPr>
        <p:txBody>
          <a:bodyPr/>
          <a:lstStyle/>
          <a:p>
            <a:endParaRPr lang="tr-TR"/>
          </a:p>
        </p:txBody>
      </p:sp>
      <p:sp>
        <p:nvSpPr>
          <p:cNvPr id="12" name="Text 10"/>
          <p:cNvSpPr/>
          <p:nvPr/>
        </p:nvSpPr>
        <p:spPr>
          <a:xfrm>
            <a:off x="6108192" y="1143000"/>
            <a:ext cx="2688336" cy="457200"/>
          </a:xfrm>
          <a:prstGeom prst="rect">
            <a:avLst/>
          </a:prstGeom>
          <a:noFill/>
          <a:ln/>
        </p:spPr>
        <p:txBody>
          <a:bodyPr wrap="square" lIns="0" tIns="0" rIns="0" bIns="0" rtlCol="0" anchor="ctr"/>
          <a:lstStyle/>
          <a:p>
            <a:pPr marL="0" indent="0">
              <a:buNone/>
            </a:pPr>
            <a:r>
              <a:rPr lang="en-US" sz="800" dirty="0">
                <a:solidFill>
                  <a:srgbClr val="1B4A1E"/>
                </a:solidFill>
                <a:latin typeface="Calibri" pitchFamily="34" charset="0"/>
                <a:ea typeface="Calibri" pitchFamily="34" charset="-122"/>
                <a:cs typeface="Calibri" pitchFamily="34" charset="-120"/>
              </a:rPr>
              <a:t>📌 Neden önemli?</a:t>
            </a:r>
            <a:endParaRPr lang="en-US" sz="800" dirty="0"/>
          </a:p>
          <a:p>
            <a:pPr marL="0" indent="0">
              <a:buNone/>
            </a:pPr>
            <a:r>
              <a:rPr lang="en-US" sz="800" dirty="0">
                <a:solidFill>
                  <a:srgbClr val="1B4A1E"/>
                </a:solidFill>
                <a:latin typeface="Calibri" pitchFamily="34" charset="0"/>
                <a:ea typeface="Calibri" pitchFamily="34" charset="-122"/>
                <a:cs typeface="Calibri" pitchFamily="34" charset="-120"/>
              </a:rPr>
              <a:t>Bu bilgi yanlışsa öğrenciler mezuniyet şartları konusunda yanıltılır. YÖK yönetmeliğiyle birebir tutarlı olmalı.</a:t>
            </a:r>
            <a:endParaRPr lang="en-US" sz="800" dirty="0"/>
          </a:p>
        </p:txBody>
      </p:sp>
      <p:sp>
        <p:nvSpPr>
          <p:cNvPr id="13" name="Shape 11"/>
          <p:cNvSpPr/>
          <p:nvPr/>
        </p:nvSpPr>
        <p:spPr>
          <a:xfrm>
            <a:off x="6035040" y="1673352"/>
            <a:ext cx="2834640" cy="521208"/>
          </a:xfrm>
          <a:prstGeom prst="rect">
            <a:avLst/>
          </a:prstGeom>
          <a:solidFill>
            <a:srgbClr val="FFF3CD"/>
          </a:solidFill>
          <a:ln w="12700">
            <a:solidFill>
              <a:srgbClr val="E67E22"/>
            </a:solidFill>
            <a:prstDash val="solid"/>
          </a:ln>
        </p:spPr>
        <p:txBody>
          <a:bodyPr/>
          <a:lstStyle/>
          <a:p>
            <a:endParaRPr lang="tr-TR"/>
          </a:p>
        </p:txBody>
      </p:sp>
      <p:sp>
        <p:nvSpPr>
          <p:cNvPr id="14" name="Text 12"/>
          <p:cNvSpPr/>
          <p:nvPr/>
        </p:nvSpPr>
        <p:spPr>
          <a:xfrm>
            <a:off x="6108192" y="1691640"/>
            <a:ext cx="2688336" cy="475488"/>
          </a:xfrm>
          <a:prstGeom prst="rect">
            <a:avLst/>
          </a:prstGeom>
          <a:noFill/>
          <a:ln/>
        </p:spPr>
        <p:txBody>
          <a:bodyPr wrap="square" lIns="0" tIns="0" rIns="0" bIns="0" rtlCol="0" anchor="ctr"/>
          <a:lstStyle/>
          <a:p>
            <a:pPr marL="0" indent="0">
              <a:buNone/>
            </a:pPr>
            <a:r>
              <a:rPr lang="en-US" sz="800" dirty="0">
                <a:solidFill>
                  <a:srgbClr val="5C4000"/>
                </a:solidFill>
                <a:latin typeface="Calibri" pitchFamily="34" charset="0"/>
                <a:ea typeface="Calibri" pitchFamily="34" charset="-122"/>
                <a:cs typeface="Calibri" pitchFamily="34" charset="-120"/>
              </a:rPr>
              <a:t>⚠ CC notu ve 2.00 GPA bilgisi Öğrenci İşleri ile teyit edilmeli. Değişiklik varsa güncel yönetmeliğe göre düzeltilmeli.</a:t>
            </a:r>
            <a:endParaRPr lang="en-US" sz="800" dirty="0"/>
          </a:p>
        </p:txBody>
      </p:sp>
      <p:sp>
        <p:nvSpPr>
          <p:cNvPr id="15" name="Shape 13"/>
          <p:cNvSpPr/>
          <p:nvPr/>
        </p:nvSpPr>
        <p:spPr>
          <a:xfrm>
            <a:off x="228600" y="2395728"/>
            <a:ext cx="8686800" cy="1234440"/>
          </a:xfrm>
          <a:prstGeom prst="rect">
            <a:avLst/>
          </a:prstGeom>
          <a:solidFill>
            <a:srgbClr val="FFFFFF"/>
          </a:solidFill>
          <a:ln w="12700">
            <a:solidFill>
              <a:srgbClr val="DDEAF5"/>
            </a:solidFill>
            <a:prstDash val="solid"/>
          </a:ln>
        </p:spPr>
        <p:txBody>
          <a:bodyPr/>
          <a:lstStyle/>
          <a:p>
            <a:endParaRPr lang="tr-TR"/>
          </a:p>
        </p:txBody>
      </p:sp>
      <p:sp>
        <p:nvSpPr>
          <p:cNvPr id="16" name="Shape 14"/>
          <p:cNvSpPr/>
          <p:nvPr/>
        </p:nvSpPr>
        <p:spPr>
          <a:xfrm>
            <a:off x="228600" y="2395728"/>
            <a:ext cx="457200" cy="1234440"/>
          </a:xfrm>
          <a:prstGeom prst="rect">
            <a:avLst/>
          </a:prstGeom>
          <a:solidFill>
            <a:srgbClr val="2E86AB"/>
          </a:solidFill>
          <a:ln w="12700">
            <a:solidFill>
              <a:srgbClr val="2E86AB"/>
            </a:solidFill>
            <a:prstDash val="solid"/>
          </a:ln>
        </p:spPr>
        <p:txBody>
          <a:bodyPr/>
          <a:lstStyle/>
          <a:p>
            <a:endParaRPr lang="tr-TR"/>
          </a:p>
        </p:txBody>
      </p:sp>
      <p:sp>
        <p:nvSpPr>
          <p:cNvPr id="17" name="Text 15"/>
          <p:cNvSpPr/>
          <p:nvPr/>
        </p:nvSpPr>
        <p:spPr>
          <a:xfrm>
            <a:off x="228600" y="2395728"/>
            <a:ext cx="457200" cy="123444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7</a:t>
            </a:r>
            <a:endParaRPr lang="en-US" sz="2000" dirty="0"/>
          </a:p>
        </p:txBody>
      </p:sp>
      <p:sp>
        <p:nvSpPr>
          <p:cNvPr id="18" name="Text 16"/>
          <p:cNvSpPr/>
          <p:nvPr/>
        </p:nvSpPr>
        <p:spPr>
          <a:xfrm>
            <a:off x="777240" y="2441448"/>
            <a:ext cx="5303520" cy="237744"/>
          </a:xfrm>
          <a:prstGeom prst="rect">
            <a:avLst/>
          </a:prstGeom>
          <a:noFill/>
          <a:ln/>
        </p:spPr>
        <p:txBody>
          <a:bodyPr wrap="square" lIns="0" tIns="0" rIns="0" bIns="0" rtlCol="0" anchor="ctr"/>
          <a:lstStyle/>
          <a:p>
            <a:pPr marL="0" indent="0">
              <a:buNone/>
            </a:pPr>
            <a:r>
              <a:rPr lang="en-US" sz="1050" b="1" dirty="0">
                <a:solidFill>
                  <a:srgbClr val="2E86AB"/>
                </a:solidFill>
                <a:latin typeface="Calibri" pitchFamily="34" charset="0"/>
                <a:ea typeface="Calibri" pitchFamily="34" charset="-122"/>
                <a:cs typeface="Calibri" pitchFamily="34" charset="-120"/>
              </a:rPr>
              <a:t>Program Profili / Profile of The Programme</a:t>
            </a:r>
            <a:endParaRPr lang="en-US" sz="1050" dirty="0"/>
          </a:p>
        </p:txBody>
      </p:sp>
      <p:sp>
        <p:nvSpPr>
          <p:cNvPr id="19" name="Text 17"/>
          <p:cNvSpPr/>
          <p:nvPr/>
        </p:nvSpPr>
        <p:spPr>
          <a:xfrm>
            <a:off x="777240" y="2688336"/>
            <a:ext cx="5120640" cy="182880"/>
          </a:xfrm>
          <a:prstGeom prst="rect">
            <a:avLst/>
          </a:prstGeom>
          <a:noFill/>
          <a:ln/>
        </p:spPr>
        <p:txBody>
          <a:bodyPr wrap="square" lIns="0" tIns="0" rIns="0" bIns="0" rtlCol="0" anchor="ctr"/>
          <a:lstStyle/>
          <a:p>
            <a:pPr marL="0" indent="0">
              <a:buNone/>
            </a:pPr>
            <a:r>
              <a:rPr lang="en-US" sz="880" dirty="0">
                <a:solidFill>
                  <a:srgbClr val="718096"/>
                </a:solidFill>
                <a:latin typeface="Calibri" pitchFamily="34" charset="0"/>
                <a:ea typeface="Calibri" pitchFamily="34" charset="-122"/>
                <a:cs typeface="Calibri" pitchFamily="34" charset="-120"/>
              </a:rPr>
              <a:t>Ne? Bölümün eğitim felsefesini, öğretim yaklaşımını ve müfredat yapısını açıklar.</a:t>
            </a:r>
            <a:endParaRPr lang="en-US" sz="880" dirty="0"/>
          </a:p>
        </p:txBody>
      </p:sp>
      <p:sp>
        <p:nvSpPr>
          <p:cNvPr id="20" name="Text 18"/>
          <p:cNvSpPr/>
          <p:nvPr/>
        </p:nvSpPr>
        <p:spPr>
          <a:xfrm>
            <a:off x="777240" y="2889504"/>
            <a:ext cx="5120640" cy="65836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Dersler teorik ve uygulamalı öğretim yöntemleriyle yürütülür. Vaka analizleri, proje çalışmaları ve sunum etkinlikleri analitik becerileri geliştirir. 2. yıldan itibaren seçmeli ders alınabilir. Yönetim, pazarlama, finans ve muhasebe temel fonksiyonlardır.</a:t>
            </a:r>
            <a:endParaRPr lang="en-US" sz="880" dirty="0"/>
          </a:p>
        </p:txBody>
      </p:sp>
      <p:sp>
        <p:nvSpPr>
          <p:cNvPr id="21" name="Shape 19"/>
          <p:cNvSpPr/>
          <p:nvPr/>
        </p:nvSpPr>
        <p:spPr>
          <a:xfrm>
            <a:off x="6035040" y="2468880"/>
            <a:ext cx="2834640" cy="493776"/>
          </a:xfrm>
          <a:prstGeom prst="rect">
            <a:avLst/>
          </a:prstGeom>
          <a:solidFill>
            <a:srgbClr val="E8F5E9"/>
          </a:solidFill>
          <a:ln w="12700">
            <a:solidFill>
              <a:srgbClr val="1E8C45"/>
            </a:solidFill>
            <a:prstDash val="solid"/>
          </a:ln>
        </p:spPr>
        <p:txBody>
          <a:bodyPr/>
          <a:lstStyle/>
          <a:p>
            <a:endParaRPr lang="tr-TR"/>
          </a:p>
        </p:txBody>
      </p:sp>
      <p:sp>
        <p:nvSpPr>
          <p:cNvPr id="22" name="Text 20"/>
          <p:cNvSpPr/>
          <p:nvPr/>
        </p:nvSpPr>
        <p:spPr>
          <a:xfrm>
            <a:off x="6108192" y="2487168"/>
            <a:ext cx="2688336" cy="457200"/>
          </a:xfrm>
          <a:prstGeom prst="rect">
            <a:avLst/>
          </a:prstGeom>
          <a:noFill/>
          <a:ln/>
        </p:spPr>
        <p:txBody>
          <a:bodyPr wrap="square" lIns="0" tIns="0" rIns="0" bIns="0" rtlCol="0" anchor="ctr"/>
          <a:lstStyle/>
          <a:p>
            <a:pPr marL="0" indent="0">
              <a:buNone/>
            </a:pPr>
            <a:r>
              <a:rPr lang="en-US" sz="800" dirty="0">
                <a:solidFill>
                  <a:srgbClr val="1B4A1E"/>
                </a:solidFill>
                <a:latin typeface="Calibri" pitchFamily="34" charset="0"/>
                <a:ea typeface="Calibri" pitchFamily="34" charset="-122"/>
                <a:cs typeface="Calibri" pitchFamily="34" charset="-120"/>
              </a:rPr>
              <a:t>📌 Neden önemli?</a:t>
            </a:r>
            <a:endParaRPr lang="en-US" sz="800" dirty="0"/>
          </a:p>
          <a:p>
            <a:pPr marL="0" indent="0">
              <a:buNone/>
            </a:pPr>
            <a:r>
              <a:rPr lang="en-US" sz="800" dirty="0">
                <a:solidFill>
                  <a:srgbClr val="1B4A1E"/>
                </a:solidFill>
                <a:latin typeface="Calibri" pitchFamily="34" charset="0"/>
                <a:ea typeface="Calibri" pitchFamily="34" charset="-122"/>
                <a:cs typeface="Calibri" pitchFamily="34" charset="-120"/>
              </a:rPr>
              <a:t>Akreditasyon denetçileri 'Bölüm nasıl öğretiyor?' sorusunu bu maddeyle yanıtlar. Gerçek uygulamayı yansıtmalı.</a:t>
            </a:r>
            <a:endParaRPr lang="en-US" sz="800" dirty="0"/>
          </a:p>
        </p:txBody>
      </p:sp>
      <p:sp>
        <p:nvSpPr>
          <p:cNvPr id="23" name="Shape 21"/>
          <p:cNvSpPr/>
          <p:nvPr/>
        </p:nvSpPr>
        <p:spPr>
          <a:xfrm>
            <a:off x="6035040" y="3017520"/>
            <a:ext cx="2834640" cy="521208"/>
          </a:xfrm>
          <a:prstGeom prst="rect">
            <a:avLst/>
          </a:prstGeom>
          <a:solidFill>
            <a:srgbClr val="FFF3CD"/>
          </a:solidFill>
          <a:ln w="12700">
            <a:solidFill>
              <a:srgbClr val="E67E22"/>
            </a:solidFill>
            <a:prstDash val="solid"/>
          </a:ln>
        </p:spPr>
        <p:txBody>
          <a:bodyPr/>
          <a:lstStyle/>
          <a:p>
            <a:endParaRPr lang="tr-TR"/>
          </a:p>
        </p:txBody>
      </p:sp>
      <p:sp>
        <p:nvSpPr>
          <p:cNvPr id="24" name="Text 22"/>
          <p:cNvSpPr/>
          <p:nvPr/>
        </p:nvSpPr>
        <p:spPr>
          <a:xfrm>
            <a:off x="6108192" y="3035808"/>
            <a:ext cx="2688336" cy="475488"/>
          </a:xfrm>
          <a:prstGeom prst="rect">
            <a:avLst/>
          </a:prstGeom>
          <a:noFill/>
          <a:ln/>
        </p:spPr>
        <p:txBody>
          <a:bodyPr wrap="square" lIns="0" tIns="0" rIns="0" bIns="0" rtlCol="0" anchor="ctr"/>
          <a:lstStyle/>
          <a:p>
            <a:pPr marL="0" indent="0">
              <a:buNone/>
            </a:pPr>
            <a:r>
              <a:rPr lang="en-US" sz="800" dirty="0">
                <a:solidFill>
                  <a:srgbClr val="5C4000"/>
                </a:solidFill>
                <a:latin typeface="Calibri" pitchFamily="34" charset="0"/>
                <a:ea typeface="Calibri" pitchFamily="34" charset="-122"/>
                <a:cs typeface="Calibri" pitchFamily="34" charset="-120"/>
              </a:rPr>
              <a:t>⚠ Dersler değişmişse veya yeni öğretim yöntemleri eklenmişse metin güncellenmeli. 'Sanal sınıf' gibi yeni uygulamalar varsa ekleyin.</a:t>
            </a:r>
            <a:endParaRPr lang="en-US" sz="800" dirty="0"/>
          </a:p>
        </p:txBody>
      </p:sp>
      <p:sp>
        <p:nvSpPr>
          <p:cNvPr id="25" name="Shape 23"/>
          <p:cNvSpPr/>
          <p:nvPr/>
        </p:nvSpPr>
        <p:spPr>
          <a:xfrm>
            <a:off x="228600" y="3739896"/>
            <a:ext cx="8686800" cy="1234440"/>
          </a:xfrm>
          <a:prstGeom prst="rect">
            <a:avLst/>
          </a:prstGeom>
          <a:solidFill>
            <a:srgbClr val="F7F9FC"/>
          </a:solidFill>
          <a:ln w="12700">
            <a:solidFill>
              <a:srgbClr val="DDEAF5"/>
            </a:solidFill>
            <a:prstDash val="solid"/>
          </a:ln>
        </p:spPr>
        <p:txBody>
          <a:bodyPr/>
          <a:lstStyle/>
          <a:p>
            <a:endParaRPr lang="tr-TR"/>
          </a:p>
        </p:txBody>
      </p:sp>
      <p:sp>
        <p:nvSpPr>
          <p:cNvPr id="26" name="Shape 24"/>
          <p:cNvSpPr/>
          <p:nvPr/>
        </p:nvSpPr>
        <p:spPr>
          <a:xfrm>
            <a:off x="228600" y="3739896"/>
            <a:ext cx="457200" cy="1234440"/>
          </a:xfrm>
          <a:prstGeom prst="rect">
            <a:avLst/>
          </a:prstGeom>
          <a:solidFill>
            <a:srgbClr val="E67E22"/>
          </a:solidFill>
          <a:ln w="12700">
            <a:solidFill>
              <a:srgbClr val="E67E22"/>
            </a:solidFill>
            <a:prstDash val="solid"/>
          </a:ln>
        </p:spPr>
        <p:txBody>
          <a:bodyPr/>
          <a:lstStyle/>
          <a:p>
            <a:endParaRPr lang="tr-TR"/>
          </a:p>
        </p:txBody>
      </p:sp>
      <p:sp>
        <p:nvSpPr>
          <p:cNvPr id="27" name="Text 25"/>
          <p:cNvSpPr/>
          <p:nvPr/>
        </p:nvSpPr>
        <p:spPr>
          <a:xfrm>
            <a:off x="228600" y="3739896"/>
            <a:ext cx="457200" cy="123444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8</a:t>
            </a:r>
            <a:endParaRPr lang="en-US" sz="2000" dirty="0"/>
          </a:p>
        </p:txBody>
      </p:sp>
      <p:sp>
        <p:nvSpPr>
          <p:cNvPr id="28" name="Text 26"/>
          <p:cNvSpPr/>
          <p:nvPr/>
        </p:nvSpPr>
        <p:spPr>
          <a:xfrm>
            <a:off x="777240" y="3785616"/>
            <a:ext cx="5303520" cy="237744"/>
          </a:xfrm>
          <a:prstGeom prst="rect">
            <a:avLst/>
          </a:prstGeom>
          <a:noFill/>
          <a:ln/>
        </p:spPr>
        <p:txBody>
          <a:bodyPr wrap="square" lIns="0" tIns="0" rIns="0" bIns="0" rtlCol="0" anchor="ctr"/>
          <a:lstStyle/>
          <a:p>
            <a:pPr marL="0" indent="0">
              <a:buNone/>
            </a:pPr>
            <a:r>
              <a:rPr lang="en-US" sz="1050" b="1" dirty="0">
                <a:solidFill>
                  <a:srgbClr val="E67E22"/>
                </a:solidFill>
                <a:latin typeface="Calibri" pitchFamily="34" charset="0"/>
                <a:ea typeface="Calibri" pitchFamily="34" charset="-122"/>
                <a:cs typeface="Calibri" pitchFamily="34" charset="-120"/>
              </a:rPr>
              <a:t>Mezunların İstihdam Profilleri / Occupational Profiles of Graduates</a:t>
            </a:r>
            <a:endParaRPr lang="en-US" sz="1050" dirty="0"/>
          </a:p>
        </p:txBody>
      </p:sp>
      <p:sp>
        <p:nvSpPr>
          <p:cNvPr id="29" name="Text 27"/>
          <p:cNvSpPr/>
          <p:nvPr/>
        </p:nvSpPr>
        <p:spPr>
          <a:xfrm>
            <a:off x="777240" y="4032504"/>
            <a:ext cx="5120640" cy="182880"/>
          </a:xfrm>
          <a:prstGeom prst="rect">
            <a:avLst/>
          </a:prstGeom>
          <a:noFill/>
          <a:ln/>
        </p:spPr>
        <p:txBody>
          <a:bodyPr wrap="square" lIns="0" tIns="0" rIns="0" bIns="0" rtlCol="0" anchor="ctr"/>
          <a:lstStyle/>
          <a:p>
            <a:pPr marL="0" indent="0">
              <a:buNone/>
            </a:pPr>
            <a:r>
              <a:rPr lang="en-US" sz="880" dirty="0">
                <a:solidFill>
                  <a:srgbClr val="718096"/>
                </a:solidFill>
                <a:latin typeface="Calibri" pitchFamily="34" charset="0"/>
                <a:ea typeface="Calibri" pitchFamily="34" charset="-122"/>
                <a:cs typeface="Calibri" pitchFamily="34" charset="-120"/>
              </a:rPr>
              <a:t>Ne? Bölüm mezununun nerede çalışabileceğini ve hangi unvanları alabileceğini gösterir.</a:t>
            </a:r>
            <a:endParaRPr lang="en-US" sz="880" dirty="0"/>
          </a:p>
        </p:txBody>
      </p:sp>
      <p:sp>
        <p:nvSpPr>
          <p:cNvPr id="30" name="Text 28"/>
          <p:cNvSpPr/>
          <p:nvPr/>
        </p:nvSpPr>
        <p:spPr>
          <a:xfrm>
            <a:off x="777240" y="4233672"/>
            <a:ext cx="5120640" cy="65836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Mezunlar; pazarlama, finans, muhasebe, insan kaynakları, dış ticaret ve yönetim gibi fonksiyonlarda görev alabilir. Kamu sektöründe SYDV, Hazine, Maliye Bakanlığı; özel sektörde çeşitli şirketlerde çalışabilirler. Serbest muhasebeci mali müşavir olabilirler.</a:t>
            </a:r>
            <a:endParaRPr lang="en-US" sz="880" dirty="0"/>
          </a:p>
        </p:txBody>
      </p:sp>
      <p:sp>
        <p:nvSpPr>
          <p:cNvPr id="31" name="Shape 29"/>
          <p:cNvSpPr/>
          <p:nvPr/>
        </p:nvSpPr>
        <p:spPr>
          <a:xfrm>
            <a:off x="6035040" y="3813048"/>
            <a:ext cx="2834640" cy="493776"/>
          </a:xfrm>
          <a:prstGeom prst="rect">
            <a:avLst/>
          </a:prstGeom>
          <a:solidFill>
            <a:srgbClr val="E8F5E9"/>
          </a:solidFill>
          <a:ln w="12700">
            <a:solidFill>
              <a:srgbClr val="1E8C45"/>
            </a:solidFill>
            <a:prstDash val="solid"/>
          </a:ln>
        </p:spPr>
        <p:txBody>
          <a:bodyPr/>
          <a:lstStyle/>
          <a:p>
            <a:endParaRPr lang="tr-TR"/>
          </a:p>
        </p:txBody>
      </p:sp>
      <p:sp>
        <p:nvSpPr>
          <p:cNvPr id="32" name="Text 30"/>
          <p:cNvSpPr/>
          <p:nvPr/>
        </p:nvSpPr>
        <p:spPr>
          <a:xfrm>
            <a:off x="6108192" y="3831336"/>
            <a:ext cx="2688336" cy="457200"/>
          </a:xfrm>
          <a:prstGeom prst="rect">
            <a:avLst/>
          </a:prstGeom>
          <a:noFill/>
          <a:ln/>
        </p:spPr>
        <p:txBody>
          <a:bodyPr wrap="square" lIns="0" tIns="0" rIns="0" bIns="0" rtlCol="0" anchor="ctr"/>
          <a:lstStyle/>
          <a:p>
            <a:pPr marL="0" indent="0">
              <a:buNone/>
            </a:pPr>
            <a:r>
              <a:rPr lang="en-US" sz="800" dirty="0">
                <a:solidFill>
                  <a:srgbClr val="1B4A1E"/>
                </a:solidFill>
                <a:latin typeface="Calibri" pitchFamily="34" charset="0"/>
                <a:ea typeface="Calibri" pitchFamily="34" charset="-122"/>
                <a:cs typeface="Calibri" pitchFamily="34" charset="-120"/>
              </a:rPr>
              <a:t>📌 Neden önemli?</a:t>
            </a:r>
            <a:endParaRPr lang="en-US" sz="800" dirty="0"/>
          </a:p>
          <a:p>
            <a:pPr marL="0" indent="0">
              <a:buNone/>
            </a:pPr>
            <a:r>
              <a:rPr lang="en-US" sz="800" dirty="0">
                <a:solidFill>
                  <a:srgbClr val="1B4A1E"/>
                </a:solidFill>
                <a:latin typeface="Calibri" pitchFamily="34" charset="0"/>
                <a:ea typeface="Calibri" pitchFamily="34" charset="-122"/>
                <a:cs typeface="Calibri" pitchFamily="34" charset="-120"/>
              </a:rPr>
              <a:t>Mezunun iş bulup bulamadığını soran akreditörler için önemlidir. Gerçekçi ve güncel iş alanları belirtilmeli.</a:t>
            </a:r>
            <a:endParaRPr lang="en-US" sz="800" dirty="0"/>
          </a:p>
        </p:txBody>
      </p:sp>
      <p:sp>
        <p:nvSpPr>
          <p:cNvPr id="33" name="Shape 31"/>
          <p:cNvSpPr/>
          <p:nvPr/>
        </p:nvSpPr>
        <p:spPr>
          <a:xfrm>
            <a:off x="6035040" y="4361688"/>
            <a:ext cx="2834640" cy="521208"/>
          </a:xfrm>
          <a:prstGeom prst="rect">
            <a:avLst/>
          </a:prstGeom>
          <a:solidFill>
            <a:srgbClr val="FFF3CD"/>
          </a:solidFill>
          <a:ln w="12700">
            <a:solidFill>
              <a:srgbClr val="E67E22"/>
            </a:solidFill>
            <a:prstDash val="solid"/>
          </a:ln>
        </p:spPr>
        <p:txBody>
          <a:bodyPr/>
          <a:lstStyle/>
          <a:p>
            <a:endParaRPr lang="tr-TR"/>
          </a:p>
        </p:txBody>
      </p:sp>
      <p:sp>
        <p:nvSpPr>
          <p:cNvPr id="34" name="Text 32"/>
          <p:cNvSpPr/>
          <p:nvPr/>
        </p:nvSpPr>
        <p:spPr>
          <a:xfrm>
            <a:off x="6108192" y="4379976"/>
            <a:ext cx="2688336" cy="475488"/>
          </a:xfrm>
          <a:prstGeom prst="rect">
            <a:avLst/>
          </a:prstGeom>
          <a:noFill/>
          <a:ln/>
        </p:spPr>
        <p:txBody>
          <a:bodyPr wrap="square" lIns="0" tIns="0" rIns="0" bIns="0" rtlCol="0" anchor="ctr"/>
          <a:lstStyle/>
          <a:p>
            <a:pPr marL="0" indent="0">
              <a:buNone/>
            </a:pPr>
            <a:r>
              <a:rPr lang="en-US" sz="800" dirty="0">
                <a:solidFill>
                  <a:srgbClr val="5C4000"/>
                </a:solidFill>
                <a:latin typeface="Calibri" pitchFamily="34" charset="0"/>
                <a:ea typeface="Calibri" pitchFamily="34" charset="-122"/>
                <a:cs typeface="Calibri" pitchFamily="34" charset="-120"/>
              </a:rPr>
              <a:t>⚠ Yeni çıkan yasalar veya meslek standartları değişmişse (CPA, SPK lisansı vb.) metin güncellenmeli.</a:t>
            </a:r>
            <a:endParaRPr lang="en-US" sz="8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Maddeler 9–10: Üst Derece Geçiş ve Sınavlar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Lisansüstü geçiş koşulları ve tüm sınav/değerlendirme kurallarının özeti</a:t>
            </a:r>
            <a:endParaRPr lang="en-US" sz="1200" dirty="0"/>
          </a:p>
        </p:txBody>
      </p:sp>
      <p:sp>
        <p:nvSpPr>
          <p:cNvPr id="5" name="Shape 3"/>
          <p:cNvSpPr/>
          <p:nvPr/>
        </p:nvSpPr>
        <p:spPr>
          <a:xfrm>
            <a:off x="228600" y="1051560"/>
            <a:ext cx="8686800" cy="1737360"/>
          </a:xfrm>
          <a:prstGeom prst="rect">
            <a:avLst/>
          </a:prstGeom>
          <a:solidFill>
            <a:srgbClr val="F7F9FC"/>
          </a:solidFill>
          <a:ln w="12700">
            <a:solidFill>
              <a:srgbClr val="7B2D8B"/>
            </a:solidFill>
            <a:prstDash val="solid"/>
          </a:ln>
        </p:spPr>
        <p:txBody>
          <a:bodyPr/>
          <a:lstStyle/>
          <a:p>
            <a:endParaRPr lang="tr-TR"/>
          </a:p>
        </p:txBody>
      </p:sp>
      <p:sp>
        <p:nvSpPr>
          <p:cNvPr id="6" name="Shape 4"/>
          <p:cNvSpPr/>
          <p:nvPr/>
        </p:nvSpPr>
        <p:spPr>
          <a:xfrm>
            <a:off x="228600" y="1051560"/>
            <a:ext cx="457200" cy="1737360"/>
          </a:xfrm>
          <a:prstGeom prst="rect">
            <a:avLst/>
          </a:prstGeom>
          <a:solidFill>
            <a:srgbClr val="7B2D8B"/>
          </a:solidFill>
          <a:ln w="12700">
            <a:solidFill>
              <a:srgbClr val="7B2D8B"/>
            </a:solidFill>
            <a:prstDash val="solid"/>
          </a:ln>
        </p:spPr>
        <p:txBody>
          <a:bodyPr/>
          <a:lstStyle/>
          <a:p>
            <a:endParaRPr lang="tr-TR"/>
          </a:p>
        </p:txBody>
      </p:sp>
      <p:sp>
        <p:nvSpPr>
          <p:cNvPr id="7" name="Text 5"/>
          <p:cNvSpPr/>
          <p:nvPr/>
        </p:nvSpPr>
        <p:spPr>
          <a:xfrm>
            <a:off x="228600" y="1051560"/>
            <a:ext cx="457200" cy="173736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9</a:t>
            </a:r>
            <a:endParaRPr lang="en-US" sz="2200" dirty="0"/>
          </a:p>
        </p:txBody>
      </p:sp>
      <p:sp>
        <p:nvSpPr>
          <p:cNvPr id="8" name="Text 6"/>
          <p:cNvSpPr/>
          <p:nvPr/>
        </p:nvSpPr>
        <p:spPr>
          <a:xfrm>
            <a:off x="777240" y="1097280"/>
            <a:ext cx="8046720" cy="256032"/>
          </a:xfrm>
          <a:prstGeom prst="rect">
            <a:avLst/>
          </a:prstGeom>
          <a:noFill/>
          <a:ln/>
        </p:spPr>
        <p:txBody>
          <a:bodyPr wrap="square" lIns="0" tIns="0" rIns="0" bIns="0" rtlCol="0" anchor="ctr"/>
          <a:lstStyle/>
          <a:p>
            <a:pPr marL="0" indent="0">
              <a:buNone/>
            </a:pPr>
            <a:r>
              <a:rPr lang="en-US" sz="1100" b="1" dirty="0">
                <a:solidFill>
                  <a:srgbClr val="7B2D8B"/>
                </a:solidFill>
                <a:latin typeface="Calibri" pitchFamily="34" charset="0"/>
                <a:ea typeface="Calibri" pitchFamily="34" charset="-122"/>
                <a:cs typeface="Calibri" pitchFamily="34" charset="-120"/>
              </a:rPr>
              <a:t>Üst Derece Programlarına Geçiş / Access to Further Studies</a:t>
            </a:r>
            <a:endParaRPr lang="en-US" sz="1100" dirty="0"/>
          </a:p>
        </p:txBody>
      </p:sp>
      <p:sp>
        <p:nvSpPr>
          <p:cNvPr id="9" name="Text 7"/>
          <p:cNvSpPr/>
          <p:nvPr/>
        </p:nvSpPr>
        <p:spPr>
          <a:xfrm>
            <a:off x="777240" y="1371600"/>
            <a:ext cx="8046720" cy="201168"/>
          </a:xfrm>
          <a:prstGeom prst="rect">
            <a:avLst/>
          </a:prstGeom>
          <a:noFill/>
          <a:ln/>
        </p:spPr>
        <p:txBody>
          <a:bodyPr wrap="square" lIns="0" tIns="0" rIns="0" bIns="0" rtlCol="0" anchor="ctr"/>
          <a:lstStyle/>
          <a:p>
            <a:pPr marL="0" indent="0">
              <a:buNone/>
            </a:pPr>
            <a:r>
              <a:rPr lang="en-US" sz="900" dirty="0">
                <a:solidFill>
                  <a:srgbClr val="718096"/>
                </a:solidFill>
                <a:latin typeface="Calibri" pitchFamily="34" charset="0"/>
                <a:ea typeface="Calibri" pitchFamily="34" charset="-122"/>
                <a:cs typeface="Calibri" pitchFamily="34" charset="-120"/>
              </a:rPr>
              <a:t>Ne? Lisans mezununun yüksek lisans veya doktoraya başvurabilmesi için gereken koşulları açıklar.</a:t>
            </a:r>
            <a:endParaRPr lang="en-US" sz="900" dirty="0"/>
          </a:p>
        </p:txBody>
      </p:sp>
      <p:sp>
        <p:nvSpPr>
          <p:cNvPr id="10" name="Shape 8"/>
          <p:cNvSpPr/>
          <p:nvPr/>
        </p:nvSpPr>
        <p:spPr>
          <a:xfrm>
            <a:off x="777240" y="1591056"/>
            <a:ext cx="8065008" cy="256032"/>
          </a:xfrm>
          <a:prstGeom prst="rect">
            <a:avLst/>
          </a:prstGeom>
          <a:solidFill>
            <a:srgbClr val="7B2D8B"/>
          </a:solidFill>
          <a:ln w="12700">
            <a:solidFill>
              <a:srgbClr val="7B2D8B"/>
            </a:solidFill>
            <a:prstDash val="solid"/>
          </a:ln>
        </p:spPr>
        <p:txBody>
          <a:bodyPr/>
          <a:lstStyle/>
          <a:p>
            <a:endParaRPr lang="tr-TR"/>
          </a:p>
        </p:txBody>
      </p:sp>
      <p:sp>
        <p:nvSpPr>
          <p:cNvPr id="11" name="Text 9"/>
          <p:cNvSpPr/>
          <p:nvPr/>
        </p:nvSpPr>
        <p:spPr>
          <a:xfrm>
            <a:off x="868680" y="1591056"/>
            <a:ext cx="3108960" cy="256032"/>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Koşul</a:t>
            </a:r>
            <a:endParaRPr lang="en-US" sz="900" dirty="0"/>
          </a:p>
        </p:txBody>
      </p:sp>
      <p:sp>
        <p:nvSpPr>
          <p:cNvPr id="12" name="Text 10"/>
          <p:cNvSpPr/>
          <p:nvPr/>
        </p:nvSpPr>
        <p:spPr>
          <a:xfrm>
            <a:off x="4069080" y="1591056"/>
            <a:ext cx="3108960" cy="256032"/>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Açıklama</a:t>
            </a:r>
            <a:endParaRPr lang="en-US" sz="900" dirty="0"/>
          </a:p>
        </p:txBody>
      </p:sp>
      <p:sp>
        <p:nvSpPr>
          <p:cNvPr id="13" name="Shape 11"/>
          <p:cNvSpPr/>
          <p:nvPr/>
        </p:nvSpPr>
        <p:spPr>
          <a:xfrm>
            <a:off x="777240" y="1883664"/>
            <a:ext cx="8065008" cy="201168"/>
          </a:xfrm>
          <a:prstGeom prst="rect">
            <a:avLst/>
          </a:prstGeom>
          <a:solidFill>
            <a:srgbClr val="FFFFFF"/>
          </a:solidFill>
          <a:ln w="12700">
            <a:solidFill>
              <a:srgbClr val="E0D0F0"/>
            </a:solidFill>
            <a:prstDash val="solid"/>
          </a:ln>
        </p:spPr>
        <p:txBody>
          <a:bodyPr/>
          <a:lstStyle/>
          <a:p>
            <a:endParaRPr lang="tr-TR"/>
          </a:p>
        </p:txBody>
      </p:sp>
      <p:sp>
        <p:nvSpPr>
          <p:cNvPr id="14" name="Text 12"/>
          <p:cNvSpPr/>
          <p:nvPr/>
        </p:nvSpPr>
        <p:spPr>
          <a:xfrm>
            <a:off x="868680" y="1883664"/>
            <a:ext cx="3108960" cy="201168"/>
          </a:xfrm>
          <a:prstGeom prst="rect">
            <a:avLst/>
          </a:prstGeom>
          <a:noFill/>
          <a:ln/>
        </p:spPr>
        <p:txBody>
          <a:bodyPr wrap="square" lIns="0" tIns="0" rIns="0" bIns="0" rtlCol="0" anchor="ctr"/>
          <a:lstStyle/>
          <a:p>
            <a:pPr marL="0" indent="0">
              <a:buNone/>
            </a:pPr>
            <a:r>
              <a:rPr lang="en-US" sz="880" b="1" dirty="0">
                <a:solidFill>
                  <a:srgbClr val="7B2D8B"/>
                </a:solidFill>
                <a:latin typeface="Calibri" pitchFamily="34" charset="0"/>
                <a:ea typeface="Calibri" pitchFamily="34" charset="-122"/>
                <a:cs typeface="Calibri" pitchFamily="34" charset="-120"/>
              </a:rPr>
              <a:t>ALES Puanı</a:t>
            </a:r>
            <a:endParaRPr lang="en-US" sz="880" dirty="0"/>
          </a:p>
        </p:txBody>
      </p:sp>
      <p:sp>
        <p:nvSpPr>
          <p:cNvPr id="15" name="Text 13"/>
          <p:cNvSpPr/>
          <p:nvPr/>
        </p:nvSpPr>
        <p:spPr>
          <a:xfrm>
            <a:off x="4023360" y="1883664"/>
            <a:ext cx="4754880" cy="201168"/>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Sayısal, Sözel veya Eşit Ağırlık türünden yeterli ALES puanı (alan bazında değişir, genellikle 55–60+).</a:t>
            </a:r>
            <a:endParaRPr lang="en-US" sz="850" dirty="0"/>
          </a:p>
        </p:txBody>
      </p:sp>
      <p:sp>
        <p:nvSpPr>
          <p:cNvPr id="16" name="Shape 14"/>
          <p:cNvSpPr/>
          <p:nvPr/>
        </p:nvSpPr>
        <p:spPr>
          <a:xfrm>
            <a:off x="777240" y="2103120"/>
            <a:ext cx="8065008" cy="201168"/>
          </a:xfrm>
          <a:prstGeom prst="rect">
            <a:avLst/>
          </a:prstGeom>
          <a:solidFill>
            <a:srgbClr val="F3EAFF"/>
          </a:solidFill>
          <a:ln w="12700">
            <a:solidFill>
              <a:srgbClr val="E0D0F0"/>
            </a:solidFill>
            <a:prstDash val="solid"/>
          </a:ln>
        </p:spPr>
        <p:txBody>
          <a:bodyPr/>
          <a:lstStyle/>
          <a:p>
            <a:endParaRPr lang="tr-TR"/>
          </a:p>
        </p:txBody>
      </p:sp>
      <p:sp>
        <p:nvSpPr>
          <p:cNvPr id="17" name="Text 15"/>
          <p:cNvSpPr/>
          <p:nvPr/>
        </p:nvSpPr>
        <p:spPr>
          <a:xfrm>
            <a:off x="868680" y="2103120"/>
            <a:ext cx="3108960" cy="201168"/>
          </a:xfrm>
          <a:prstGeom prst="rect">
            <a:avLst/>
          </a:prstGeom>
          <a:noFill/>
          <a:ln/>
        </p:spPr>
        <p:txBody>
          <a:bodyPr wrap="square" lIns="0" tIns="0" rIns="0" bIns="0" rtlCol="0" anchor="ctr"/>
          <a:lstStyle/>
          <a:p>
            <a:pPr marL="0" indent="0">
              <a:buNone/>
            </a:pPr>
            <a:r>
              <a:rPr lang="en-US" sz="880" b="1" dirty="0">
                <a:solidFill>
                  <a:srgbClr val="7B2D8B"/>
                </a:solidFill>
                <a:latin typeface="Calibri" pitchFamily="34" charset="0"/>
                <a:ea typeface="Calibri" pitchFamily="34" charset="-122"/>
                <a:cs typeface="Calibri" pitchFamily="34" charset="-120"/>
              </a:rPr>
              <a:t>Lisans Not Ortalaması</a:t>
            </a:r>
            <a:endParaRPr lang="en-US" sz="880" dirty="0"/>
          </a:p>
        </p:txBody>
      </p:sp>
      <p:sp>
        <p:nvSpPr>
          <p:cNvPr id="18" name="Text 16"/>
          <p:cNvSpPr/>
          <p:nvPr/>
        </p:nvSpPr>
        <p:spPr>
          <a:xfrm>
            <a:off x="4023360" y="2103120"/>
            <a:ext cx="4754880" cy="201168"/>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Mezuniyet not ortalaması (AGNO) başvurulan programa göre değerlendirilir.</a:t>
            </a:r>
            <a:endParaRPr lang="en-US" sz="850" dirty="0"/>
          </a:p>
        </p:txBody>
      </p:sp>
      <p:sp>
        <p:nvSpPr>
          <p:cNvPr id="19" name="Shape 17"/>
          <p:cNvSpPr/>
          <p:nvPr/>
        </p:nvSpPr>
        <p:spPr>
          <a:xfrm>
            <a:off x="777240" y="2322576"/>
            <a:ext cx="8065008" cy="201168"/>
          </a:xfrm>
          <a:prstGeom prst="rect">
            <a:avLst/>
          </a:prstGeom>
          <a:solidFill>
            <a:srgbClr val="FFFFFF"/>
          </a:solidFill>
          <a:ln w="12700">
            <a:solidFill>
              <a:srgbClr val="E0D0F0"/>
            </a:solidFill>
            <a:prstDash val="solid"/>
          </a:ln>
        </p:spPr>
        <p:txBody>
          <a:bodyPr/>
          <a:lstStyle/>
          <a:p>
            <a:endParaRPr lang="tr-TR"/>
          </a:p>
        </p:txBody>
      </p:sp>
      <p:sp>
        <p:nvSpPr>
          <p:cNvPr id="20" name="Text 18"/>
          <p:cNvSpPr/>
          <p:nvPr/>
        </p:nvSpPr>
        <p:spPr>
          <a:xfrm>
            <a:off x="868680" y="2322576"/>
            <a:ext cx="3108960" cy="201168"/>
          </a:xfrm>
          <a:prstGeom prst="rect">
            <a:avLst/>
          </a:prstGeom>
          <a:noFill/>
          <a:ln/>
        </p:spPr>
        <p:txBody>
          <a:bodyPr wrap="square" lIns="0" tIns="0" rIns="0" bIns="0" rtlCol="0" anchor="ctr"/>
          <a:lstStyle/>
          <a:p>
            <a:pPr marL="0" indent="0">
              <a:buNone/>
            </a:pPr>
            <a:r>
              <a:rPr lang="en-US" sz="880" b="1" dirty="0">
                <a:solidFill>
                  <a:srgbClr val="7B2D8B"/>
                </a:solidFill>
                <a:latin typeface="Calibri" pitchFamily="34" charset="0"/>
                <a:ea typeface="Calibri" pitchFamily="34" charset="-122"/>
                <a:cs typeface="Calibri" pitchFamily="34" charset="-120"/>
              </a:rPr>
              <a:t>Yabancı Dil Puanı</a:t>
            </a:r>
            <a:endParaRPr lang="en-US" sz="880" dirty="0"/>
          </a:p>
        </p:txBody>
      </p:sp>
      <p:sp>
        <p:nvSpPr>
          <p:cNvPr id="21" name="Text 19"/>
          <p:cNvSpPr/>
          <p:nvPr/>
        </p:nvSpPr>
        <p:spPr>
          <a:xfrm>
            <a:off x="4023360" y="2322576"/>
            <a:ext cx="4754880" cy="201168"/>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Bazı programlar YDS/YÖKDİL veya TOEFL/IELTS skoru gerektirebilir.</a:t>
            </a:r>
            <a:endParaRPr lang="en-US" sz="850" dirty="0"/>
          </a:p>
        </p:txBody>
      </p:sp>
      <p:sp>
        <p:nvSpPr>
          <p:cNvPr id="22" name="Shape 20"/>
          <p:cNvSpPr/>
          <p:nvPr/>
        </p:nvSpPr>
        <p:spPr>
          <a:xfrm>
            <a:off x="777240" y="2542032"/>
            <a:ext cx="8065008" cy="201168"/>
          </a:xfrm>
          <a:prstGeom prst="rect">
            <a:avLst/>
          </a:prstGeom>
          <a:solidFill>
            <a:srgbClr val="F3EAFF"/>
          </a:solidFill>
          <a:ln w="12700">
            <a:solidFill>
              <a:srgbClr val="E0D0F0"/>
            </a:solidFill>
            <a:prstDash val="solid"/>
          </a:ln>
        </p:spPr>
        <p:txBody>
          <a:bodyPr/>
          <a:lstStyle/>
          <a:p>
            <a:endParaRPr lang="tr-TR"/>
          </a:p>
        </p:txBody>
      </p:sp>
      <p:sp>
        <p:nvSpPr>
          <p:cNvPr id="23" name="Text 21"/>
          <p:cNvSpPr/>
          <p:nvPr/>
        </p:nvSpPr>
        <p:spPr>
          <a:xfrm>
            <a:off x="868680" y="2542032"/>
            <a:ext cx="3108960" cy="201168"/>
          </a:xfrm>
          <a:prstGeom prst="rect">
            <a:avLst/>
          </a:prstGeom>
          <a:noFill/>
          <a:ln/>
        </p:spPr>
        <p:txBody>
          <a:bodyPr wrap="square" lIns="0" tIns="0" rIns="0" bIns="0" rtlCol="0" anchor="ctr"/>
          <a:lstStyle/>
          <a:p>
            <a:pPr marL="0" indent="0">
              <a:buNone/>
            </a:pPr>
            <a:r>
              <a:rPr lang="en-US" sz="880" b="1" dirty="0">
                <a:solidFill>
                  <a:srgbClr val="7B2D8B"/>
                </a:solidFill>
                <a:latin typeface="Calibri" pitchFamily="34" charset="0"/>
                <a:ea typeface="Calibri" pitchFamily="34" charset="-122"/>
                <a:cs typeface="Calibri" pitchFamily="34" charset="-120"/>
              </a:rPr>
              <a:t>Mülakat / Yazılı Sınav</a:t>
            </a:r>
            <a:endParaRPr lang="en-US" sz="880" dirty="0"/>
          </a:p>
        </p:txBody>
      </p:sp>
      <p:sp>
        <p:nvSpPr>
          <p:cNvPr id="24" name="Text 22"/>
          <p:cNvSpPr/>
          <p:nvPr/>
        </p:nvSpPr>
        <p:spPr>
          <a:xfrm>
            <a:off x="4023360" y="2542032"/>
            <a:ext cx="4754880" cy="201168"/>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İlgili enstitünün belirlediği ek sınavlar veya mülakat yapılabilir.</a:t>
            </a:r>
            <a:endParaRPr lang="en-US" sz="850" dirty="0"/>
          </a:p>
        </p:txBody>
      </p:sp>
      <p:sp>
        <p:nvSpPr>
          <p:cNvPr id="25" name="Shape 23"/>
          <p:cNvSpPr/>
          <p:nvPr/>
        </p:nvSpPr>
        <p:spPr>
          <a:xfrm>
            <a:off x="777240" y="2688336"/>
            <a:ext cx="8065008" cy="73152"/>
          </a:xfrm>
          <a:prstGeom prst="rect">
            <a:avLst/>
          </a:prstGeom>
          <a:solidFill>
            <a:srgbClr val="E0D0F0"/>
          </a:solidFill>
          <a:ln w="12700">
            <a:solidFill>
              <a:srgbClr val="E0D0F0"/>
            </a:solidFill>
            <a:prstDash val="solid"/>
          </a:ln>
        </p:spPr>
        <p:txBody>
          <a:bodyPr/>
          <a:lstStyle/>
          <a:p>
            <a:endParaRPr lang="tr-TR"/>
          </a:p>
        </p:txBody>
      </p:sp>
      <p:sp>
        <p:nvSpPr>
          <p:cNvPr id="26" name="Shape 24"/>
          <p:cNvSpPr/>
          <p:nvPr/>
        </p:nvSpPr>
        <p:spPr>
          <a:xfrm>
            <a:off x="228600" y="2907792"/>
            <a:ext cx="8686800" cy="2084832"/>
          </a:xfrm>
          <a:prstGeom prst="rect">
            <a:avLst/>
          </a:prstGeom>
          <a:solidFill>
            <a:srgbClr val="FFFFFF"/>
          </a:solidFill>
          <a:ln w="12700">
            <a:solidFill>
              <a:srgbClr val="E84855"/>
            </a:solidFill>
            <a:prstDash val="solid"/>
          </a:ln>
        </p:spPr>
        <p:txBody>
          <a:bodyPr/>
          <a:lstStyle/>
          <a:p>
            <a:endParaRPr lang="tr-TR"/>
          </a:p>
        </p:txBody>
      </p:sp>
      <p:sp>
        <p:nvSpPr>
          <p:cNvPr id="27" name="Shape 25"/>
          <p:cNvSpPr/>
          <p:nvPr/>
        </p:nvSpPr>
        <p:spPr>
          <a:xfrm>
            <a:off x="228600" y="2907792"/>
            <a:ext cx="457200" cy="2084832"/>
          </a:xfrm>
          <a:prstGeom prst="rect">
            <a:avLst/>
          </a:prstGeom>
          <a:solidFill>
            <a:srgbClr val="E84855"/>
          </a:solidFill>
          <a:ln w="12700">
            <a:solidFill>
              <a:srgbClr val="E84855"/>
            </a:solidFill>
            <a:prstDash val="solid"/>
          </a:ln>
        </p:spPr>
        <p:txBody>
          <a:bodyPr/>
          <a:lstStyle/>
          <a:p>
            <a:endParaRPr lang="tr-TR"/>
          </a:p>
        </p:txBody>
      </p:sp>
      <p:sp>
        <p:nvSpPr>
          <p:cNvPr id="28" name="Text 26"/>
          <p:cNvSpPr/>
          <p:nvPr/>
        </p:nvSpPr>
        <p:spPr>
          <a:xfrm>
            <a:off x="228600" y="2907792"/>
            <a:ext cx="457200" cy="2084832"/>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10</a:t>
            </a:r>
            <a:endParaRPr lang="en-US" sz="1800" dirty="0"/>
          </a:p>
        </p:txBody>
      </p:sp>
      <p:sp>
        <p:nvSpPr>
          <p:cNvPr id="29" name="Text 27"/>
          <p:cNvSpPr/>
          <p:nvPr/>
        </p:nvSpPr>
        <p:spPr>
          <a:xfrm>
            <a:off x="777240" y="2953512"/>
            <a:ext cx="8046720" cy="256032"/>
          </a:xfrm>
          <a:prstGeom prst="rect">
            <a:avLst/>
          </a:prstGeom>
          <a:noFill/>
          <a:ln/>
        </p:spPr>
        <p:txBody>
          <a:bodyPr wrap="square" lIns="0" tIns="0" rIns="0" bIns="0" rtlCol="0" anchor="ctr"/>
          <a:lstStyle/>
          <a:p>
            <a:pPr marL="0" indent="0">
              <a:buNone/>
            </a:pPr>
            <a:r>
              <a:rPr lang="en-US" sz="1100" b="1" dirty="0">
                <a:solidFill>
                  <a:srgbClr val="E84855"/>
                </a:solidFill>
                <a:latin typeface="Calibri" pitchFamily="34" charset="0"/>
                <a:ea typeface="Calibri" pitchFamily="34" charset="-122"/>
                <a:cs typeface="Calibri" pitchFamily="34" charset="-120"/>
              </a:rPr>
              <a:t>Sınavlar, Ölçme ve Değerlendirme / Examination Regulations, Assessment and Grading</a:t>
            </a:r>
            <a:endParaRPr lang="en-US" sz="1100" dirty="0"/>
          </a:p>
        </p:txBody>
      </p:sp>
      <p:sp>
        <p:nvSpPr>
          <p:cNvPr id="30" name="Text 28"/>
          <p:cNvSpPr/>
          <p:nvPr/>
        </p:nvSpPr>
        <p:spPr>
          <a:xfrm>
            <a:off x="777240" y="3236976"/>
            <a:ext cx="8046720" cy="292608"/>
          </a:xfrm>
          <a:prstGeom prst="rect">
            <a:avLst/>
          </a:prstGeom>
          <a:noFill/>
          <a:ln/>
        </p:spPr>
        <p:txBody>
          <a:bodyPr wrap="square" lIns="0" tIns="0" rIns="0" bIns="0" rtlCol="0" anchor="ctr"/>
          <a:lstStyle/>
          <a:p>
            <a:pPr marL="0" indent="0">
              <a:buNone/>
            </a:pPr>
            <a:r>
              <a:rPr lang="en-US" sz="900" dirty="0">
                <a:solidFill>
                  <a:srgbClr val="718096"/>
                </a:solidFill>
                <a:latin typeface="Calibri" pitchFamily="34" charset="0"/>
                <a:ea typeface="Calibri" pitchFamily="34" charset="-122"/>
                <a:cs typeface="Calibri" pitchFamily="34" charset="-120"/>
              </a:rPr>
              <a:t>Bu madde, bölümdeki tüm derslerin nasıl değerlendirileceğinin genel kurallarını açıklar. Sınav yapısı, not sistemi ve geçme/kalma kriterleri burada tanımlanır.</a:t>
            </a:r>
            <a:endParaRPr lang="en-US" sz="900" dirty="0"/>
          </a:p>
        </p:txBody>
      </p:sp>
      <p:sp>
        <p:nvSpPr>
          <p:cNvPr id="31" name="Shape 29"/>
          <p:cNvSpPr/>
          <p:nvPr/>
        </p:nvSpPr>
        <p:spPr>
          <a:xfrm>
            <a:off x="777240" y="3547872"/>
            <a:ext cx="8065008" cy="237744"/>
          </a:xfrm>
          <a:prstGeom prst="rect">
            <a:avLst/>
          </a:prstGeom>
          <a:solidFill>
            <a:srgbClr val="E84855"/>
          </a:solidFill>
          <a:ln w="12700">
            <a:solidFill>
              <a:srgbClr val="E84855"/>
            </a:solidFill>
            <a:prstDash val="solid"/>
          </a:ln>
        </p:spPr>
        <p:txBody>
          <a:bodyPr/>
          <a:lstStyle/>
          <a:p>
            <a:endParaRPr lang="tr-TR"/>
          </a:p>
        </p:txBody>
      </p:sp>
      <p:sp>
        <p:nvSpPr>
          <p:cNvPr id="32" name="Text 30"/>
          <p:cNvSpPr/>
          <p:nvPr/>
        </p:nvSpPr>
        <p:spPr>
          <a:xfrm>
            <a:off x="868680" y="3547872"/>
            <a:ext cx="2560320" cy="237744"/>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Kural</a:t>
            </a:r>
            <a:endParaRPr lang="en-US" sz="900" dirty="0"/>
          </a:p>
        </p:txBody>
      </p:sp>
      <p:sp>
        <p:nvSpPr>
          <p:cNvPr id="33" name="Text 31"/>
          <p:cNvSpPr/>
          <p:nvPr/>
        </p:nvSpPr>
        <p:spPr>
          <a:xfrm>
            <a:off x="3474720" y="3547872"/>
            <a:ext cx="5303520" cy="237744"/>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Açıklama</a:t>
            </a:r>
            <a:endParaRPr lang="en-US" sz="900" dirty="0"/>
          </a:p>
        </p:txBody>
      </p:sp>
      <p:sp>
        <p:nvSpPr>
          <p:cNvPr id="34" name="Shape 32"/>
          <p:cNvSpPr/>
          <p:nvPr/>
        </p:nvSpPr>
        <p:spPr>
          <a:xfrm>
            <a:off x="777240" y="3813048"/>
            <a:ext cx="8065008" cy="210312"/>
          </a:xfrm>
          <a:prstGeom prst="rect">
            <a:avLst/>
          </a:prstGeom>
          <a:solidFill>
            <a:srgbClr val="FFF5F5"/>
          </a:solidFill>
          <a:ln w="12700">
            <a:solidFill>
              <a:srgbClr val="FFD0D0"/>
            </a:solidFill>
            <a:prstDash val="solid"/>
          </a:ln>
        </p:spPr>
        <p:txBody>
          <a:bodyPr/>
          <a:lstStyle/>
          <a:p>
            <a:endParaRPr lang="tr-TR"/>
          </a:p>
        </p:txBody>
      </p:sp>
      <p:sp>
        <p:nvSpPr>
          <p:cNvPr id="35" name="Text 33"/>
          <p:cNvSpPr/>
          <p:nvPr/>
        </p:nvSpPr>
        <p:spPr>
          <a:xfrm>
            <a:off x="868680" y="3813048"/>
            <a:ext cx="2560320" cy="210312"/>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Sınav yapısı</a:t>
            </a:r>
            <a:endParaRPr lang="en-US" sz="880" dirty="0"/>
          </a:p>
        </p:txBody>
      </p:sp>
      <p:sp>
        <p:nvSpPr>
          <p:cNvPr id="36" name="Text 34"/>
          <p:cNvSpPr/>
          <p:nvPr/>
        </p:nvSpPr>
        <p:spPr>
          <a:xfrm>
            <a:off x="3474720" y="3813048"/>
            <a:ext cx="5303520" cy="210312"/>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%40 ara sınav + %60 final sınavı. Ayrıca kısa sınavlar, ödevler ve katılım da değerlendirmeye katılabilir.</a:t>
            </a:r>
            <a:endParaRPr lang="en-US" sz="850" dirty="0"/>
          </a:p>
        </p:txBody>
      </p:sp>
      <p:sp>
        <p:nvSpPr>
          <p:cNvPr id="37" name="Shape 35"/>
          <p:cNvSpPr/>
          <p:nvPr/>
        </p:nvSpPr>
        <p:spPr>
          <a:xfrm>
            <a:off x="777240" y="4041648"/>
            <a:ext cx="8065008" cy="210312"/>
          </a:xfrm>
          <a:prstGeom prst="rect">
            <a:avLst/>
          </a:prstGeom>
          <a:solidFill>
            <a:srgbClr val="FFFFFF"/>
          </a:solidFill>
          <a:ln w="12700">
            <a:solidFill>
              <a:srgbClr val="FFD0D0"/>
            </a:solidFill>
            <a:prstDash val="solid"/>
          </a:ln>
        </p:spPr>
        <p:txBody>
          <a:bodyPr/>
          <a:lstStyle/>
          <a:p>
            <a:endParaRPr lang="tr-TR"/>
          </a:p>
        </p:txBody>
      </p:sp>
      <p:sp>
        <p:nvSpPr>
          <p:cNvPr id="38" name="Text 36"/>
          <p:cNvSpPr/>
          <p:nvPr/>
        </p:nvSpPr>
        <p:spPr>
          <a:xfrm>
            <a:off x="868680" y="4041648"/>
            <a:ext cx="2560320" cy="210312"/>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Not dönüşümü</a:t>
            </a:r>
            <a:endParaRPr lang="en-US" sz="880" dirty="0"/>
          </a:p>
        </p:txBody>
      </p:sp>
      <p:sp>
        <p:nvSpPr>
          <p:cNvPr id="39" name="Text 37"/>
          <p:cNvSpPr/>
          <p:nvPr/>
        </p:nvSpPr>
        <p:spPr>
          <a:xfrm>
            <a:off x="3474720" y="4041648"/>
            <a:ext cx="5303520" cy="210312"/>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Öğretim üyesi 100'lük sisteme göre verdiği puanları harf notuna (AA–FF) çevirir. İstatistiksel dağılım baz alınır.</a:t>
            </a:r>
            <a:endParaRPr lang="en-US" sz="850" dirty="0"/>
          </a:p>
        </p:txBody>
      </p:sp>
      <p:sp>
        <p:nvSpPr>
          <p:cNvPr id="40" name="Shape 38"/>
          <p:cNvSpPr/>
          <p:nvPr/>
        </p:nvSpPr>
        <p:spPr>
          <a:xfrm>
            <a:off x="777240" y="4270248"/>
            <a:ext cx="8065008" cy="210312"/>
          </a:xfrm>
          <a:prstGeom prst="rect">
            <a:avLst/>
          </a:prstGeom>
          <a:solidFill>
            <a:srgbClr val="FFF5F5"/>
          </a:solidFill>
          <a:ln w="12700">
            <a:solidFill>
              <a:srgbClr val="FFD0D0"/>
            </a:solidFill>
            <a:prstDash val="solid"/>
          </a:ln>
        </p:spPr>
        <p:txBody>
          <a:bodyPr/>
          <a:lstStyle/>
          <a:p>
            <a:endParaRPr lang="tr-TR"/>
          </a:p>
        </p:txBody>
      </p:sp>
      <p:sp>
        <p:nvSpPr>
          <p:cNvPr id="41" name="Text 39"/>
          <p:cNvSpPr/>
          <p:nvPr/>
        </p:nvSpPr>
        <p:spPr>
          <a:xfrm>
            <a:off x="868680" y="4270248"/>
            <a:ext cx="2560320" cy="210312"/>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Geçme koşulu</a:t>
            </a:r>
            <a:endParaRPr lang="en-US" sz="880" dirty="0"/>
          </a:p>
        </p:txBody>
      </p:sp>
      <p:sp>
        <p:nvSpPr>
          <p:cNvPr id="42" name="Text 40"/>
          <p:cNvSpPr/>
          <p:nvPr/>
        </p:nvSpPr>
        <p:spPr>
          <a:xfrm>
            <a:off x="3474720" y="4270248"/>
            <a:ext cx="5303520" cy="210312"/>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Dönem içi ve final notları kombinasyonu en az DD olmalı. FF alanlar dersi tekrar alır.</a:t>
            </a:r>
            <a:endParaRPr lang="en-US" sz="850" dirty="0"/>
          </a:p>
        </p:txBody>
      </p:sp>
      <p:sp>
        <p:nvSpPr>
          <p:cNvPr id="43" name="Shape 41"/>
          <p:cNvSpPr/>
          <p:nvPr/>
        </p:nvSpPr>
        <p:spPr>
          <a:xfrm>
            <a:off x="777240" y="4498848"/>
            <a:ext cx="8065008" cy="210312"/>
          </a:xfrm>
          <a:prstGeom prst="rect">
            <a:avLst/>
          </a:prstGeom>
          <a:solidFill>
            <a:srgbClr val="FFFFFF"/>
          </a:solidFill>
          <a:ln w="12700">
            <a:solidFill>
              <a:srgbClr val="FFD0D0"/>
            </a:solidFill>
            <a:prstDash val="solid"/>
          </a:ln>
        </p:spPr>
        <p:txBody>
          <a:bodyPr/>
          <a:lstStyle/>
          <a:p>
            <a:endParaRPr lang="tr-TR"/>
          </a:p>
        </p:txBody>
      </p:sp>
      <p:sp>
        <p:nvSpPr>
          <p:cNvPr id="44" name="Text 42"/>
          <p:cNvSpPr/>
          <p:nvPr/>
        </p:nvSpPr>
        <p:spPr>
          <a:xfrm>
            <a:off x="868680" y="4498848"/>
            <a:ext cx="2560320" cy="210312"/>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AGNO hesabı</a:t>
            </a:r>
            <a:endParaRPr lang="en-US" sz="880" dirty="0"/>
          </a:p>
        </p:txBody>
      </p:sp>
      <p:sp>
        <p:nvSpPr>
          <p:cNvPr id="45" name="Text 43"/>
          <p:cNvSpPr/>
          <p:nvPr/>
        </p:nvSpPr>
        <p:spPr>
          <a:xfrm>
            <a:off x="3474720" y="4498848"/>
            <a:ext cx="5303520" cy="210312"/>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Öğrenci 4.00 sistemde en az 2.00 AGNO tutturmalı. 2 dönem üst üste 2.00 altı = yeni ders alamaz.</a:t>
            </a:r>
            <a:endParaRPr lang="en-US" sz="850" dirty="0"/>
          </a:p>
        </p:txBody>
      </p:sp>
      <p:sp>
        <p:nvSpPr>
          <p:cNvPr id="46" name="Shape 44"/>
          <p:cNvSpPr/>
          <p:nvPr/>
        </p:nvSpPr>
        <p:spPr>
          <a:xfrm>
            <a:off x="777240" y="4727448"/>
            <a:ext cx="8065008" cy="210312"/>
          </a:xfrm>
          <a:prstGeom prst="rect">
            <a:avLst/>
          </a:prstGeom>
          <a:solidFill>
            <a:srgbClr val="FFF5F5"/>
          </a:solidFill>
          <a:ln w="12700">
            <a:solidFill>
              <a:srgbClr val="FFD0D0"/>
            </a:solidFill>
            <a:prstDash val="solid"/>
          </a:ln>
        </p:spPr>
        <p:txBody>
          <a:bodyPr/>
          <a:lstStyle/>
          <a:p>
            <a:endParaRPr lang="tr-TR"/>
          </a:p>
        </p:txBody>
      </p:sp>
      <p:sp>
        <p:nvSpPr>
          <p:cNvPr id="47" name="Text 45"/>
          <p:cNvSpPr/>
          <p:nvPr/>
        </p:nvSpPr>
        <p:spPr>
          <a:xfrm>
            <a:off x="868680" y="4727448"/>
            <a:ext cx="2560320" cy="210312"/>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Muaf notlar</a:t>
            </a:r>
            <a:endParaRPr lang="en-US" sz="880" dirty="0"/>
          </a:p>
        </p:txBody>
      </p:sp>
      <p:sp>
        <p:nvSpPr>
          <p:cNvPr id="48" name="Text 46"/>
          <p:cNvSpPr/>
          <p:nvPr/>
        </p:nvSpPr>
        <p:spPr>
          <a:xfrm>
            <a:off x="3474720" y="4727448"/>
            <a:ext cx="5303520" cy="210312"/>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M (Muaf) ve G (Geçer) notları AGNO hesabına dahil edilmez.</a:t>
            </a:r>
            <a:endParaRPr lang="en-US" sz="85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Nasıl Düzenlenir? + Dikkat Edilecekler + Kontrol Listesi</a:t>
            </a:r>
            <a:endParaRPr lang="en-US" sz="22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100" dirty="0">
                <a:solidFill>
                  <a:srgbClr val="9BB8D4"/>
                </a:solidFill>
                <a:latin typeface="Calibri" pitchFamily="34" charset="0"/>
                <a:ea typeface="Calibri" pitchFamily="34" charset="-122"/>
                <a:cs typeface="Calibri" pitchFamily="34" charset="-120"/>
              </a:rPr>
              <a:t>Program Tanıtım sayfasını güncel tutmak bölüm başkanı ve öğretim üyelerinin ortak sorumluluğudur</a:t>
            </a:r>
            <a:endParaRPr lang="en-US" sz="1100" dirty="0"/>
          </a:p>
        </p:txBody>
      </p:sp>
      <p:sp>
        <p:nvSpPr>
          <p:cNvPr id="5" name="Shape 3"/>
          <p:cNvSpPr/>
          <p:nvPr/>
        </p:nvSpPr>
        <p:spPr>
          <a:xfrm>
            <a:off x="228600" y="1024128"/>
            <a:ext cx="5074920" cy="292608"/>
          </a:xfrm>
          <a:prstGeom prst="rect">
            <a:avLst/>
          </a:prstGeom>
          <a:solidFill>
            <a:srgbClr val="0D7C6E"/>
          </a:solidFill>
          <a:ln w="12700">
            <a:solidFill>
              <a:srgbClr val="0D7C6E"/>
            </a:solidFill>
            <a:prstDash val="solid"/>
          </a:ln>
        </p:spPr>
        <p:txBody>
          <a:bodyPr/>
          <a:lstStyle/>
          <a:p>
            <a:endParaRPr lang="tr-TR"/>
          </a:p>
        </p:txBody>
      </p:sp>
      <p:sp>
        <p:nvSpPr>
          <p:cNvPr id="6" name="Text 4"/>
          <p:cNvSpPr/>
          <p:nvPr/>
        </p:nvSpPr>
        <p:spPr>
          <a:xfrm>
            <a:off x="320040" y="1024128"/>
            <a:ext cx="4892040" cy="292608"/>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Nasıl Düzenlenir?</a:t>
            </a:r>
            <a:endParaRPr lang="en-US" sz="1150" dirty="0"/>
          </a:p>
        </p:txBody>
      </p:sp>
      <p:sp>
        <p:nvSpPr>
          <p:cNvPr id="7" name="Shape 5"/>
          <p:cNvSpPr/>
          <p:nvPr/>
        </p:nvSpPr>
        <p:spPr>
          <a:xfrm>
            <a:off x="228600" y="1371600"/>
            <a:ext cx="5074920" cy="621792"/>
          </a:xfrm>
          <a:prstGeom prst="rect">
            <a:avLst/>
          </a:prstGeom>
          <a:solidFill>
            <a:srgbClr val="F7F9FC"/>
          </a:solidFill>
          <a:ln w="12700">
            <a:solidFill>
              <a:srgbClr val="DDEAF5"/>
            </a:solidFill>
            <a:prstDash val="solid"/>
          </a:ln>
        </p:spPr>
        <p:txBody>
          <a:bodyPr/>
          <a:lstStyle/>
          <a:p>
            <a:endParaRPr lang="tr-TR"/>
          </a:p>
        </p:txBody>
      </p:sp>
      <p:sp>
        <p:nvSpPr>
          <p:cNvPr id="8" name="Shape 6"/>
          <p:cNvSpPr/>
          <p:nvPr/>
        </p:nvSpPr>
        <p:spPr>
          <a:xfrm>
            <a:off x="292608" y="1536192"/>
            <a:ext cx="292608" cy="292608"/>
          </a:xfrm>
          <a:prstGeom prst="ellipse">
            <a:avLst/>
          </a:prstGeom>
          <a:solidFill>
            <a:srgbClr val="0D7C6E"/>
          </a:solidFill>
          <a:ln w="12700">
            <a:solidFill>
              <a:srgbClr val="0D7C6E"/>
            </a:solidFill>
            <a:prstDash val="solid"/>
          </a:ln>
        </p:spPr>
        <p:txBody>
          <a:bodyPr/>
          <a:lstStyle/>
          <a:p>
            <a:endParaRPr lang="tr-TR"/>
          </a:p>
        </p:txBody>
      </p:sp>
      <p:sp>
        <p:nvSpPr>
          <p:cNvPr id="9" name="Text 7"/>
          <p:cNvSpPr/>
          <p:nvPr/>
        </p:nvSpPr>
        <p:spPr>
          <a:xfrm>
            <a:off x="292608" y="1536192"/>
            <a:ext cx="292608"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10" name="Text 8"/>
          <p:cNvSpPr/>
          <p:nvPr/>
        </p:nvSpPr>
        <p:spPr>
          <a:xfrm>
            <a:off x="667512" y="1408176"/>
            <a:ext cx="4572000" cy="219456"/>
          </a:xfrm>
          <a:prstGeom prst="rect">
            <a:avLst/>
          </a:prstGeom>
          <a:noFill/>
          <a:ln/>
        </p:spPr>
        <p:txBody>
          <a:bodyPr wrap="square" lIns="0" tIns="0" rIns="0" bIns="0" rtlCol="0" anchor="ctr"/>
          <a:lstStyle/>
          <a:p>
            <a:pPr marL="0" indent="0">
              <a:buNone/>
            </a:pPr>
            <a:r>
              <a:rPr lang="en-US" sz="1000" b="1" dirty="0">
                <a:solidFill>
                  <a:srgbClr val="0D7C6E"/>
                </a:solidFill>
                <a:latin typeface="Calibri" pitchFamily="34" charset="0"/>
                <a:ea typeface="Calibri" pitchFamily="34" charset="-122"/>
                <a:cs typeface="Calibri" pitchFamily="34" charset="-120"/>
              </a:rPr>
              <a:t>Program Çıktıları Sayfasına Girin</a:t>
            </a:r>
            <a:endParaRPr lang="en-US" sz="1000" dirty="0"/>
          </a:p>
        </p:txBody>
      </p:sp>
      <p:sp>
        <p:nvSpPr>
          <p:cNvPr id="11" name="Text 9"/>
          <p:cNvSpPr/>
          <p:nvPr/>
        </p:nvSpPr>
        <p:spPr>
          <a:xfrm>
            <a:off x="667512" y="1645920"/>
            <a:ext cx="4572000" cy="29260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ogrenci.igdir.edu.tr → Program Çıktıları (OGR.0143-01) → 'Program Tanıtımı' sekmesine tıklayın.</a:t>
            </a:r>
            <a:endParaRPr lang="en-US" sz="880" dirty="0"/>
          </a:p>
        </p:txBody>
      </p:sp>
      <p:sp>
        <p:nvSpPr>
          <p:cNvPr id="12" name="Shape 10"/>
          <p:cNvSpPr/>
          <p:nvPr/>
        </p:nvSpPr>
        <p:spPr>
          <a:xfrm>
            <a:off x="228600" y="2057400"/>
            <a:ext cx="5074920" cy="621792"/>
          </a:xfrm>
          <a:prstGeom prst="rect">
            <a:avLst/>
          </a:prstGeom>
          <a:solidFill>
            <a:srgbClr val="FFFFFF"/>
          </a:solidFill>
          <a:ln w="12700">
            <a:solidFill>
              <a:srgbClr val="DDEAF5"/>
            </a:solidFill>
            <a:prstDash val="solid"/>
          </a:ln>
        </p:spPr>
        <p:txBody>
          <a:bodyPr/>
          <a:lstStyle/>
          <a:p>
            <a:endParaRPr lang="tr-TR"/>
          </a:p>
        </p:txBody>
      </p:sp>
      <p:sp>
        <p:nvSpPr>
          <p:cNvPr id="13" name="Shape 11"/>
          <p:cNvSpPr/>
          <p:nvPr/>
        </p:nvSpPr>
        <p:spPr>
          <a:xfrm>
            <a:off x="292608" y="2221992"/>
            <a:ext cx="292608" cy="292608"/>
          </a:xfrm>
          <a:prstGeom prst="ellipse">
            <a:avLst/>
          </a:prstGeom>
          <a:solidFill>
            <a:srgbClr val="0D7C6E"/>
          </a:solidFill>
          <a:ln w="12700">
            <a:solidFill>
              <a:srgbClr val="0D7C6E"/>
            </a:solidFill>
            <a:prstDash val="solid"/>
          </a:ln>
        </p:spPr>
        <p:txBody>
          <a:bodyPr/>
          <a:lstStyle/>
          <a:p>
            <a:endParaRPr lang="tr-TR"/>
          </a:p>
        </p:txBody>
      </p:sp>
      <p:sp>
        <p:nvSpPr>
          <p:cNvPr id="14" name="Text 12"/>
          <p:cNvSpPr/>
          <p:nvPr/>
        </p:nvSpPr>
        <p:spPr>
          <a:xfrm>
            <a:off x="292608" y="2221992"/>
            <a:ext cx="292608"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5" name="Text 13"/>
          <p:cNvSpPr/>
          <p:nvPr/>
        </p:nvSpPr>
        <p:spPr>
          <a:xfrm>
            <a:off x="667512" y="2093976"/>
            <a:ext cx="4572000" cy="219456"/>
          </a:xfrm>
          <a:prstGeom prst="rect">
            <a:avLst/>
          </a:prstGeom>
          <a:noFill/>
          <a:ln/>
        </p:spPr>
        <p:txBody>
          <a:bodyPr wrap="square" lIns="0" tIns="0" rIns="0" bIns="0" rtlCol="0" anchor="ctr"/>
          <a:lstStyle/>
          <a:p>
            <a:pPr marL="0" indent="0">
              <a:buNone/>
            </a:pPr>
            <a:r>
              <a:rPr lang="en-US" sz="1000" b="1" dirty="0">
                <a:solidFill>
                  <a:srgbClr val="0D7C6E"/>
                </a:solidFill>
                <a:latin typeface="Calibri" pitchFamily="34" charset="0"/>
                <a:ea typeface="Calibri" pitchFamily="34" charset="-122"/>
                <a:cs typeface="Calibri" pitchFamily="34" charset="-120"/>
              </a:rPr>
              <a:t>Düzenlemek İstediğiniz Maddeye Gidin</a:t>
            </a:r>
            <a:endParaRPr lang="en-US" sz="1000" dirty="0"/>
          </a:p>
        </p:txBody>
      </p:sp>
      <p:sp>
        <p:nvSpPr>
          <p:cNvPr id="16" name="Text 14"/>
          <p:cNvSpPr/>
          <p:nvPr/>
        </p:nvSpPr>
        <p:spPr>
          <a:xfrm>
            <a:off x="667512" y="2331720"/>
            <a:ext cx="4572000" cy="29260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Her maddenin yanında kalem (✏️) ikonu var. O ikona tıklayarak ilgili maddenin düzenleme modunu açın.</a:t>
            </a:r>
            <a:endParaRPr lang="en-US" sz="880" dirty="0"/>
          </a:p>
        </p:txBody>
      </p:sp>
      <p:sp>
        <p:nvSpPr>
          <p:cNvPr id="17" name="Shape 15"/>
          <p:cNvSpPr/>
          <p:nvPr/>
        </p:nvSpPr>
        <p:spPr>
          <a:xfrm>
            <a:off x="228600" y="2743200"/>
            <a:ext cx="5074920" cy="621792"/>
          </a:xfrm>
          <a:prstGeom prst="rect">
            <a:avLst/>
          </a:prstGeom>
          <a:solidFill>
            <a:srgbClr val="F7F9FC"/>
          </a:solidFill>
          <a:ln w="12700">
            <a:solidFill>
              <a:srgbClr val="DDEAF5"/>
            </a:solidFill>
            <a:prstDash val="solid"/>
          </a:ln>
        </p:spPr>
        <p:txBody>
          <a:bodyPr/>
          <a:lstStyle/>
          <a:p>
            <a:endParaRPr lang="tr-TR"/>
          </a:p>
        </p:txBody>
      </p:sp>
      <p:sp>
        <p:nvSpPr>
          <p:cNvPr id="18" name="Shape 16"/>
          <p:cNvSpPr/>
          <p:nvPr/>
        </p:nvSpPr>
        <p:spPr>
          <a:xfrm>
            <a:off x="292608" y="2907792"/>
            <a:ext cx="292608" cy="292608"/>
          </a:xfrm>
          <a:prstGeom prst="ellipse">
            <a:avLst/>
          </a:prstGeom>
          <a:solidFill>
            <a:srgbClr val="2E86AB"/>
          </a:solidFill>
          <a:ln w="12700">
            <a:solidFill>
              <a:srgbClr val="2E86AB"/>
            </a:solidFill>
            <a:prstDash val="solid"/>
          </a:ln>
        </p:spPr>
        <p:txBody>
          <a:bodyPr/>
          <a:lstStyle/>
          <a:p>
            <a:endParaRPr lang="tr-TR"/>
          </a:p>
        </p:txBody>
      </p:sp>
      <p:sp>
        <p:nvSpPr>
          <p:cNvPr id="19" name="Text 17"/>
          <p:cNvSpPr/>
          <p:nvPr/>
        </p:nvSpPr>
        <p:spPr>
          <a:xfrm>
            <a:off x="292608" y="2907792"/>
            <a:ext cx="292608"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20" name="Text 18"/>
          <p:cNvSpPr/>
          <p:nvPr/>
        </p:nvSpPr>
        <p:spPr>
          <a:xfrm>
            <a:off x="667512" y="2779776"/>
            <a:ext cx="4572000" cy="219456"/>
          </a:xfrm>
          <a:prstGeom prst="rect">
            <a:avLst/>
          </a:prstGeom>
          <a:noFill/>
          <a:ln/>
        </p:spPr>
        <p:txBody>
          <a:bodyPr wrap="square" lIns="0" tIns="0" rIns="0" bIns="0"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TR ve EN Metinleri Güncelleyin</a:t>
            </a:r>
            <a:endParaRPr lang="en-US" sz="1000" dirty="0"/>
          </a:p>
        </p:txBody>
      </p:sp>
      <p:sp>
        <p:nvSpPr>
          <p:cNvPr id="21" name="Text 19"/>
          <p:cNvSpPr/>
          <p:nvPr/>
        </p:nvSpPr>
        <p:spPr>
          <a:xfrm>
            <a:off x="667512" y="3017520"/>
            <a:ext cx="4572000" cy="29260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Sol kutu: Türkçe metin. Sağ kutu: İngilizce çevirisi. İkisi paralel ve tutarlı olmalı — birini güncellerken diğerini unutmayın.</a:t>
            </a:r>
            <a:endParaRPr lang="en-US" sz="880" dirty="0"/>
          </a:p>
        </p:txBody>
      </p:sp>
      <p:sp>
        <p:nvSpPr>
          <p:cNvPr id="22" name="Shape 20"/>
          <p:cNvSpPr/>
          <p:nvPr/>
        </p:nvSpPr>
        <p:spPr>
          <a:xfrm>
            <a:off x="228600" y="3429000"/>
            <a:ext cx="5074920" cy="621792"/>
          </a:xfrm>
          <a:prstGeom prst="rect">
            <a:avLst/>
          </a:prstGeom>
          <a:solidFill>
            <a:srgbClr val="FFFFFF"/>
          </a:solidFill>
          <a:ln w="12700">
            <a:solidFill>
              <a:srgbClr val="DDEAF5"/>
            </a:solidFill>
            <a:prstDash val="solid"/>
          </a:ln>
        </p:spPr>
        <p:txBody>
          <a:bodyPr/>
          <a:lstStyle/>
          <a:p>
            <a:endParaRPr lang="tr-TR"/>
          </a:p>
        </p:txBody>
      </p:sp>
      <p:sp>
        <p:nvSpPr>
          <p:cNvPr id="23" name="Shape 21"/>
          <p:cNvSpPr/>
          <p:nvPr/>
        </p:nvSpPr>
        <p:spPr>
          <a:xfrm>
            <a:off x="292608" y="3593592"/>
            <a:ext cx="292608" cy="292608"/>
          </a:xfrm>
          <a:prstGeom prst="ellipse">
            <a:avLst/>
          </a:prstGeom>
          <a:solidFill>
            <a:srgbClr val="2E86AB"/>
          </a:solidFill>
          <a:ln w="12700">
            <a:solidFill>
              <a:srgbClr val="2E86AB"/>
            </a:solidFill>
            <a:prstDash val="solid"/>
          </a:ln>
        </p:spPr>
        <p:txBody>
          <a:bodyPr/>
          <a:lstStyle/>
          <a:p>
            <a:endParaRPr lang="tr-TR"/>
          </a:p>
        </p:txBody>
      </p:sp>
      <p:sp>
        <p:nvSpPr>
          <p:cNvPr id="24" name="Text 22"/>
          <p:cNvSpPr/>
          <p:nvPr/>
        </p:nvSpPr>
        <p:spPr>
          <a:xfrm>
            <a:off x="292608" y="3593592"/>
            <a:ext cx="292608"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25" name="Text 23"/>
          <p:cNvSpPr/>
          <p:nvPr/>
        </p:nvSpPr>
        <p:spPr>
          <a:xfrm>
            <a:off x="667512" y="3465576"/>
            <a:ext cx="4572000" cy="219456"/>
          </a:xfrm>
          <a:prstGeom prst="rect">
            <a:avLst/>
          </a:prstGeom>
          <a:noFill/>
          <a:ln/>
        </p:spPr>
        <p:txBody>
          <a:bodyPr wrap="square" lIns="0" tIns="0" rIns="0" bIns="0"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Kaydedin</a:t>
            </a:r>
            <a:endParaRPr lang="en-US" sz="1000" dirty="0"/>
          </a:p>
        </p:txBody>
      </p:sp>
      <p:sp>
        <p:nvSpPr>
          <p:cNvPr id="26" name="Text 24"/>
          <p:cNvSpPr/>
          <p:nvPr/>
        </p:nvSpPr>
        <p:spPr>
          <a:xfrm>
            <a:off x="667512" y="3703320"/>
            <a:ext cx="4572000" cy="29260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Her madde için ayrı kaydet yapılır. 'Değişiklikleri Kaydet' butonuna basın.</a:t>
            </a:r>
            <a:endParaRPr lang="en-US" sz="880" dirty="0"/>
          </a:p>
        </p:txBody>
      </p:sp>
      <p:sp>
        <p:nvSpPr>
          <p:cNvPr id="27" name="Shape 25"/>
          <p:cNvSpPr/>
          <p:nvPr/>
        </p:nvSpPr>
        <p:spPr>
          <a:xfrm>
            <a:off x="228600" y="4114800"/>
            <a:ext cx="5074920" cy="621792"/>
          </a:xfrm>
          <a:prstGeom prst="rect">
            <a:avLst/>
          </a:prstGeom>
          <a:solidFill>
            <a:srgbClr val="F7F9FC"/>
          </a:solidFill>
          <a:ln w="12700">
            <a:solidFill>
              <a:srgbClr val="DDEAF5"/>
            </a:solidFill>
            <a:prstDash val="solid"/>
          </a:ln>
        </p:spPr>
        <p:txBody>
          <a:bodyPr/>
          <a:lstStyle/>
          <a:p>
            <a:endParaRPr lang="tr-TR"/>
          </a:p>
        </p:txBody>
      </p:sp>
      <p:sp>
        <p:nvSpPr>
          <p:cNvPr id="28" name="Shape 26"/>
          <p:cNvSpPr/>
          <p:nvPr/>
        </p:nvSpPr>
        <p:spPr>
          <a:xfrm>
            <a:off x="292608" y="4279392"/>
            <a:ext cx="292608" cy="292608"/>
          </a:xfrm>
          <a:prstGeom prst="ellipse">
            <a:avLst/>
          </a:prstGeom>
          <a:solidFill>
            <a:srgbClr val="1E8C45"/>
          </a:solidFill>
          <a:ln w="12700">
            <a:solidFill>
              <a:srgbClr val="1E8C45"/>
            </a:solidFill>
            <a:prstDash val="solid"/>
          </a:ln>
        </p:spPr>
        <p:txBody>
          <a:bodyPr/>
          <a:lstStyle/>
          <a:p>
            <a:endParaRPr lang="tr-TR"/>
          </a:p>
        </p:txBody>
      </p:sp>
      <p:sp>
        <p:nvSpPr>
          <p:cNvPr id="29" name="Text 27"/>
          <p:cNvSpPr/>
          <p:nvPr/>
        </p:nvSpPr>
        <p:spPr>
          <a:xfrm>
            <a:off x="292608" y="4279392"/>
            <a:ext cx="292608"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30" name="Text 28"/>
          <p:cNvSpPr/>
          <p:nvPr/>
        </p:nvSpPr>
        <p:spPr>
          <a:xfrm>
            <a:off x="667512" y="4151376"/>
            <a:ext cx="4572000" cy="219456"/>
          </a:xfrm>
          <a:prstGeom prst="rect">
            <a:avLst/>
          </a:prstGeom>
          <a:noFill/>
          <a:ln/>
        </p:spPr>
        <p:txBody>
          <a:bodyPr wrap="square" lIns="0" tIns="0" rIns="0" bIns="0" rtlCol="0" anchor="ctr"/>
          <a:lstStyle/>
          <a:p>
            <a:pPr marL="0" indent="0">
              <a:buNone/>
            </a:pPr>
            <a:r>
              <a:rPr lang="en-US" sz="1000" b="1" dirty="0">
                <a:solidFill>
                  <a:srgbClr val="1E8C45"/>
                </a:solidFill>
                <a:latin typeface="Calibri" pitchFamily="34" charset="0"/>
                <a:ea typeface="Calibri" pitchFamily="34" charset="-122"/>
                <a:cs typeface="Calibri" pitchFamily="34" charset="-120"/>
              </a:rPr>
              <a:t>Değişikliği Teyit Edin</a:t>
            </a:r>
            <a:endParaRPr lang="en-US" sz="1000" dirty="0"/>
          </a:p>
        </p:txBody>
      </p:sp>
      <p:sp>
        <p:nvSpPr>
          <p:cNvPr id="31" name="Text 29"/>
          <p:cNvSpPr/>
          <p:nvPr/>
        </p:nvSpPr>
        <p:spPr>
          <a:xfrm>
            <a:off x="667512" y="4389120"/>
            <a:ext cx="4572000" cy="292608"/>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Sayfayı yenileyin (F5) ve güncellenen metnin doğru göründüğünü teyit edin.</a:t>
            </a:r>
            <a:endParaRPr lang="en-US" sz="880" dirty="0"/>
          </a:p>
        </p:txBody>
      </p:sp>
      <p:sp>
        <p:nvSpPr>
          <p:cNvPr id="32" name="Shape 30"/>
          <p:cNvSpPr/>
          <p:nvPr/>
        </p:nvSpPr>
        <p:spPr>
          <a:xfrm>
            <a:off x="5486400" y="1024128"/>
            <a:ext cx="3429000" cy="292608"/>
          </a:xfrm>
          <a:prstGeom prst="rect">
            <a:avLst/>
          </a:prstGeom>
          <a:solidFill>
            <a:srgbClr val="E84855"/>
          </a:solidFill>
          <a:ln w="12700">
            <a:solidFill>
              <a:srgbClr val="E84855"/>
            </a:solidFill>
            <a:prstDash val="solid"/>
          </a:ln>
        </p:spPr>
        <p:txBody>
          <a:bodyPr/>
          <a:lstStyle/>
          <a:p>
            <a:endParaRPr lang="tr-TR"/>
          </a:p>
        </p:txBody>
      </p:sp>
      <p:sp>
        <p:nvSpPr>
          <p:cNvPr id="33" name="Text 31"/>
          <p:cNvSpPr/>
          <p:nvPr/>
        </p:nvSpPr>
        <p:spPr>
          <a:xfrm>
            <a:off x="5577840" y="1024128"/>
            <a:ext cx="3246120" cy="292608"/>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Kritik Dikkat Noktaları</a:t>
            </a:r>
            <a:endParaRPr lang="en-US" sz="1100" dirty="0"/>
          </a:p>
        </p:txBody>
      </p:sp>
      <p:sp>
        <p:nvSpPr>
          <p:cNvPr id="34" name="Shape 32"/>
          <p:cNvSpPr/>
          <p:nvPr/>
        </p:nvSpPr>
        <p:spPr>
          <a:xfrm>
            <a:off x="5486400" y="1371600"/>
            <a:ext cx="3429000" cy="621792"/>
          </a:xfrm>
          <a:prstGeom prst="rect">
            <a:avLst/>
          </a:prstGeom>
          <a:solidFill>
            <a:srgbClr val="FFF5F5"/>
          </a:solidFill>
          <a:ln w="12700">
            <a:solidFill>
              <a:srgbClr val="FFDDDD"/>
            </a:solidFill>
            <a:prstDash val="solid"/>
          </a:ln>
        </p:spPr>
        <p:txBody>
          <a:bodyPr/>
          <a:lstStyle/>
          <a:p>
            <a:endParaRPr lang="tr-TR"/>
          </a:p>
        </p:txBody>
      </p:sp>
      <p:sp>
        <p:nvSpPr>
          <p:cNvPr id="35" name="Text 33"/>
          <p:cNvSpPr/>
          <p:nvPr/>
        </p:nvSpPr>
        <p:spPr>
          <a:xfrm>
            <a:off x="5577840" y="1408176"/>
            <a:ext cx="324612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TR-EN tutarsızlığı</a:t>
            </a:r>
            <a:endParaRPr lang="en-US" sz="950" dirty="0"/>
          </a:p>
        </p:txBody>
      </p:sp>
      <p:sp>
        <p:nvSpPr>
          <p:cNvPr id="36" name="Text 34"/>
          <p:cNvSpPr/>
          <p:nvPr/>
        </p:nvSpPr>
        <p:spPr>
          <a:xfrm>
            <a:off x="5577840" y="1627632"/>
            <a:ext cx="3246120" cy="32004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Türkçede yazıp İngilizceyi güncellemeden bırakmak en sık hatadır. Her güncelleme iki dilde yapılmalı.</a:t>
            </a:r>
            <a:endParaRPr lang="en-US" sz="850" dirty="0"/>
          </a:p>
        </p:txBody>
      </p:sp>
      <p:sp>
        <p:nvSpPr>
          <p:cNvPr id="37" name="Shape 35"/>
          <p:cNvSpPr/>
          <p:nvPr/>
        </p:nvSpPr>
        <p:spPr>
          <a:xfrm>
            <a:off x="5486400" y="2057400"/>
            <a:ext cx="3429000" cy="621792"/>
          </a:xfrm>
          <a:prstGeom prst="rect">
            <a:avLst/>
          </a:prstGeom>
          <a:solidFill>
            <a:srgbClr val="FFFFFF"/>
          </a:solidFill>
          <a:ln w="12700">
            <a:solidFill>
              <a:srgbClr val="FFDDDD"/>
            </a:solidFill>
            <a:prstDash val="solid"/>
          </a:ln>
        </p:spPr>
        <p:txBody>
          <a:bodyPr/>
          <a:lstStyle/>
          <a:p>
            <a:endParaRPr lang="tr-TR"/>
          </a:p>
        </p:txBody>
      </p:sp>
      <p:sp>
        <p:nvSpPr>
          <p:cNvPr id="38" name="Text 36"/>
          <p:cNvSpPr/>
          <p:nvPr/>
        </p:nvSpPr>
        <p:spPr>
          <a:xfrm>
            <a:off x="5577840" y="2093976"/>
            <a:ext cx="324612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Eski yönetmelik atıfları</a:t>
            </a:r>
            <a:endParaRPr lang="en-US" sz="950" dirty="0"/>
          </a:p>
        </p:txBody>
      </p:sp>
      <p:sp>
        <p:nvSpPr>
          <p:cNvPr id="39" name="Text 37"/>
          <p:cNvSpPr/>
          <p:nvPr/>
        </p:nvSpPr>
        <p:spPr>
          <a:xfrm>
            <a:off x="5577840" y="2313432"/>
            <a:ext cx="3246120" cy="32004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Yönerge veya yönetmelik değişmişse metin güncellenmeli. 'Eski tarihli yönetmelik' geçerliliğini yitirmiş sayılır.</a:t>
            </a:r>
            <a:endParaRPr lang="en-US" sz="850" dirty="0"/>
          </a:p>
        </p:txBody>
      </p:sp>
      <p:sp>
        <p:nvSpPr>
          <p:cNvPr id="40" name="Shape 38"/>
          <p:cNvSpPr/>
          <p:nvPr/>
        </p:nvSpPr>
        <p:spPr>
          <a:xfrm>
            <a:off x="5486400" y="2743200"/>
            <a:ext cx="3429000" cy="621792"/>
          </a:xfrm>
          <a:prstGeom prst="rect">
            <a:avLst/>
          </a:prstGeom>
          <a:solidFill>
            <a:srgbClr val="FFF5F5"/>
          </a:solidFill>
          <a:ln w="12700">
            <a:solidFill>
              <a:srgbClr val="FFDDDD"/>
            </a:solidFill>
            <a:prstDash val="solid"/>
          </a:ln>
        </p:spPr>
        <p:txBody>
          <a:bodyPr/>
          <a:lstStyle/>
          <a:p>
            <a:endParaRPr lang="tr-TR"/>
          </a:p>
        </p:txBody>
      </p:sp>
      <p:sp>
        <p:nvSpPr>
          <p:cNvPr id="41" name="Text 39"/>
          <p:cNvSpPr/>
          <p:nvPr/>
        </p:nvSpPr>
        <p:spPr>
          <a:xfrm>
            <a:off x="5577840" y="2779776"/>
            <a:ext cx="324612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Not sistemi değişikliği</a:t>
            </a:r>
            <a:endParaRPr lang="en-US" sz="950" dirty="0"/>
          </a:p>
        </p:txBody>
      </p:sp>
      <p:sp>
        <p:nvSpPr>
          <p:cNvPr id="42" name="Text 40"/>
          <p:cNvSpPr/>
          <p:nvPr/>
        </p:nvSpPr>
        <p:spPr>
          <a:xfrm>
            <a:off x="5577840" y="2999232"/>
            <a:ext cx="3246120" cy="32004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YÖK not sisteminde değişiklik olursa 10. madde güncellenmeli. Yanlış bilgi öğrenci mağduriyeti doğurur.</a:t>
            </a:r>
            <a:endParaRPr lang="en-US" sz="850" dirty="0"/>
          </a:p>
        </p:txBody>
      </p:sp>
      <p:sp>
        <p:nvSpPr>
          <p:cNvPr id="43" name="Shape 41"/>
          <p:cNvSpPr/>
          <p:nvPr/>
        </p:nvSpPr>
        <p:spPr>
          <a:xfrm>
            <a:off x="5486400" y="3429000"/>
            <a:ext cx="3429000" cy="621792"/>
          </a:xfrm>
          <a:prstGeom prst="rect">
            <a:avLst/>
          </a:prstGeom>
          <a:solidFill>
            <a:srgbClr val="FFFFFF"/>
          </a:solidFill>
          <a:ln w="12700">
            <a:solidFill>
              <a:srgbClr val="FFDDDD"/>
            </a:solidFill>
            <a:prstDash val="solid"/>
          </a:ln>
        </p:spPr>
        <p:txBody>
          <a:bodyPr/>
          <a:lstStyle/>
          <a:p>
            <a:endParaRPr lang="tr-TR"/>
          </a:p>
        </p:txBody>
      </p:sp>
      <p:sp>
        <p:nvSpPr>
          <p:cNvPr id="44" name="Text 42"/>
          <p:cNvSpPr/>
          <p:nvPr/>
        </p:nvSpPr>
        <p:spPr>
          <a:xfrm>
            <a:off x="5577840" y="3465576"/>
            <a:ext cx="324612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Bölüm başkanı onayı</a:t>
            </a:r>
            <a:endParaRPr lang="en-US" sz="950" dirty="0"/>
          </a:p>
        </p:txBody>
      </p:sp>
      <p:sp>
        <p:nvSpPr>
          <p:cNvPr id="45" name="Text 43"/>
          <p:cNvSpPr/>
          <p:nvPr/>
        </p:nvSpPr>
        <p:spPr>
          <a:xfrm>
            <a:off x="5577840" y="3685032"/>
            <a:ext cx="3246120" cy="32004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Program tanıtım değişiklikleri bölüm başkanının onayını gerektirir. Tek başına değiştirmeyin.</a:t>
            </a:r>
            <a:endParaRPr lang="en-US" sz="850" dirty="0"/>
          </a:p>
        </p:txBody>
      </p:sp>
      <p:sp>
        <p:nvSpPr>
          <p:cNvPr id="46" name="Shape 44"/>
          <p:cNvSpPr/>
          <p:nvPr/>
        </p:nvSpPr>
        <p:spPr>
          <a:xfrm>
            <a:off x="5486400" y="4133088"/>
            <a:ext cx="3429000" cy="256032"/>
          </a:xfrm>
          <a:prstGeom prst="rect">
            <a:avLst/>
          </a:prstGeom>
          <a:solidFill>
            <a:srgbClr val="1E8C45"/>
          </a:solidFill>
          <a:ln w="12700">
            <a:solidFill>
              <a:srgbClr val="1E8C45"/>
            </a:solidFill>
            <a:prstDash val="solid"/>
          </a:ln>
        </p:spPr>
        <p:txBody>
          <a:bodyPr/>
          <a:lstStyle/>
          <a:p>
            <a:endParaRPr lang="tr-TR"/>
          </a:p>
        </p:txBody>
      </p:sp>
      <p:sp>
        <p:nvSpPr>
          <p:cNvPr id="47" name="Text 45"/>
          <p:cNvSpPr/>
          <p:nvPr/>
        </p:nvSpPr>
        <p:spPr>
          <a:xfrm>
            <a:off x="5577840" y="4133088"/>
            <a:ext cx="3246120" cy="256032"/>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Kontrol Listesi</a:t>
            </a:r>
            <a:endParaRPr lang="en-US" sz="1100" dirty="0"/>
          </a:p>
        </p:txBody>
      </p:sp>
      <p:sp>
        <p:nvSpPr>
          <p:cNvPr id="48" name="Shape 46"/>
          <p:cNvSpPr/>
          <p:nvPr/>
        </p:nvSpPr>
        <p:spPr>
          <a:xfrm>
            <a:off x="5486400" y="4425696"/>
            <a:ext cx="3429000" cy="137160"/>
          </a:xfrm>
          <a:prstGeom prst="rect">
            <a:avLst/>
          </a:prstGeom>
          <a:solidFill>
            <a:srgbClr val="F0FFF4"/>
          </a:solidFill>
          <a:ln w="12700">
            <a:solidFill>
              <a:srgbClr val="C8E6C9"/>
            </a:solidFill>
            <a:prstDash val="solid"/>
          </a:ln>
        </p:spPr>
        <p:txBody>
          <a:bodyPr/>
          <a:lstStyle/>
          <a:p>
            <a:endParaRPr lang="tr-TR"/>
          </a:p>
        </p:txBody>
      </p:sp>
      <p:sp>
        <p:nvSpPr>
          <p:cNvPr id="49" name="Text 47"/>
          <p:cNvSpPr/>
          <p:nvPr/>
        </p:nvSpPr>
        <p:spPr>
          <a:xfrm>
            <a:off x="5577840" y="4425696"/>
            <a:ext cx="3246120" cy="13716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Tüm 10 madde dolu</a:t>
            </a:r>
            <a:endParaRPr lang="en-US" sz="850" dirty="0"/>
          </a:p>
        </p:txBody>
      </p:sp>
      <p:sp>
        <p:nvSpPr>
          <p:cNvPr id="50" name="Shape 48"/>
          <p:cNvSpPr/>
          <p:nvPr/>
        </p:nvSpPr>
        <p:spPr>
          <a:xfrm>
            <a:off x="5486400" y="4572000"/>
            <a:ext cx="3429000" cy="137160"/>
          </a:xfrm>
          <a:prstGeom prst="rect">
            <a:avLst/>
          </a:prstGeom>
          <a:solidFill>
            <a:srgbClr val="FFFFFF"/>
          </a:solidFill>
          <a:ln w="12700">
            <a:solidFill>
              <a:srgbClr val="C8E6C9"/>
            </a:solidFill>
            <a:prstDash val="solid"/>
          </a:ln>
        </p:spPr>
        <p:txBody>
          <a:bodyPr/>
          <a:lstStyle/>
          <a:p>
            <a:endParaRPr lang="tr-TR"/>
          </a:p>
        </p:txBody>
      </p:sp>
      <p:sp>
        <p:nvSpPr>
          <p:cNvPr id="51" name="Text 49"/>
          <p:cNvSpPr/>
          <p:nvPr/>
        </p:nvSpPr>
        <p:spPr>
          <a:xfrm>
            <a:off x="5577840" y="4572000"/>
            <a:ext cx="3246120" cy="13716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TR ve EN paralel</a:t>
            </a:r>
            <a:endParaRPr lang="en-US" sz="850" dirty="0"/>
          </a:p>
        </p:txBody>
      </p:sp>
      <p:sp>
        <p:nvSpPr>
          <p:cNvPr id="52" name="Shape 50"/>
          <p:cNvSpPr/>
          <p:nvPr/>
        </p:nvSpPr>
        <p:spPr>
          <a:xfrm>
            <a:off x="5486400" y="4718304"/>
            <a:ext cx="3429000" cy="137160"/>
          </a:xfrm>
          <a:prstGeom prst="rect">
            <a:avLst/>
          </a:prstGeom>
          <a:solidFill>
            <a:srgbClr val="F0FFF4"/>
          </a:solidFill>
          <a:ln w="12700">
            <a:solidFill>
              <a:srgbClr val="C8E6C9"/>
            </a:solidFill>
            <a:prstDash val="solid"/>
          </a:ln>
        </p:spPr>
        <p:txBody>
          <a:bodyPr/>
          <a:lstStyle/>
          <a:p>
            <a:endParaRPr lang="tr-TR"/>
          </a:p>
        </p:txBody>
      </p:sp>
      <p:sp>
        <p:nvSpPr>
          <p:cNvPr id="53" name="Text 51"/>
          <p:cNvSpPr/>
          <p:nvPr/>
        </p:nvSpPr>
        <p:spPr>
          <a:xfrm>
            <a:off x="5577840" y="4718304"/>
            <a:ext cx="3246120" cy="13716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Yönetmelikler güncel</a:t>
            </a:r>
            <a:endParaRPr lang="en-US" sz="850" dirty="0"/>
          </a:p>
        </p:txBody>
      </p:sp>
      <p:sp>
        <p:nvSpPr>
          <p:cNvPr id="54" name="Shape 52"/>
          <p:cNvSpPr/>
          <p:nvPr/>
        </p:nvSpPr>
        <p:spPr>
          <a:xfrm>
            <a:off x="5486400" y="4864608"/>
            <a:ext cx="3429000" cy="137160"/>
          </a:xfrm>
          <a:prstGeom prst="rect">
            <a:avLst/>
          </a:prstGeom>
          <a:solidFill>
            <a:srgbClr val="FFFFFF"/>
          </a:solidFill>
          <a:ln w="12700">
            <a:solidFill>
              <a:srgbClr val="C8E6C9"/>
            </a:solidFill>
            <a:prstDash val="solid"/>
          </a:ln>
        </p:spPr>
        <p:txBody>
          <a:bodyPr/>
          <a:lstStyle/>
          <a:p>
            <a:endParaRPr lang="tr-TR"/>
          </a:p>
        </p:txBody>
      </p:sp>
      <p:sp>
        <p:nvSpPr>
          <p:cNvPr id="55" name="Text 53"/>
          <p:cNvSpPr/>
          <p:nvPr/>
        </p:nvSpPr>
        <p:spPr>
          <a:xfrm>
            <a:off x="5577840" y="4864608"/>
            <a:ext cx="3246120" cy="13716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Not sistemi doğru</a:t>
            </a:r>
            <a:endParaRPr lang="en-US" sz="850" dirty="0"/>
          </a:p>
        </p:txBody>
      </p:sp>
      <p:sp>
        <p:nvSpPr>
          <p:cNvPr id="56" name="Shape 54"/>
          <p:cNvSpPr/>
          <p:nvPr/>
        </p:nvSpPr>
        <p:spPr>
          <a:xfrm>
            <a:off x="5486400" y="5010912"/>
            <a:ext cx="3429000" cy="137160"/>
          </a:xfrm>
          <a:prstGeom prst="rect">
            <a:avLst/>
          </a:prstGeom>
          <a:solidFill>
            <a:srgbClr val="F0FFF4"/>
          </a:solidFill>
          <a:ln w="12700">
            <a:solidFill>
              <a:srgbClr val="C8E6C9"/>
            </a:solidFill>
            <a:prstDash val="solid"/>
          </a:ln>
        </p:spPr>
        <p:txBody>
          <a:bodyPr/>
          <a:lstStyle/>
          <a:p>
            <a:endParaRPr lang="tr-TR"/>
          </a:p>
        </p:txBody>
      </p:sp>
      <p:sp>
        <p:nvSpPr>
          <p:cNvPr id="57" name="Text 55"/>
          <p:cNvSpPr/>
          <p:nvPr/>
        </p:nvSpPr>
        <p:spPr>
          <a:xfrm>
            <a:off x="5577840" y="5010912"/>
            <a:ext cx="3246120" cy="13716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Kaydet yapıldı</a:t>
            </a:r>
            <a:endParaRPr lang="en-US" sz="850" dirty="0"/>
          </a:p>
        </p:txBody>
      </p:sp>
      <p:sp>
        <p:nvSpPr>
          <p:cNvPr id="58" name="Shape 56"/>
          <p:cNvSpPr/>
          <p:nvPr/>
        </p:nvSpPr>
        <p:spPr>
          <a:xfrm>
            <a:off x="228600" y="4818888"/>
            <a:ext cx="5120640" cy="237744"/>
          </a:xfrm>
          <a:prstGeom prst="rect">
            <a:avLst/>
          </a:prstGeom>
          <a:solidFill>
            <a:srgbClr val="EBF5FF"/>
          </a:solidFill>
          <a:ln w="12700">
            <a:solidFill>
              <a:srgbClr val="2E86AB"/>
            </a:solidFill>
            <a:prstDash val="solid"/>
          </a:ln>
        </p:spPr>
        <p:txBody>
          <a:bodyPr/>
          <a:lstStyle/>
          <a:p>
            <a:endParaRPr lang="tr-TR"/>
          </a:p>
        </p:txBody>
      </p:sp>
      <p:sp>
        <p:nvSpPr>
          <p:cNvPr id="59" name="Text 57"/>
          <p:cNvSpPr/>
          <p:nvPr/>
        </p:nvSpPr>
        <p:spPr>
          <a:xfrm>
            <a:off x="320040" y="4818888"/>
            <a:ext cx="4937760" cy="237744"/>
          </a:xfrm>
          <a:prstGeom prst="rect">
            <a:avLst/>
          </a:prstGeom>
          <a:noFill/>
          <a:ln/>
        </p:spPr>
        <p:txBody>
          <a:bodyPr wrap="square" lIns="0" tIns="0" rIns="0" bIns="0" rtlCol="0" anchor="ctr"/>
          <a:lstStyle/>
          <a:p>
            <a:pPr marL="0" indent="0">
              <a:buNone/>
            </a:pPr>
            <a:r>
              <a:rPr lang="en-US" sz="850" dirty="0">
                <a:solidFill>
                  <a:srgbClr val="1A3A6B"/>
                </a:solidFill>
                <a:latin typeface="Calibri" pitchFamily="34" charset="0"/>
                <a:ea typeface="Calibri" pitchFamily="34" charset="-122"/>
                <a:cs typeface="Calibri" pitchFamily="34" charset="-120"/>
              </a:rPr>
              <a:t>💡  Kim günceller? Bu sayfa bölüm bazında yönetilir. Öğretim üyeleri bireysel maddelerini güncelleyebilir, ancak bütünsel değişiklikler bölüm başkanı koordinasyonunda yapılmalıdır.</a:t>
            </a:r>
            <a:endParaRPr lang="en-US" sz="85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2E86AB"/>
          </a:solidFill>
          <a:ln w="12700">
            <a:solidFill>
              <a:srgbClr val="2E86AB"/>
            </a:solidFill>
            <a:prstDash val="solid"/>
          </a:ln>
        </p:spPr>
        <p:txBody>
          <a:bodyPr/>
          <a:lstStyle/>
          <a:p>
            <a:endParaRPr lang="tr-TR"/>
          </a:p>
        </p:txBody>
      </p:sp>
      <p:sp>
        <p:nvSpPr>
          <p:cNvPr id="3" name="Shape 1"/>
          <p:cNvSpPr/>
          <p:nvPr/>
        </p:nvSpPr>
        <p:spPr>
          <a:xfrm>
            <a:off x="365760" y="365760"/>
            <a:ext cx="2926080" cy="347472"/>
          </a:xfrm>
          <a:prstGeom prst="rect">
            <a:avLst/>
          </a:prstGeom>
          <a:solidFill>
            <a:srgbClr val="2E86AB"/>
          </a:solidFill>
          <a:ln w="12700">
            <a:solidFill>
              <a:srgbClr val="2E86AB"/>
            </a:solidFill>
            <a:prstDash val="solid"/>
          </a:ln>
        </p:spPr>
        <p:txBody>
          <a:bodyPr/>
          <a:lstStyle/>
          <a:p>
            <a:endParaRPr lang="tr-TR"/>
          </a:p>
        </p:txBody>
      </p:sp>
      <p:sp>
        <p:nvSpPr>
          <p:cNvPr id="4" name="Text 2"/>
          <p:cNvSpPr/>
          <p:nvPr/>
        </p:nvSpPr>
        <p:spPr>
          <a:xfrm>
            <a:off x="365760" y="365760"/>
            <a:ext cx="2926080"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PROGRAM ÇIKTILARI </a:t>
            </a:r>
            <a:endParaRPr lang="en-US" sz="900" dirty="0"/>
          </a:p>
        </p:txBody>
      </p:sp>
      <p:sp>
        <p:nvSpPr>
          <p:cNvPr id="5" name="Text 3"/>
          <p:cNvSpPr/>
          <p:nvPr/>
        </p:nvSpPr>
        <p:spPr>
          <a:xfrm>
            <a:off x="365760" y="960120"/>
            <a:ext cx="8229600" cy="868680"/>
          </a:xfrm>
          <a:prstGeom prst="rect">
            <a:avLst/>
          </a:prstGeom>
          <a:noFill/>
          <a:ln/>
        </p:spPr>
        <p:txBody>
          <a:bodyPr wrap="square" lIns="0" tIns="0" rIns="0" bIns="0" rtlCol="0" anchor="ctr"/>
          <a:lstStyle/>
          <a:p>
            <a:pPr marL="0" indent="0">
              <a:buNone/>
            </a:pPr>
            <a:r>
              <a:rPr lang="en-US" sz="5200" b="1" dirty="0">
                <a:solidFill>
                  <a:srgbClr val="FFFFFF"/>
                </a:solidFill>
                <a:latin typeface="Calibri" pitchFamily="34" charset="0"/>
                <a:ea typeface="Calibri" pitchFamily="34" charset="-122"/>
                <a:cs typeface="Calibri" pitchFamily="34" charset="-120"/>
              </a:rPr>
              <a:t>Program</a:t>
            </a:r>
            <a:endParaRPr lang="en-US" sz="5200" dirty="0"/>
          </a:p>
        </p:txBody>
      </p:sp>
      <p:sp>
        <p:nvSpPr>
          <p:cNvPr id="6" name="Text 4"/>
          <p:cNvSpPr/>
          <p:nvPr/>
        </p:nvSpPr>
        <p:spPr>
          <a:xfrm>
            <a:off x="365760" y="1783080"/>
            <a:ext cx="8229600" cy="777240"/>
          </a:xfrm>
          <a:prstGeom prst="rect">
            <a:avLst/>
          </a:prstGeom>
          <a:noFill/>
          <a:ln/>
        </p:spPr>
        <p:txBody>
          <a:bodyPr wrap="square" lIns="0" tIns="0" rIns="0" bIns="0" rtlCol="0" anchor="ctr"/>
          <a:lstStyle/>
          <a:p>
            <a:pPr marL="0" indent="0">
              <a:buNone/>
            </a:pPr>
            <a:r>
              <a:rPr lang="tr-TR" sz="5200" b="1" dirty="0">
                <a:solidFill>
                  <a:srgbClr val="2E86AB"/>
                </a:solidFill>
                <a:latin typeface="Calibri" pitchFamily="34" charset="0"/>
                <a:ea typeface="Calibri" pitchFamily="34" charset="-122"/>
                <a:cs typeface="Calibri" pitchFamily="34" charset="-120"/>
              </a:rPr>
              <a:t>Program </a:t>
            </a:r>
            <a:r>
              <a:rPr lang="en-US" sz="5200" b="1" dirty="0" err="1">
                <a:solidFill>
                  <a:srgbClr val="2E86AB"/>
                </a:solidFill>
                <a:latin typeface="Calibri" pitchFamily="34" charset="0"/>
                <a:ea typeface="Calibri" pitchFamily="34" charset="-122"/>
                <a:cs typeface="Calibri" pitchFamily="34" charset="-120"/>
              </a:rPr>
              <a:t>Çıktıları</a:t>
            </a:r>
            <a:r>
              <a:rPr lang="en-US" sz="5200" b="1" dirty="0">
                <a:solidFill>
                  <a:srgbClr val="2E86AB"/>
                </a:solidFill>
                <a:latin typeface="Calibri" pitchFamily="34" charset="0"/>
                <a:ea typeface="Calibri" pitchFamily="34" charset="-122"/>
                <a:cs typeface="Calibri" pitchFamily="34" charset="-120"/>
              </a:rPr>
              <a:t> </a:t>
            </a:r>
            <a:r>
              <a:rPr lang="tr-TR" sz="5200" b="1" dirty="0">
                <a:solidFill>
                  <a:srgbClr val="2E86AB"/>
                </a:solidFill>
                <a:latin typeface="Calibri" pitchFamily="34" charset="0"/>
                <a:ea typeface="Calibri" pitchFamily="34" charset="-122"/>
                <a:cs typeface="Calibri" pitchFamily="34" charset="-120"/>
              </a:rPr>
              <a:t/>
            </a:r>
            <a:br>
              <a:rPr lang="tr-TR" sz="5200" b="1" dirty="0">
                <a:solidFill>
                  <a:srgbClr val="2E86AB"/>
                </a:solidFill>
                <a:latin typeface="Calibri" pitchFamily="34" charset="0"/>
                <a:ea typeface="Calibri" pitchFamily="34" charset="-122"/>
                <a:cs typeface="Calibri" pitchFamily="34" charset="-120"/>
              </a:rPr>
            </a:br>
            <a:r>
              <a:rPr lang="en-US" sz="5200" b="1" dirty="0" err="1">
                <a:solidFill>
                  <a:srgbClr val="2E86AB"/>
                </a:solidFill>
                <a:latin typeface="Calibri" pitchFamily="34" charset="0"/>
                <a:ea typeface="Calibri" pitchFamily="34" charset="-122"/>
                <a:cs typeface="Calibri" pitchFamily="34" charset="-120"/>
              </a:rPr>
              <a:t>Sekmesi</a:t>
            </a:r>
            <a:endParaRPr lang="en-US" sz="5200" dirty="0"/>
          </a:p>
        </p:txBody>
      </p:sp>
      <p:sp>
        <p:nvSpPr>
          <p:cNvPr id="7" name="Text 5"/>
          <p:cNvSpPr/>
          <p:nvPr/>
        </p:nvSpPr>
        <p:spPr>
          <a:xfrm>
            <a:off x="365760" y="2788920"/>
            <a:ext cx="5669280" cy="914400"/>
          </a:xfrm>
          <a:prstGeom prst="rect">
            <a:avLst/>
          </a:prstGeom>
          <a:noFill/>
          <a:ln/>
        </p:spPr>
        <p:txBody>
          <a:bodyPr wrap="square" lIns="0" tIns="0" rIns="0" bIns="0" rtlCol="0" anchor="ctr"/>
          <a:lstStyle/>
          <a:p>
            <a:pPr marL="0" indent="0">
              <a:buNone/>
            </a:pPr>
            <a:r>
              <a:rPr lang="en-US" sz="1500" dirty="0">
                <a:solidFill>
                  <a:srgbClr val="A8C8E8"/>
                </a:solidFill>
                <a:latin typeface="Calibri" pitchFamily="34" charset="0"/>
                <a:ea typeface="Calibri" pitchFamily="34" charset="-122"/>
                <a:cs typeface="Calibri" pitchFamily="34" charset="-120"/>
              </a:rPr>
              <a:t>Bölümün mezuna kazandırmayı taahhüt ettiği</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tüm bilgi, beceri ve yetkinliklerin</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resmi listesidir.</a:t>
            </a:r>
            <a:endParaRPr lang="en-US" sz="1500" dirty="0"/>
          </a:p>
        </p:txBody>
      </p:sp>
      <p:sp>
        <p:nvSpPr>
          <p:cNvPr id="8" name="Shape 6"/>
          <p:cNvSpPr/>
          <p:nvPr/>
        </p:nvSpPr>
        <p:spPr>
          <a:xfrm>
            <a:off x="6400800" y="822960"/>
            <a:ext cx="2514600" cy="3931920"/>
          </a:xfrm>
          <a:prstGeom prst="rect">
            <a:avLst/>
          </a:prstGeom>
          <a:solidFill>
            <a:srgbClr val="0D2545"/>
          </a:solidFill>
          <a:ln w="12700">
            <a:solidFill>
              <a:srgbClr val="2E86AB"/>
            </a:solidFill>
            <a:prstDash val="solid"/>
          </a:ln>
        </p:spPr>
        <p:txBody>
          <a:bodyPr/>
          <a:lstStyle/>
          <a:p>
            <a:endParaRPr lang="tr-TR"/>
          </a:p>
        </p:txBody>
      </p:sp>
      <p:sp>
        <p:nvSpPr>
          <p:cNvPr id="9" name="Text 7"/>
          <p:cNvSpPr/>
          <p:nvPr/>
        </p:nvSpPr>
        <p:spPr>
          <a:xfrm>
            <a:off x="6492240" y="960120"/>
            <a:ext cx="2331720" cy="256032"/>
          </a:xfrm>
          <a:prstGeom prst="rect">
            <a:avLst/>
          </a:prstGeom>
          <a:noFill/>
          <a:ln/>
        </p:spPr>
        <p:txBody>
          <a:bodyPr wrap="square" lIns="0" tIns="0" rIns="0" bIns="0"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Bu sunumda:</a:t>
            </a:r>
            <a:endParaRPr lang="en-US" sz="1000" dirty="0"/>
          </a:p>
        </p:txBody>
      </p:sp>
      <p:sp>
        <p:nvSpPr>
          <p:cNvPr id="10" name="Shape 8"/>
          <p:cNvSpPr/>
          <p:nvPr/>
        </p:nvSpPr>
        <p:spPr>
          <a:xfrm>
            <a:off x="6537960" y="1298448"/>
            <a:ext cx="201168" cy="201168"/>
          </a:xfrm>
          <a:prstGeom prst="ellipse">
            <a:avLst/>
          </a:prstGeom>
          <a:solidFill>
            <a:srgbClr val="2E86AB"/>
          </a:solidFill>
          <a:ln w="12700">
            <a:solidFill>
              <a:srgbClr val="2E86AB"/>
            </a:solidFill>
            <a:prstDash val="solid"/>
          </a:ln>
        </p:spPr>
        <p:txBody>
          <a:bodyPr/>
          <a:lstStyle/>
          <a:p>
            <a:endParaRPr lang="tr-TR"/>
          </a:p>
        </p:txBody>
      </p:sp>
      <p:sp>
        <p:nvSpPr>
          <p:cNvPr id="11" name="Text 9"/>
          <p:cNvSpPr/>
          <p:nvPr/>
        </p:nvSpPr>
        <p:spPr>
          <a:xfrm>
            <a:off x="6537960" y="129844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a:t>
            </a:r>
            <a:endParaRPr lang="en-US" sz="800" dirty="0"/>
          </a:p>
        </p:txBody>
      </p:sp>
      <p:sp>
        <p:nvSpPr>
          <p:cNvPr id="12" name="Text 10"/>
          <p:cNvSpPr/>
          <p:nvPr/>
        </p:nvSpPr>
        <p:spPr>
          <a:xfrm>
            <a:off x="6812280" y="129844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Bu sekme ne işe yarar?</a:t>
            </a:r>
            <a:endParaRPr lang="en-US" sz="1000" dirty="0"/>
          </a:p>
        </p:txBody>
      </p:sp>
      <p:sp>
        <p:nvSpPr>
          <p:cNvPr id="13" name="Shape 11"/>
          <p:cNvSpPr/>
          <p:nvPr/>
        </p:nvSpPr>
        <p:spPr>
          <a:xfrm>
            <a:off x="6537960" y="1773936"/>
            <a:ext cx="201168" cy="201168"/>
          </a:xfrm>
          <a:prstGeom prst="ellipse">
            <a:avLst/>
          </a:prstGeom>
          <a:solidFill>
            <a:srgbClr val="2E86AB"/>
          </a:solidFill>
          <a:ln w="12700">
            <a:solidFill>
              <a:srgbClr val="2E86AB"/>
            </a:solidFill>
            <a:prstDash val="solid"/>
          </a:ln>
        </p:spPr>
        <p:txBody>
          <a:bodyPr/>
          <a:lstStyle/>
          <a:p>
            <a:endParaRPr lang="tr-TR"/>
          </a:p>
        </p:txBody>
      </p:sp>
      <p:sp>
        <p:nvSpPr>
          <p:cNvPr id="14" name="Text 12"/>
          <p:cNvSpPr/>
          <p:nvPr/>
        </p:nvSpPr>
        <p:spPr>
          <a:xfrm>
            <a:off x="6537960" y="1773936"/>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a:t>
            </a:r>
            <a:endParaRPr lang="en-US" sz="800" dirty="0"/>
          </a:p>
        </p:txBody>
      </p:sp>
      <p:sp>
        <p:nvSpPr>
          <p:cNvPr id="15" name="Text 13"/>
          <p:cNvSpPr/>
          <p:nvPr/>
        </p:nvSpPr>
        <p:spPr>
          <a:xfrm>
            <a:off x="6812280" y="1773936"/>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5 kategori nedir?</a:t>
            </a:r>
            <a:endParaRPr lang="en-US" sz="1000" dirty="0"/>
          </a:p>
        </p:txBody>
      </p:sp>
      <p:sp>
        <p:nvSpPr>
          <p:cNvPr id="16" name="Shape 14"/>
          <p:cNvSpPr/>
          <p:nvPr/>
        </p:nvSpPr>
        <p:spPr>
          <a:xfrm>
            <a:off x="6537960" y="2249424"/>
            <a:ext cx="201168" cy="201168"/>
          </a:xfrm>
          <a:prstGeom prst="ellipse">
            <a:avLst/>
          </a:prstGeom>
          <a:solidFill>
            <a:srgbClr val="2E86AB"/>
          </a:solidFill>
          <a:ln w="12700">
            <a:solidFill>
              <a:srgbClr val="2E86AB"/>
            </a:solidFill>
            <a:prstDash val="solid"/>
          </a:ln>
        </p:spPr>
        <p:txBody>
          <a:bodyPr/>
          <a:lstStyle/>
          <a:p>
            <a:endParaRPr lang="tr-TR"/>
          </a:p>
        </p:txBody>
      </p:sp>
      <p:sp>
        <p:nvSpPr>
          <p:cNvPr id="17" name="Text 15"/>
          <p:cNvSpPr/>
          <p:nvPr/>
        </p:nvSpPr>
        <p:spPr>
          <a:xfrm>
            <a:off x="6537960" y="2249424"/>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a:t>
            </a:r>
            <a:endParaRPr lang="en-US" sz="800" dirty="0"/>
          </a:p>
        </p:txBody>
      </p:sp>
      <p:sp>
        <p:nvSpPr>
          <p:cNvPr id="18" name="Text 16"/>
          <p:cNvSpPr/>
          <p:nvPr/>
        </p:nvSpPr>
        <p:spPr>
          <a:xfrm>
            <a:off x="6812280" y="2249424"/>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14 çıktının tam listesi</a:t>
            </a:r>
            <a:endParaRPr lang="en-US" sz="1000" dirty="0"/>
          </a:p>
        </p:txBody>
      </p:sp>
      <p:sp>
        <p:nvSpPr>
          <p:cNvPr id="19" name="Shape 17"/>
          <p:cNvSpPr/>
          <p:nvPr/>
        </p:nvSpPr>
        <p:spPr>
          <a:xfrm>
            <a:off x="6537960" y="2724912"/>
            <a:ext cx="201168" cy="201168"/>
          </a:xfrm>
          <a:prstGeom prst="ellipse">
            <a:avLst/>
          </a:prstGeom>
          <a:solidFill>
            <a:srgbClr val="2E86AB"/>
          </a:solidFill>
          <a:ln w="12700">
            <a:solidFill>
              <a:srgbClr val="2E86AB"/>
            </a:solidFill>
            <a:prstDash val="solid"/>
          </a:ln>
        </p:spPr>
        <p:txBody>
          <a:bodyPr/>
          <a:lstStyle/>
          <a:p>
            <a:endParaRPr lang="tr-TR"/>
          </a:p>
        </p:txBody>
      </p:sp>
      <p:sp>
        <p:nvSpPr>
          <p:cNvPr id="20" name="Text 18"/>
          <p:cNvSpPr/>
          <p:nvPr/>
        </p:nvSpPr>
        <p:spPr>
          <a:xfrm>
            <a:off x="6537960" y="2724912"/>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4</a:t>
            </a:r>
            <a:endParaRPr lang="en-US" sz="800" dirty="0"/>
          </a:p>
        </p:txBody>
      </p:sp>
      <p:sp>
        <p:nvSpPr>
          <p:cNvPr id="21" name="Text 19"/>
          <p:cNvSpPr/>
          <p:nvPr/>
        </p:nvSpPr>
        <p:spPr>
          <a:xfrm>
            <a:off x="6812280" y="2724912"/>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Butonlar ne işe yarar?</a:t>
            </a:r>
            <a:endParaRPr lang="en-US" sz="1000" dirty="0"/>
          </a:p>
        </p:txBody>
      </p:sp>
      <p:sp>
        <p:nvSpPr>
          <p:cNvPr id="22" name="Shape 20"/>
          <p:cNvSpPr/>
          <p:nvPr/>
        </p:nvSpPr>
        <p:spPr>
          <a:xfrm>
            <a:off x="6537960" y="3200400"/>
            <a:ext cx="201168" cy="201168"/>
          </a:xfrm>
          <a:prstGeom prst="ellipse">
            <a:avLst/>
          </a:prstGeom>
          <a:solidFill>
            <a:srgbClr val="2E86AB"/>
          </a:solidFill>
          <a:ln w="12700">
            <a:solidFill>
              <a:srgbClr val="2E86AB"/>
            </a:solidFill>
            <a:prstDash val="solid"/>
          </a:ln>
        </p:spPr>
        <p:txBody>
          <a:bodyPr/>
          <a:lstStyle/>
          <a:p>
            <a:endParaRPr lang="tr-TR"/>
          </a:p>
        </p:txBody>
      </p:sp>
      <p:sp>
        <p:nvSpPr>
          <p:cNvPr id="23" name="Text 21"/>
          <p:cNvSpPr/>
          <p:nvPr/>
        </p:nvSpPr>
        <p:spPr>
          <a:xfrm>
            <a:off x="6537960" y="3200400"/>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5</a:t>
            </a:r>
            <a:endParaRPr lang="en-US" sz="800" dirty="0"/>
          </a:p>
        </p:txBody>
      </p:sp>
      <p:sp>
        <p:nvSpPr>
          <p:cNvPr id="24" name="Text 22"/>
          <p:cNvSpPr/>
          <p:nvPr/>
        </p:nvSpPr>
        <p:spPr>
          <a:xfrm>
            <a:off x="6812280" y="3200400"/>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Nasıl eklenir/düzenlenir?</a:t>
            </a:r>
            <a:endParaRPr lang="en-US" sz="1000" dirty="0"/>
          </a:p>
        </p:txBody>
      </p:sp>
      <p:sp>
        <p:nvSpPr>
          <p:cNvPr id="25" name="Shape 23"/>
          <p:cNvSpPr/>
          <p:nvPr/>
        </p:nvSpPr>
        <p:spPr>
          <a:xfrm>
            <a:off x="6537960" y="3675888"/>
            <a:ext cx="201168" cy="201168"/>
          </a:xfrm>
          <a:prstGeom prst="ellipse">
            <a:avLst/>
          </a:prstGeom>
          <a:solidFill>
            <a:srgbClr val="2E86AB"/>
          </a:solidFill>
          <a:ln w="12700">
            <a:solidFill>
              <a:srgbClr val="2E86AB"/>
            </a:solidFill>
            <a:prstDash val="solid"/>
          </a:ln>
        </p:spPr>
        <p:txBody>
          <a:bodyPr/>
          <a:lstStyle/>
          <a:p>
            <a:endParaRPr lang="tr-TR"/>
          </a:p>
        </p:txBody>
      </p:sp>
      <p:sp>
        <p:nvSpPr>
          <p:cNvPr id="26" name="Text 24"/>
          <p:cNvSpPr/>
          <p:nvPr/>
        </p:nvSpPr>
        <p:spPr>
          <a:xfrm>
            <a:off x="6537960" y="367588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6</a:t>
            </a:r>
            <a:endParaRPr lang="en-US" sz="800" dirty="0"/>
          </a:p>
        </p:txBody>
      </p:sp>
      <p:sp>
        <p:nvSpPr>
          <p:cNvPr id="27" name="Text 25"/>
          <p:cNvSpPr/>
          <p:nvPr/>
        </p:nvSpPr>
        <p:spPr>
          <a:xfrm>
            <a:off x="6812280" y="367588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Sık yapılan hatalar</a:t>
            </a:r>
            <a:endParaRPr lang="en-US" sz="1000" dirty="0"/>
          </a:p>
        </p:txBody>
      </p:sp>
      <p:sp>
        <p:nvSpPr>
          <p:cNvPr id="28" name="Shape 26"/>
          <p:cNvSpPr/>
          <p:nvPr/>
        </p:nvSpPr>
        <p:spPr>
          <a:xfrm>
            <a:off x="0" y="4846320"/>
            <a:ext cx="9144000" cy="297180"/>
          </a:xfrm>
          <a:prstGeom prst="rect">
            <a:avLst/>
          </a:prstGeom>
          <a:solidFill>
            <a:srgbClr val="0D2040"/>
          </a:solidFill>
          <a:ln w="12700">
            <a:solidFill>
              <a:srgbClr val="0D2040"/>
            </a:solidFill>
            <a:prstDash val="solid"/>
          </a:ln>
        </p:spPr>
        <p:txBody>
          <a:bodyPr/>
          <a:lstStyle/>
          <a:p>
            <a:endParaRPr lang="tr-TR"/>
          </a:p>
        </p:txBody>
      </p:sp>
      <p:sp>
        <p:nvSpPr>
          <p:cNvPr id="29" name="Text 27"/>
          <p:cNvSpPr/>
          <p:nvPr/>
        </p:nvSpPr>
        <p:spPr>
          <a:xfrm>
            <a:off x="0" y="4846320"/>
            <a:ext cx="9144000" cy="297180"/>
          </a:xfrm>
          <a:prstGeom prst="rect">
            <a:avLst/>
          </a:prstGeom>
          <a:noFill/>
          <a:ln/>
        </p:spPr>
        <p:txBody>
          <a:bodyPr wrap="square" lIns="0" tIns="0" rIns="0" bIns="0" rtlCol="0" anchor="ctr"/>
          <a:lstStyle/>
          <a:p>
            <a:pPr marL="0" indent="0" algn="ctr">
              <a:buNone/>
            </a:pPr>
            <a:r>
              <a:rPr lang="en-US" sz="900" dirty="0">
                <a:solidFill>
                  <a:srgbClr val="718096"/>
                </a:solidFill>
                <a:latin typeface="Calibri" pitchFamily="34" charset="0"/>
                <a:ea typeface="Calibri" pitchFamily="34" charset="-122"/>
                <a:cs typeface="Calibri" pitchFamily="34" charset="-120"/>
              </a:rPr>
              <a:t>Iğdır Üniversitesi — İktisadi ve İdari Bilimler Fakültesi — İşletme Bölümü</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1">
    <p:bg>
      <p:bgPr>
        <a:solidFill>
          <a:srgbClr val="1A3A6B"/>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2E86AB"/>
          </a:solidFill>
          <a:ln w="12700">
            <a:solidFill>
              <a:srgbClr val="2E86AB"/>
            </a:solidFill>
            <a:prstDash val="solid"/>
          </a:ln>
        </p:spPr>
        <p:txBody>
          <a:bodyPr/>
          <a:lstStyle/>
          <a:p>
            <a:endParaRPr lang="tr-TR"/>
          </a:p>
        </p:txBody>
      </p:sp>
      <p:sp>
        <p:nvSpPr>
          <p:cNvPr id="4" name="Text 2"/>
          <p:cNvSpPr/>
          <p:nvPr/>
        </p:nvSpPr>
        <p:spPr>
          <a:xfrm>
            <a:off x="365760" y="365760"/>
            <a:ext cx="2743200"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SEKME 1 / </a:t>
            </a:r>
            <a:r>
              <a:rPr lang="tr-TR" sz="1100" b="1" dirty="0">
                <a:solidFill>
                  <a:srgbClr val="FFFFFF"/>
                </a:solidFill>
                <a:latin typeface="Calibri" pitchFamily="34" charset="0"/>
                <a:ea typeface="Calibri" pitchFamily="34" charset="-122"/>
                <a:cs typeface="Calibri" pitchFamily="34" charset="-120"/>
              </a:rPr>
              <a:t>8</a:t>
            </a:r>
            <a:endParaRPr lang="en-US" sz="1100" dirty="0"/>
          </a:p>
        </p:txBody>
      </p:sp>
      <p:sp>
        <p:nvSpPr>
          <p:cNvPr id="5" name="Text 3"/>
          <p:cNvSpPr/>
          <p:nvPr/>
        </p:nvSpPr>
        <p:spPr>
          <a:xfrm>
            <a:off x="365760" y="1005840"/>
            <a:ext cx="8229600" cy="914400"/>
          </a:xfrm>
          <a:prstGeom prst="rect">
            <a:avLst/>
          </a:prstGeom>
          <a:noFill/>
          <a:ln/>
        </p:spPr>
        <p:txBody>
          <a:bodyPr wrap="square" lIns="0" tIns="0" rIns="0" bIns="0" rtlCol="0" anchor="ctr"/>
          <a:lstStyle/>
          <a:p>
            <a:pPr marL="0" indent="0">
              <a:buNone/>
            </a:pPr>
            <a:r>
              <a:rPr lang="en-US" sz="5400" b="1" dirty="0">
                <a:solidFill>
                  <a:srgbClr val="FFFFFF"/>
                </a:solidFill>
                <a:latin typeface="Calibri" pitchFamily="34" charset="0"/>
                <a:ea typeface="Calibri" pitchFamily="34" charset="-122"/>
                <a:cs typeface="Calibri" pitchFamily="34" charset="-120"/>
              </a:rPr>
              <a:t>Genel Tanım</a:t>
            </a:r>
            <a:endParaRPr lang="en-US" sz="5400" dirty="0"/>
          </a:p>
        </p:txBody>
      </p:sp>
      <p:sp>
        <p:nvSpPr>
          <p:cNvPr id="6" name="Text 4"/>
          <p:cNvSpPr/>
          <p:nvPr/>
        </p:nvSpPr>
        <p:spPr>
          <a:xfrm>
            <a:off x="365760" y="1874520"/>
            <a:ext cx="8229600" cy="777240"/>
          </a:xfrm>
          <a:prstGeom prst="rect">
            <a:avLst/>
          </a:prstGeom>
          <a:noFill/>
          <a:ln/>
        </p:spPr>
        <p:txBody>
          <a:bodyPr wrap="square" lIns="0" tIns="0" rIns="0" bIns="0" rtlCol="0" anchor="ctr"/>
          <a:lstStyle/>
          <a:p>
            <a:pPr marL="0" indent="0">
              <a:buNone/>
            </a:pPr>
            <a:r>
              <a:rPr lang="en-US" sz="5400" b="1" dirty="0">
                <a:solidFill>
                  <a:srgbClr val="2E86AB"/>
                </a:solidFill>
                <a:latin typeface="Calibri" pitchFamily="34" charset="0"/>
                <a:ea typeface="Calibri" pitchFamily="34" charset="-122"/>
                <a:cs typeface="Calibri" pitchFamily="34" charset="-120"/>
              </a:rPr>
              <a:t>Sekmesi</a:t>
            </a:r>
            <a:endParaRPr lang="en-US" sz="5400" dirty="0"/>
          </a:p>
        </p:txBody>
      </p:sp>
      <p:sp>
        <p:nvSpPr>
          <p:cNvPr id="7" name="Text 5"/>
          <p:cNvSpPr/>
          <p:nvPr/>
        </p:nvSpPr>
        <p:spPr>
          <a:xfrm>
            <a:off x="365760" y="2834640"/>
            <a:ext cx="5669280" cy="1097280"/>
          </a:xfrm>
          <a:prstGeom prst="rect">
            <a:avLst/>
          </a:prstGeom>
          <a:noFill/>
          <a:ln/>
        </p:spPr>
        <p:txBody>
          <a:bodyPr wrap="square" lIns="0" tIns="0" rIns="0" bIns="0" rtlCol="0" anchor="ctr"/>
          <a:lstStyle/>
          <a:p>
            <a:pPr marL="0" indent="0">
              <a:buNone/>
            </a:pPr>
            <a:r>
              <a:rPr lang="en-US" sz="1500" dirty="0">
                <a:solidFill>
                  <a:srgbClr val="A8C8E8"/>
                </a:solidFill>
                <a:latin typeface="Calibri" pitchFamily="34" charset="0"/>
                <a:ea typeface="Calibri" pitchFamily="34" charset="-122"/>
                <a:cs typeface="Calibri" pitchFamily="34" charset="-120"/>
              </a:rPr>
              <a:t>Bu sekme, dersinizin kimlik kartıdır.</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Öğrenciler, </a:t>
            </a:r>
            <a:r>
              <a:rPr lang="tr-TR" sz="1500" dirty="0">
                <a:solidFill>
                  <a:srgbClr val="A8C8E8"/>
                </a:solidFill>
                <a:latin typeface="Calibri" pitchFamily="34" charset="0"/>
                <a:ea typeface="Calibri" pitchFamily="34" charset="-122"/>
                <a:cs typeface="Calibri" pitchFamily="34" charset="-120"/>
              </a:rPr>
              <a:t>dış değerlendirmeciler</a:t>
            </a:r>
            <a:r>
              <a:rPr lang="en-US" sz="1500" dirty="0">
                <a:solidFill>
                  <a:srgbClr val="A8C8E8"/>
                </a:solidFill>
                <a:latin typeface="Calibri" pitchFamily="34" charset="0"/>
                <a:ea typeface="Calibri" pitchFamily="34" charset="-122"/>
                <a:cs typeface="Calibri" pitchFamily="34" charset="-120"/>
              </a:rPr>
              <a:t> ve bölüm yönetimi</a:t>
            </a:r>
            <a:endParaRPr lang="en-US" sz="1500" dirty="0"/>
          </a:p>
          <a:p>
            <a:pPr marL="0" indent="0">
              <a:buNone/>
            </a:pPr>
            <a:r>
              <a:rPr lang="en-US" sz="1500" dirty="0">
                <a:solidFill>
                  <a:srgbClr val="A8C8E8"/>
                </a:solidFill>
                <a:latin typeface="Calibri" pitchFamily="34" charset="0"/>
                <a:ea typeface="Calibri" pitchFamily="34" charset="-122"/>
                <a:cs typeface="Calibri" pitchFamily="34" charset="-120"/>
              </a:rPr>
              <a:t>dersiniz hakkındaki ilk bilgiyi buradan alır.</a:t>
            </a:r>
            <a:endParaRPr lang="en-US" sz="1500" dirty="0"/>
          </a:p>
        </p:txBody>
      </p:sp>
      <p:sp>
        <p:nvSpPr>
          <p:cNvPr id="8" name="Shape 6"/>
          <p:cNvSpPr/>
          <p:nvPr/>
        </p:nvSpPr>
        <p:spPr>
          <a:xfrm>
            <a:off x="6400800" y="822960"/>
            <a:ext cx="2514600" cy="3931920"/>
          </a:xfrm>
          <a:prstGeom prst="rect">
            <a:avLst/>
          </a:prstGeom>
          <a:solidFill>
            <a:srgbClr val="0D2545"/>
          </a:solidFill>
          <a:ln w="12700">
            <a:solidFill>
              <a:srgbClr val="2E86AB"/>
            </a:solidFill>
            <a:prstDash val="solid"/>
          </a:ln>
        </p:spPr>
        <p:txBody>
          <a:bodyPr/>
          <a:lstStyle/>
          <a:p>
            <a:endParaRPr lang="tr-TR"/>
          </a:p>
        </p:txBody>
      </p:sp>
      <p:sp>
        <p:nvSpPr>
          <p:cNvPr id="9" name="Text 7"/>
          <p:cNvSpPr/>
          <p:nvPr/>
        </p:nvSpPr>
        <p:spPr>
          <a:xfrm>
            <a:off x="6492240" y="960120"/>
            <a:ext cx="2331720" cy="256032"/>
          </a:xfrm>
          <a:prstGeom prst="rect">
            <a:avLst/>
          </a:prstGeom>
          <a:noFill/>
          <a:ln/>
        </p:spPr>
        <p:txBody>
          <a:bodyPr wrap="square" lIns="0" tIns="0" rIns="0" bIns="0"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Bu sunumda:</a:t>
            </a:r>
            <a:endParaRPr lang="en-US" sz="1000" dirty="0"/>
          </a:p>
        </p:txBody>
      </p:sp>
      <p:sp>
        <p:nvSpPr>
          <p:cNvPr id="10" name="Shape 8"/>
          <p:cNvSpPr/>
          <p:nvPr/>
        </p:nvSpPr>
        <p:spPr>
          <a:xfrm>
            <a:off x="6537960" y="1298448"/>
            <a:ext cx="201168" cy="201168"/>
          </a:xfrm>
          <a:prstGeom prst="ellipse">
            <a:avLst/>
          </a:prstGeom>
          <a:solidFill>
            <a:srgbClr val="2E86AB"/>
          </a:solidFill>
          <a:ln w="12700">
            <a:solidFill>
              <a:srgbClr val="2E86AB"/>
            </a:solidFill>
            <a:prstDash val="solid"/>
          </a:ln>
        </p:spPr>
        <p:txBody>
          <a:bodyPr/>
          <a:lstStyle/>
          <a:p>
            <a:endParaRPr lang="tr-TR"/>
          </a:p>
        </p:txBody>
      </p:sp>
      <p:sp>
        <p:nvSpPr>
          <p:cNvPr id="11" name="Text 9"/>
          <p:cNvSpPr/>
          <p:nvPr/>
        </p:nvSpPr>
        <p:spPr>
          <a:xfrm>
            <a:off x="6537960" y="129844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a:t>
            </a:r>
            <a:endParaRPr lang="en-US" sz="800" dirty="0"/>
          </a:p>
        </p:txBody>
      </p:sp>
      <p:sp>
        <p:nvSpPr>
          <p:cNvPr id="12" name="Text 10"/>
          <p:cNvSpPr/>
          <p:nvPr/>
        </p:nvSpPr>
        <p:spPr>
          <a:xfrm>
            <a:off x="6812280" y="1298448"/>
            <a:ext cx="2011680" cy="256032"/>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Ne işe yarar?</a:t>
            </a:r>
            <a:endParaRPr lang="en-US" sz="1000" dirty="0"/>
          </a:p>
        </p:txBody>
      </p:sp>
      <p:sp>
        <p:nvSpPr>
          <p:cNvPr id="13" name="Shape 11"/>
          <p:cNvSpPr/>
          <p:nvPr/>
        </p:nvSpPr>
        <p:spPr>
          <a:xfrm>
            <a:off x="6537960" y="1828800"/>
            <a:ext cx="201168" cy="201168"/>
          </a:xfrm>
          <a:prstGeom prst="ellipse">
            <a:avLst/>
          </a:prstGeom>
          <a:solidFill>
            <a:srgbClr val="2E86AB"/>
          </a:solidFill>
          <a:ln w="12700">
            <a:solidFill>
              <a:srgbClr val="2E86AB"/>
            </a:solidFill>
            <a:prstDash val="solid"/>
          </a:ln>
        </p:spPr>
        <p:txBody>
          <a:bodyPr/>
          <a:lstStyle/>
          <a:p>
            <a:endParaRPr lang="tr-TR"/>
          </a:p>
        </p:txBody>
      </p:sp>
      <p:sp>
        <p:nvSpPr>
          <p:cNvPr id="14" name="Text 12"/>
          <p:cNvSpPr/>
          <p:nvPr/>
        </p:nvSpPr>
        <p:spPr>
          <a:xfrm>
            <a:off x="6537960" y="1828800"/>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a:t>
            </a:r>
            <a:endParaRPr lang="en-US" sz="800" dirty="0"/>
          </a:p>
        </p:txBody>
      </p:sp>
      <p:sp>
        <p:nvSpPr>
          <p:cNvPr id="15" name="Text 13"/>
          <p:cNvSpPr/>
          <p:nvPr/>
        </p:nvSpPr>
        <p:spPr>
          <a:xfrm>
            <a:off x="6812280" y="1828800"/>
            <a:ext cx="2011680" cy="256032"/>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Hangi alanlar var?</a:t>
            </a:r>
            <a:endParaRPr lang="en-US" sz="1000" dirty="0"/>
          </a:p>
        </p:txBody>
      </p:sp>
      <p:sp>
        <p:nvSpPr>
          <p:cNvPr id="16" name="Shape 14"/>
          <p:cNvSpPr/>
          <p:nvPr/>
        </p:nvSpPr>
        <p:spPr>
          <a:xfrm>
            <a:off x="6537960" y="2359152"/>
            <a:ext cx="201168" cy="201168"/>
          </a:xfrm>
          <a:prstGeom prst="ellipse">
            <a:avLst/>
          </a:prstGeom>
          <a:solidFill>
            <a:srgbClr val="2E86AB"/>
          </a:solidFill>
          <a:ln w="12700">
            <a:solidFill>
              <a:srgbClr val="2E86AB"/>
            </a:solidFill>
            <a:prstDash val="solid"/>
          </a:ln>
        </p:spPr>
        <p:txBody>
          <a:bodyPr/>
          <a:lstStyle/>
          <a:p>
            <a:endParaRPr lang="tr-TR"/>
          </a:p>
        </p:txBody>
      </p:sp>
      <p:sp>
        <p:nvSpPr>
          <p:cNvPr id="17" name="Text 15"/>
          <p:cNvSpPr/>
          <p:nvPr/>
        </p:nvSpPr>
        <p:spPr>
          <a:xfrm>
            <a:off x="6537960" y="2359152"/>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a:t>
            </a:r>
            <a:endParaRPr lang="en-US" sz="800" dirty="0"/>
          </a:p>
        </p:txBody>
      </p:sp>
      <p:sp>
        <p:nvSpPr>
          <p:cNvPr id="18" name="Text 16"/>
          <p:cNvSpPr/>
          <p:nvPr/>
        </p:nvSpPr>
        <p:spPr>
          <a:xfrm>
            <a:off x="6812280" y="2359152"/>
            <a:ext cx="2011680" cy="256032"/>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Nasıl doldurulur?</a:t>
            </a:r>
            <a:endParaRPr lang="en-US" sz="1000" dirty="0"/>
          </a:p>
        </p:txBody>
      </p:sp>
      <p:sp>
        <p:nvSpPr>
          <p:cNvPr id="19" name="Shape 17"/>
          <p:cNvSpPr/>
          <p:nvPr/>
        </p:nvSpPr>
        <p:spPr>
          <a:xfrm>
            <a:off x="6537960" y="2889504"/>
            <a:ext cx="201168" cy="201168"/>
          </a:xfrm>
          <a:prstGeom prst="ellipse">
            <a:avLst/>
          </a:prstGeom>
          <a:solidFill>
            <a:srgbClr val="2E86AB"/>
          </a:solidFill>
          <a:ln w="12700">
            <a:solidFill>
              <a:srgbClr val="2E86AB"/>
            </a:solidFill>
            <a:prstDash val="solid"/>
          </a:ln>
        </p:spPr>
        <p:txBody>
          <a:bodyPr/>
          <a:lstStyle/>
          <a:p>
            <a:endParaRPr lang="tr-TR"/>
          </a:p>
        </p:txBody>
      </p:sp>
      <p:sp>
        <p:nvSpPr>
          <p:cNvPr id="20" name="Text 18"/>
          <p:cNvSpPr/>
          <p:nvPr/>
        </p:nvSpPr>
        <p:spPr>
          <a:xfrm>
            <a:off x="6537960" y="2889504"/>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4</a:t>
            </a:r>
            <a:endParaRPr lang="en-US" sz="800" dirty="0"/>
          </a:p>
        </p:txBody>
      </p:sp>
      <p:sp>
        <p:nvSpPr>
          <p:cNvPr id="21" name="Text 19"/>
          <p:cNvSpPr/>
          <p:nvPr/>
        </p:nvSpPr>
        <p:spPr>
          <a:xfrm>
            <a:off x="6812280" y="2889504"/>
            <a:ext cx="2011680" cy="256032"/>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Neye dikkat edilir?</a:t>
            </a:r>
            <a:endParaRPr lang="en-US" sz="1000" dirty="0"/>
          </a:p>
        </p:txBody>
      </p:sp>
      <p:sp>
        <p:nvSpPr>
          <p:cNvPr id="22" name="Shape 20"/>
          <p:cNvSpPr/>
          <p:nvPr/>
        </p:nvSpPr>
        <p:spPr>
          <a:xfrm>
            <a:off x="6537960" y="3419856"/>
            <a:ext cx="201168" cy="201168"/>
          </a:xfrm>
          <a:prstGeom prst="ellipse">
            <a:avLst/>
          </a:prstGeom>
          <a:solidFill>
            <a:srgbClr val="2E86AB"/>
          </a:solidFill>
          <a:ln w="12700">
            <a:solidFill>
              <a:srgbClr val="2E86AB"/>
            </a:solidFill>
            <a:prstDash val="solid"/>
          </a:ln>
        </p:spPr>
        <p:txBody>
          <a:bodyPr/>
          <a:lstStyle/>
          <a:p>
            <a:endParaRPr lang="tr-TR"/>
          </a:p>
        </p:txBody>
      </p:sp>
      <p:sp>
        <p:nvSpPr>
          <p:cNvPr id="23" name="Text 21"/>
          <p:cNvSpPr/>
          <p:nvPr/>
        </p:nvSpPr>
        <p:spPr>
          <a:xfrm>
            <a:off x="6537960" y="3419856"/>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5</a:t>
            </a:r>
            <a:endParaRPr lang="en-US" sz="800" dirty="0"/>
          </a:p>
        </p:txBody>
      </p:sp>
      <p:sp>
        <p:nvSpPr>
          <p:cNvPr id="24" name="Text 22"/>
          <p:cNvSpPr/>
          <p:nvPr/>
        </p:nvSpPr>
        <p:spPr>
          <a:xfrm>
            <a:off x="6812280" y="3419856"/>
            <a:ext cx="2011680" cy="256032"/>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Sık yapılan hatalar</a:t>
            </a:r>
            <a:endParaRPr lang="en-US" sz="1000" dirty="0"/>
          </a:p>
        </p:txBody>
      </p:sp>
      <p:sp>
        <p:nvSpPr>
          <p:cNvPr id="25" name="Shape 23"/>
          <p:cNvSpPr/>
          <p:nvPr/>
        </p:nvSpPr>
        <p:spPr>
          <a:xfrm>
            <a:off x="0" y="4846320"/>
            <a:ext cx="9144000" cy="297180"/>
          </a:xfrm>
          <a:prstGeom prst="rect">
            <a:avLst/>
          </a:prstGeom>
          <a:solidFill>
            <a:srgbClr val="0D2040"/>
          </a:solidFill>
          <a:ln w="12700">
            <a:solidFill>
              <a:srgbClr val="0D2040"/>
            </a:solidFill>
            <a:prstDash val="solid"/>
          </a:ln>
        </p:spPr>
        <p:txBody>
          <a:bodyPr/>
          <a:lstStyle/>
          <a:p>
            <a:endParaRPr lang="tr-TR"/>
          </a:p>
        </p:txBody>
      </p:sp>
      <p:sp>
        <p:nvSpPr>
          <p:cNvPr id="26" name="Text 24"/>
          <p:cNvSpPr/>
          <p:nvPr/>
        </p:nvSpPr>
        <p:spPr>
          <a:xfrm>
            <a:off x="0" y="4846320"/>
            <a:ext cx="9144000" cy="297180"/>
          </a:xfrm>
          <a:prstGeom prst="rect">
            <a:avLst/>
          </a:prstGeom>
          <a:noFill/>
          <a:ln/>
        </p:spPr>
        <p:txBody>
          <a:bodyPr wrap="square" lIns="0" tIns="0" rIns="0" bIns="0" rtlCol="0" anchor="ctr"/>
          <a:lstStyle/>
          <a:p>
            <a:pPr marL="0" indent="0" algn="ctr">
              <a:buNone/>
            </a:pPr>
            <a:r>
              <a:rPr lang="en-US" sz="900" dirty="0">
                <a:solidFill>
                  <a:srgbClr val="718096"/>
                </a:solidFill>
                <a:latin typeface="Calibri" pitchFamily="34" charset="0"/>
                <a:ea typeface="Calibri" pitchFamily="34" charset="-122"/>
                <a:cs typeface="Calibri" pitchFamily="34" charset="-120"/>
              </a:rPr>
              <a:t>Iğdır Üniversitesi — Ders Bilgi Sistemi Eğitimi</a:t>
            </a:r>
            <a:endParaRPr lang="en-US" sz="9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Program Çıktıları Sekmesi Ne İşe Yarar?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Bölümün mezun hedeflerinin resmi olarak tanımlandığı ve yönetildiği ekrandır</a:t>
            </a:r>
            <a:endParaRPr lang="en-US" sz="1200" dirty="0"/>
          </a:p>
        </p:txBody>
      </p:sp>
      <p:sp>
        <p:nvSpPr>
          <p:cNvPr id="5" name="Shape 3"/>
          <p:cNvSpPr/>
          <p:nvPr/>
        </p:nvSpPr>
        <p:spPr>
          <a:xfrm>
            <a:off x="228600" y="1051560"/>
            <a:ext cx="8686800" cy="594360"/>
          </a:xfrm>
          <a:prstGeom prst="rect">
            <a:avLst/>
          </a:prstGeom>
          <a:solidFill>
            <a:srgbClr val="EBF5FF"/>
          </a:solidFill>
          <a:ln w="12700">
            <a:solidFill>
              <a:srgbClr val="2E86AB"/>
            </a:solidFill>
            <a:prstDash val="solid"/>
          </a:ln>
        </p:spPr>
        <p:txBody>
          <a:bodyPr/>
          <a:lstStyle/>
          <a:p>
            <a:endParaRPr lang="tr-TR"/>
          </a:p>
        </p:txBody>
      </p:sp>
      <p:sp>
        <p:nvSpPr>
          <p:cNvPr id="6" name="Shape 4"/>
          <p:cNvSpPr/>
          <p:nvPr/>
        </p:nvSpPr>
        <p:spPr>
          <a:xfrm>
            <a:off x="228600" y="1051560"/>
            <a:ext cx="109728" cy="594360"/>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438912" y="1078992"/>
            <a:ext cx="2286000" cy="237744"/>
          </a:xfrm>
          <a:prstGeom prst="rect">
            <a:avLst/>
          </a:prstGeom>
          <a:noFill/>
          <a:ln/>
        </p:spPr>
        <p:txBody>
          <a:bodyPr wrap="square" lIns="0" tIns="0" rIns="0" bIns="0"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Program Çıktısı (PÇ):</a:t>
            </a:r>
            <a:endParaRPr lang="en-US" sz="1100" dirty="0"/>
          </a:p>
        </p:txBody>
      </p:sp>
      <p:sp>
        <p:nvSpPr>
          <p:cNvPr id="8" name="Text 6"/>
          <p:cNvSpPr/>
          <p:nvPr/>
        </p:nvSpPr>
        <p:spPr>
          <a:xfrm>
            <a:off x="438912" y="1316736"/>
            <a:ext cx="8366760" cy="292608"/>
          </a:xfrm>
          <a:prstGeom prst="rect">
            <a:avLst/>
          </a:prstGeom>
          <a:noFill/>
          <a:ln/>
        </p:spPr>
        <p:txBody>
          <a:bodyPr wrap="square" lIns="0" tIns="0" rIns="0" bIns="0" rtlCol="0" anchor="ctr"/>
          <a:lstStyle/>
          <a:p>
            <a:pPr marL="0" indent="0">
              <a:buNone/>
            </a:pPr>
            <a:r>
              <a:rPr lang="en-US" sz="1000" dirty="0">
                <a:solidFill>
                  <a:srgbClr val="4A5568"/>
                </a:solidFill>
                <a:latin typeface="Calibri" pitchFamily="34" charset="0"/>
                <a:ea typeface="Calibri" pitchFamily="34" charset="-122"/>
                <a:cs typeface="Calibri" pitchFamily="34" charset="-120"/>
              </a:rPr>
              <a:t>Bölümden mezun olan her öğrencinin kazanmış olması beklenen bilgi, beceri ve yetkinliklerin ifadesidir. Ders çıktısından farklıdır — ders çıktısı tek bir derste kazanılır; program çıktısı tüm eğitim süreci boyunca birikimli olarak kazanılır.</a:t>
            </a:r>
            <a:endParaRPr lang="en-US" sz="1000" dirty="0"/>
          </a:p>
        </p:txBody>
      </p:sp>
      <p:sp>
        <p:nvSpPr>
          <p:cNvPr id="9" name="Shape 7"/>
          <p:cNvSpPr/>
          <p:nvPr/>
        </p:nvSpPr>
        <p:spPr>
          <a:xfrm>
            <a:off x="228600" y="1783080"/>
            <a:ext cx="4251960" cy="1463040"/>
          </a:xfrm>
          <a:prstGeom prst="rect">
            <a:avLst/>
          </a:prstGeom>
          <a:solidFill>
            <a:srgbClr val="F7F9FC"/>
          </a:solidFill>
          <a:ln w="12700">
            <a:solidFill>
              <a:srgbClr val="2E86AB"/>
            </a:solidFill>
            <a:prstDash val="solid"/>
          </a:ln>
        </p:spPr>
        <p:txBody>
          <a:bodyPr/>
          <a:lstStyle/>
          <a:p>
            <a:endParaRPr lang="tr-TR"/>
          </a:p>
        </p:txBody>
      </p:sp>
      <p:sp>
        <p:nvSpPr>
          <p:cNvPr id="10" name="Shape 8"/>
          <p:cNvSpPr/>
          <p:nvPr/>
        </p:nvSpPr>
        <p:spPr>
          <a:xfrm>
            <a:off x="228600" y="1783080"/>
            <a:ext cx="4251960" cy="347472"/>
          </a:xfrm>
          <a:prstGeom prst="rect">
            <a:avLst/>
          </a:prstGeom>
          <a:solidFill>
            <a:srgbClr val="2E86AB"/>
          </a:solidFill>
          <a:ln w="12700">
            <a:solidFill>
              <a:srgbClr val="2E86AB"/>
            </a:solidFill>
            <a:prstDash val="solid"/>
          </a:ln>
        </p:spPr>
        <p:txBody>
          <a:bodyPr/>
          <a:lstStyle/>
          <a:p>
            <a:endParaRPr lang="tr-TR"/>
          </a:p>
        </p:txBody>
      </p:sp>
      <p:sp>
        <p:nvSpPr>
          <p:cNvPr id="11" name="Text 9"/>
          <p:cNvSpPr/>
          <p:nvPr/>
        </p:nvSpPr>
        <p:spPr>
          <a:xfrm>
            <a:off x="320040" y="1783080"/>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Bölümün Mezun Hedeflerini Tanımlar</a:t>
            </a:r>
            <a:endParaRPr lang="en-US" sz="1150" dirty="0"/>
          </a:p>
        </p:txBody>
      </p:sp>
      <p:sp>
        <p:nvSpPr>
          <p:cNvPr id="12" name="Text 10"/>
          <p:cNvSpPr/>
          <p:nvPr/>
        </p:nvSpPr>
        <p:spPr>
          <a:xfrm>
            <a:off x="338328" y="2167128"/>
            <a:ext cx="4023360" cy="1024128"/>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'Bu bölümden mezun olan öğrenci ne yapabilmeli?' sorusunun resmi cevabıdır. Her çıktı TR ve EN olarak yazılır, kodlanır (1.1.1, 2.1.2 gibi) ve kategorize edilir.</a:t>
            </a:r>
            <a:endParaRPr lang="en-US" sz="980" dirty="0"/>
          </a:p>
        </p:txBody>
      </p:sp>
      <p:sp>
        <p:nvSpPr>
          <p:cNvPr id="13" name="Shape 11"/>
          <p:cNvSpPr/>
          <p:nvPr/>
        </p:nvSpPr>
        <p:spPr>
          <a:xfrm>
            <a:off x="4690872" y="1783080"/>
            <a:ext cx="4251960" cy="1463040"/>
          </a:xfrm>
          <a:prstGeom prst="rect">
            <a:avLst/>
          </a:prstGeom>
          <a:solidFill>
            <a:srgbClr val="F7F9FC"/>
          </a:solidFill>
          <a:ln w="12700">
            <a:solidFill>
              <a:srgbClr val="E67E22"/>
            </a:solidFill>
            <a:prstDash val="solid"/>
          </a:ln>
        </p:spPr>
        <p:txBody>
          <a:bodyPr/>
          <a:lstStyle/>
          <a:p>
            <a:endParaRPr lang="tr-TR"/>
          </a:p>
        </p:txBody>
      </p:sp>
      <p:sp>
        <p:nvSpPr>
          <p:cNvPr id="14" name="Shape 12"/>
          <p:cNvSpPr/>
          <p:nvPr/>
        </p:nvSpPr>
        <p:spPr>
          <a:xfrm>
            <a:off x="4690872" y="1783080"/>
            <a:ext cx="4251960" cy="347472"/>
          </a:xfrm>
          <a:prstGeom prst="rect">
            <a:avLst/>
          </a:prstGeom>
          <a:solidFill>
            <a:srgbClr val="E67E22"/>
          </a:solidFill>
          <a:ln w="12700">
            <a:solidFill>
              <a:srgbClr val="E67E22"/>
            </a:solidFill>
            <a:prstDash val="solid"/>
          </a:ln>
        </p:spPr>
        <p:txBody>
          <a:bodyPr/>
          <a:lstStyle/>
          <a:p>
            <a:endParaRPr lang="tr-TR"/>
          </a:p>
        </p:txBody>
      </p:sp>
      <p:sp>
        <p:nvSpPr>
          <p:cNvPr id="15" name="Text 13"/>
          <p:cNvSpPr/>
          <p:nvPr/>
        </p:nvSpPr>
        <p:spPr>
          <a:xfrm>
            <a:off x="4782312" y="1783080"/>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Akreditasyonun Omurgasıdır</a:t>
            </a:r>
            <a:endParaRPr lang="en-US" sz="1150" dirty="0"/>
          </a:p>
        </p:txBody>
      </p:sp>
      <p:sp>
        <p:nvSpPr>
          <p:cNvPr id="16" name="Text 14"/>
          <p:cNvSpPr/>
          <p:nvPr/>
        </p:nvSpPr>
        <p:spPr>
          <a:xfrm>
            <a:off x="4800600" y="2167128"/>
            <a:ext cx="4023360" cy="1024128"/>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MÜDEK denetiminde 'Programınızın çıktıları neler?' sorusu bu sayfayla yanıtlanır. Tüm ders öğrenme çıktıları ve değerlendirmeler bu program çıktılarına dayandırılır.</a:t>
            </a:r>
            <a:endParaRPr lang="en-US" sz="980" dirty="0"/>
          </a:p>
        </p:txBody>
      </p:sp>
      <p:sp>
        <p:nvSpPr>
          <p:cNvPr id="17" name="Shape 15"/>
          <p:cNvSpPr/>
          <p:nvPr/>
        </p:nvSpPr>
        <p:spPr>
          <a:xfrm>
            <a:off x="228600" y="3355848"/>
            <a:ext cx="4251960" cy="1463040"/>
          </a:xfrm>
          <a:prstGeom prst="rect">
            <a:avLst/>
          </a:prstGeom>
          <a:solidFill>
            <a:srgbClr val="F7F9FC"/>
          </a:solidFill>
          <a:ln w="12700">
            <a:solidFill>
              <a:srgbClr val="1E8C45"/>
            </a:solidFill>
            <a:prstDash val="solid"/>
          </a:ln>
        </p:spPr>
        <p:txBody>
          <a:bodyPr/>
          <a:lstStyle/>
          <a:p>
            <a:endParaRPr lang="tr-TR"/>
          </a:p>
        </p:txBody>
      </p:sp>
      <p:sp>
        <p:nvSpPr>
          <p:cNvPr id="18" name="Shape 16"/>
          <p:cNvSpPr/>
          <p:nvPr/>
        </p:nvSpPr>
        <p:spPr>
          <a:xfrm>
            <a:off x="228600" y="3355848"/>
            <a:ext cx="4251960" cy="347472"/>
          </a:xfrm>
          <a:prstGeom prst="rect">
            <a:avLst/>
          </a:prstGeom>
          <a:solidFill>
            <a:srgbClr val="1E8C45"/>
          </a:solidFill>
          <a:ln w="12700">
            <a:solidFill>
              <a:srgbClr val="1E8C45"/>
            </a:solidFill>
            <a:prstDash val="solid"/>
          </a:ln>
        </p:spPr>
        <p:txBody>
          <a:bodyPr/>
          <a:lstStyle/>
          <a:p>
            <a:endParaRPr lang="tr-TR"/>
          </a:p>
        </p:txBody>
      </p:sp>
      <p:sp>
        <p:nvSpPr>
          <p:cNvPr id="19" name="Text 17"/>
          <p:cNvSpPr/>
          <p:nvPr/>
        </p:nvSpPr>
        <p:spPr>
          <a:xfrm>
            <a:off x="320040" y="3355848"/>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Tüm Sistemi Besler</a:t>
            </a:r>
            <a:endParaRPr lang="en-US" sz="1150" dirty="0"/>
          </a:p>
        </p:txBody>
      </p:sp>
      <p:sp>
        <p:nvSpPr>
          <p:cNvPr id="20" name="Text 18"/>
          <p:cNvSpPr/>
          <p:nvPr/>
        </p:nvSpPr>
        <p:spPr>
          <a:xfrm>
            <a:off x="338328" y="3739896"/>
            <a:ext cx="4023360" cy="1024128"/>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6. sekmede (Program ve Öğrenme Çıktısı) her ders çıktısı bu program çıktılarıyla ilişkilendirilir. Program çıktısı tanımlanmadan ders matrisi doldurulamaz.</a:t>
            </a:r>
            <a:endParaRPr lang="en-US" sz="980" dirty="0"/>
          </a:p>
        </p:txBody>
      </p:sp>
      <p:sp>
        <p:nvSpPr>
          <p:cNvPr id="21" name="Shape 19"/>
          <p:cNvSpPr/>
          <p:nvPr/>
        </p:nvSpPr>
        <p:spPr>
          <a:xfrm>
            <a:off x="4690872" y="3355848"/>
            <a:ext cx="4251960" cy="1463040"/>
          </a:xfrm>
          <a:prstGeom prst="rect">
            <a:avLst/>
          </a:prstGeom>
          <a:solidFill>
            <a:srgbClr val="F7F9FC"/>
          </a:solidFill>
          <a:ln w="12700">
            <a:solidFill>
              <a:srgbClr val="7B2D8B"/>
            </a:solidFill>
            <a:prstDash val="solid"/>
          </a:ln>
        </p:spPr>
        <p:txBody>
          <a:bodyPr/>
          <a:lstStyle/>
          <a:p>
            <a:endParaRPr lang="tr-TR"/>
          </a:p>
        </p:txBody>
      </p:sp>
      <p:sp>
        <p:nvSpPr>
          <p:cNvPr id="22" name="Shape 20"/>
          <p:cNvSpPr/>
          <p:nvPr/>
        </p:nvSpPr>
        <p:spPr>
          <a:xfrm>
            <a:off x="4690872" y="3355848"/>
            <a:ext cx="4251960" cy="347472"/>
          </a:xfrm>
          <a:prstGeom prst="rect">
            <a:avLst/>
          </a:prstGeom>
          <a:solidFill>
            <a:srgbClr val="7B2D8B"/>
          </a:solidFill>
          <a:ln w="12700">
            <a:solidFill>
              <a:srgbClr val="7B2D8B"/>
            </a:solidFill>
            <a:prstDash val="solid"/>
          </a:ln>
        </p:spPr>
        <p:txBody>
          <a:bodyPr/>
          <a:lstStyle/>
          <a:p>
            <a:endParaRPr lang="tr-TR"/>
          </a:p>
        </p:txBody>
      </p:sp>
      <p:sp>
        <p:nvSpPr>
          <p:cNvPr id="23" name="Text 21"/>
          <p:cNvSpPr/>
          <p:nvPr/>
        </p:nvSpPr>
        <p:spPr>
          <a:xfrm>
            <a:off x="4782312" y="3355848"/>
            <a:ext cx="4069080" cy="347472"/>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Bologna ve Uluslararası Uyum</a:t>
            </a:r>
            <a:endParaRPr lang="en-US" sz="1150" dirty="0"/>
          </a:p>
        </p:txBody>
      </p:sp>
      <p:sp>
        <p:nvSpPr>
          <p:cNvPr id="24" name="Text 22"/>
          <p:cNvSpPr/>
          <p:nvPr/>
        </p:nvSpPr>
        <p:spPr>
          <a:xfrm>
            <a:off x="4800600" y="3739896"/>
            <a:ext cx="4023360" cy="1024128"/>
          </a:xfrm>
          <a:prstGeom prst="rect">
            <a:avLst/>
          </a:prstGeom>
          <a:noFill/>
          <a:ln/>
        </p:spPr>
        <p:txBody>
          <a:bodyPr wrap="square" lIns="0" tIns="0" rIns="0" bIns="0" rtlCol="0" anchor="ctr"/>
          <a:lstStyle/>
          <a:p>
            <a:pPr marL="0" indent="0">
              <a:buNone/>
            </a:pPr>
            <a:r>
              <a:rPr lang="en-US" sz="980" dirty="0">
                <a:solidFill>
                  <a:srgbClr val="4A5568"/>
                </a:solidFill>
                <a:latin typeface="Calibri" pitchFamily="34" charset="0"/>
                <a:ea typeface="Calibri" pitchFamily="34" charset="-122"/>
                <a:cs typeface="Calibri" pitchFamily="34" charset="-120"/>
              </a:rPr>
              <a:t>Avrupa Yükseköğretim Alanı (Bologna) çerçevesinde her programın çıktılarını tanımlaması zorunludur. Erasmus partnerleri ve yabancı üniversiteler bu listeyi inceler.</a:t>
            </a:r>
            <a:endParaRPr lang="en-US" sz="98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300" b="1" dirty="0">
                <a:solidFill>
                  <a:srgbClr val="FFFFFF"/>
                </a:solidFill>
                <a:latin typeface="Calibri" pitchFamily="34" charset="0"/>
                <a:ea typeface="Calibri" pitchFamily="34" charset="-122"/>
                <a:cs typeface="Calibri" pitchFamily="34" charset="-120"/>
              </a:rPr>
              <a:t>5 Kategori — Program Çıktıları Nasıl Gruplandırılmış?</a:t>
            </a:r>
            <a:endParaRPr lang="en-US" sz="23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Her çıktı Bologna çerçevesine göre bu 5 kategoriden birine aittir</a:t>
            </a:r>
            <a:endParaRPr lang="en-US" sz="1200" dirty="0"/>
          </a:p>
        </p:txBody>
      </p:sp>
      <p:sp>
        <p:nvSpPr>
          <p:cNvPr id="5" name="Shape 3"/>
          <p:cNvSpPr/>
          <p:nvPr/>
        </p:nvSpPr>
        <p:spPr>
          <a:xfrm>
            <a:off x="228600" y="1051560"/>
            <a:ext cx="4251960" cy="1234440"/>
          </a:xfrm>
          <a:prstGeom prst="rect">
            <a:avLst/>
          </a:prstGeom>
          <a:solidFill>
            <a:srgbClr val="F7F9FC"/>
          </a:solidFill>
          <a:ln w="12700">
            <a:solidFill>
              <a:srgbClr val="1565C0"/>
            </a:solidFill>
            <a:prstDash val="solid"/>
          </a:ln>
        </p:spPr>
        <p:txBody>
          <a:bodyPr/>
          <a:lstStyle/>
          <a:p>
            <a:endParaRPr lang="tr-TR"/>
          </a:p>
        </p:txBody>
      </p:sp>
      <p:sp>
        <p:nvSpPr>
          <p:cNvPr id="6" name="Shape 4"/>
          <p:cNvSpPr/>
          <p:nvPr/>
        </p:nvSpPr>
        <p:spPr>
          <a:xfrm>
            <a:off x="228600" y="1051560"/>
            <a:ext cx="4251960" cy="310896"/>
          </a:xfrm>
          <a:prstGeom prst="rect">
            <a:avLst/>
          </a:prstGeom>
          <a:solidFill>
            <a:srgbClr val="1565C0"/>
          </a:solidFill>
          <a:ln w="12700">
            <a:solidFill>
              <a:srgbClr val="1565C0"/>
            </a:solidFill>
            <a:prstDash val="solid"/>
          </a:ln>
        </p:spPr>
        <p:txBody>
          <a:bodyPr/>
          <a:lstStyle/>
          <a:p>
            <a:endParaRPr lang="tr-TR"/>
          </a:p>
        </p:txBody>
      </p:sp>
      <p:sp>
        <p:nvSpPr>
          <p:cNvPr id="7" name="Text 5"/>
          <p:cNvSpPr/>
          <p:nvPr/>
        </p:nvSpPr>
        <p:spPr>
          <a:xfrm>
            <a:off x="301752" y="1051560"/>
            <a:ext cx="4105656" cy="310896"/>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1.x.x  BİLGİ / KNOWLEDGE</a:t>
            </a:r>
            <a:endParaRPr lang="en-US" sz="900" dirty="0"/>
          </a:p>
        </p:txBody>
      </p:sp>
      <p:sp>
        <p:nvSpPr>
          <p:cNvPr id="8" name="Shape 6"/>
          <p:cNvSpPr/>
          <p:nvPr/>
        </p:nvSpPr>
        <p:spPr>
          <a:xfrm>
            <a:off x="3703320" y="1399032"/>
            <a:ext cx="713232" cy="201168"/>
          </a:xfrm>
          <a:prstGeom prst="rect">
            <a:avLst/>
          </a:prstGeom>
          <a:solidFill>
            <a:srgbClr val="1565C0"/>
          </a:solidFill>
          <a:ln w="12700">
            <a:solidFill>
              <a:srgbClr val="1565C0"/>
            </a:solidFill>
            <a:prstDash val="solid"/>
          </a:ln>
        </p:spPr>
        <p:txBody>
          <a:bodyPr/>
          <a:lstStyle/>
          <a:p>
            <a:endParaRPr lang="tr-TR"/>
          </a:p>
        </p:txBody>
      </p:sp>
      <p:sp>
        <p:nvSpPr>
          <p:cNvPr id="9" name="Text 7"/>
          <p:cNvSpPr/>
          <p:nvPr/>
        </p:nvSpPr>
        <p:spPr>
          <a:xfrm>
            <a:off x="3703320" y="1399032"/>
            <a:ext cx="713232" cy="20116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2 çıktı</a:t>
            </a:r>
            <a:endParaRPr lang="en-US" sz="750" dirty="0"/>
          </a:p>
        </p:txBody>
      </p:sp>
      <p:sp>
        <p:nvSpPr>
          <p:cNvPr id="10" name="Text 8"/>
          <p:cNvSpPr/>
          <p:nvPr/>
        </p:nvSpPr>
        <p:spPr>
          <a:xfrm>
            <a:off x="320040" y="1399032"/>
            <a:ext cx="3337560" cy="201168"/>
          </a:xfrm>
          <a:prstGeom prst="rect">
            <a:avLst/>
          </a:prstGeom>
          <a:noFill/>
          <a:ln/>
        </p:spPr>
        <p:txBody>
          <a:bodyPr wrap="square" lIns="0" tIns="0" rIns="0" bIns="0" rtlCol="0" anchor="ctr"/>
          <a:lstStyle/>
          <a:p>
            <a:pPr marL="0" indent="0">
              <a:buNone/>
            </a:pPr>
            <a:r>
              <a:rPr lang="en-US" sz="850" i="1" dirty="0">
                <a:solidFill>
                  <a:srgbClr val="718096"/>
                </a:solidFill>
                <a:latin typeface="Calibri" pitchFamily="34" charset="0"/>
                <a:ea typeface="Calibri" pitchFamily="34" charset="-122"/>
                <a:cs typeface="Calibri" pitchFamily="34" charset="-120"/>
              </a:rPr>
              <a:t>Alandaki teorik ve uygulamalı bilgi birikimini ifade eder.</a:t>
            </a:r>
            <a:endParaRPr lang="en-US" sz="850" dirty="0"/>
          </a:p>
        </p:txBody>
      </p:sp>
      <p:sp>
        <p:nvSpPr>
          <p:cNvPr id="11" name="Text 9"/>
          <p:cNvSpPr/>
          <p:nvPr/>
        </p:nvSpPr>
        <p:spPr>
          <a:xfrm>
            <a:off x="320040" y="1618488"/>
            <a:ext cx="4069080" cy="201168"/>
          </a:xfrm>
          <a:prstGeom prst="rect">
            <a:avLst/>
          </a:prstGeom>
          <a:noFill/>
          <a:ln/>
        </p:spPr>
        <p:txBody>
          <a:bodyPr wrap="square" lIns="0" tIns="0" rIns="0" bIns="0" rtlCol="0" anchor="ctr"/>
          <a:lstStyle/>
          <a:p>
            <a:pPr marL="0" indent="0">
              <a:buNone/>
            </a:pPr>
            <a:r>
              <a:rPr lang="en-US" sz="850" b="1" dirty="0">
                <a:solidFill>
                  <a:srgbClr val="1565C0"/>
                </a:solidFill>
                <a:latin typeface="Calibri" pitchFamily="34" charset="0"/>
                <a:ea typeface="Calibri" pitchFamily="34" charset="-122"/>
                <a:cs typeface="Calibri" pitchFamily="34" charset="-120"/>
              </a:rPr>
              <a:t>Ne biliyor? — Teorik altyapı ve yasal/etik farkındalık</a:t>
            </a:r>
            <a:endParaRPr lang="en-US" sz="850" dirty="0"/>
          </a:p>
        </p:txBody>
      </p:sp>
      <p:sp>
        <p:nvSpPr>
          <p:cNvPr id="12" name="Text 10"/>
          <p:cNvSpPr/>
          <p:nvPr/>
        </p:nvSpPr>
        <p:spPr>
          <a:xfrm>
            <a:off x="320040" y="1837944"/>
            <a:ext cx="4069080" cy="36576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1.1.1 — İşletmecilik alanındaki ileri düzey kuramsal ve uygulamalı bilgileri kullanarak iş...</a:t>
            </a:r>
            <a:endParaRPr lang="en-US" sz="780" dirty="0"/>
          </a:p>
        </p:txBody>
      </p:sp>
      <p:sp>
        <p:nvSpPr>
          <p:cNvPr id="13" name="Shape 11"/>
          <p:cNvSpPr/>
          <p:nvPr/>
        </p:nvSpPr>
        <p:spPr>
          <a:xfrm>
            <a:off x="228600" y="2377440"/>
            <a:ext cx="4251960" cy="1234440"/>
          </a:xfrm>
          <a:prstGeom prst="rect">
            <a:avLst/>
          </a:prstGeom>
          <a:solidFill>
            <a:srgbClr val="F7F9FC"/>
          </a:solidFill>
          <a:ln w="12700">
            <a:solidFill>
              <a:srgbClr val="2E7D32"/>
            </a:solidFill>
            <a:prstDash val="solid"/>
          </a:ln>
        </p:spPr>
        <p:txBody>
          <a:bodyPr/>
          <a:lstStyle/>
          <a:p>
            <a:endParaRPr lang="tr-TR"/>
          </a:p>
        </p:txBody>
      </p:sp>
      <p:sp>
        <p:nvSpPr>
          <p:cNvPr id="14" name="Shape 12"/>
          <p:cNvSpPr/>
          <p:nvPr/>
        </p:nvSpPr>
        <p:spPr>
          <a:xfrm>
            <a:off x="228600" y="2377440"/>
            <a:ext cx="4251960" cy="310896"/>
          </a:xfrm>
          <a:prstGeom prst="rect">
            <a:avLst/>
          </a:prstGeom>
          <a:solidFill>
            <a:srgbClr val="2E7D32"/>
          </a:solidFill>
          <a:ln w="12700">
            <a:solidFill>
              <a:srgbClr val="2E7D32"/>
            </a:solidFill>
            <a:prstDash val="solid"/>
          </a:ln>
        </p:spPr>
        <p:txBody>
          <a:bodyPr/>
          <a:lstStyle/>
          <a:p>
            <a:endParaRPr lang="tr-TR"/>
          </a:p>
        </p:txBody>
      </p:sp>
      <p:sp>
        <p:nvSpPr>
          <p:cNvPr id="15" name="Text 13"/>
          <p:cNvSpPr/>
          <p:nvPr/>
        </p:nvSpPr>
        <p:spPr>
          <a:xfrm>
            <a:off x="301752" y="2377440"/>
            <a:ext cx="4105656" cy="310896"/>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2.x.x  BECERİ / SKILLS</a:t>
            </a:r>
            <a:endParaRPr lang="en-US" sz="900" dirty="0"/>
          </a:p>
        </p:txBody>
      </p:sp>
      <p:sp>
        <p:nvSpPr>
          <p:cNvPr id="16" name="Shape 14"/>
          <p:cNvSpPr/>
          <p:nvPr/>
        </p:nvSpPr>
        <p:spPr>
          <a:xfrm>
            <a:off x="3703320" y="2724912"/>
            <a:ext cx="713232" cy="201168"/>
          </a:xfrm>
          <a:prstGeom prst="rect">
            <a:avLst/>
          </a:prstGeom>
          <a:solidFill>
            <a:srgbClr val="2E7D32"/>
          </a:solidFill>
          <a:ln w="12700">
            <a:solidFill>
              <a:srgbClr val="2E7D32"/>
            </a:solidFill>
            <a:prstDash val="solid"/>
          </a:ln>
        </p:spPr>
        <p:txBody>
          <a:bodyPr/>
          <a:lstStyle/>
          <a:p>
            <a:endParaRPr lang="tr-TR"/>
          </a:p>
        </p:txBody>
      </p:sp>
      <p:sp>
        <p:nvSpPr>
          <p:cNvPr id="17" name="Text 15"/>
          <p:cNvSpPr/>
          <p:nvPr/>
        </p:nvSpPr>
        <p:spPr>
          <a:xfrm>
            <a:off x="3703320" y="2724912"/>
            <a:ext cx="713232" cy="20116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 çıktı</a:t>
            </a:r>
            <a:endParaRPr lang="en-US" sz="750" dirty="0"/>
          </a:p>
        </p:txBody>
      </p:sp>
      <p:sp>
        <p:nvSpPr>
          <p:cNvPr id="18" name="Text 16"/>
          <p:cNvSpPr/>
          <p:nvPr/>
        </p:nvSpPr>
        <p:spPr>
          <a:xfrm>
            <a:off x="320040" y="2724912"/>
            <a:ext cx="3337560" cy="201168"/>
          </a:xfrm>
          <a:prstGeom prst="rect">
            <a:avLst/>
          </a:prstGeom>
          <a:noFill/>
          <a:ln/>
        </p:spPr>
        <p:txBody>
          <a:bodyPr wrap="square" lIns="0" tIns="0" rIns="0" bIns="0" rtlCol="0" anchor="ctr"/>
          <a:lstStyle/>
          <a:p>
            <a:pPr marL="0" indent="0">
              <a:buNone/>
            </a:pPr>
            <a:r>
              <a:rPr lang="en-US" sz="850" i="1" dirty="0">
                <a:solidFill>
                  <a:srgbClr val="718096"/>
                </a:solidFill>
                <a:latin typeface="Calibri" pitchFamily="34" charset="0"/>
                <a:ea typeface="Calibri" pitchFamily="34" charset="-122"/>
                <a:cs typeface="Calibri" pitchFamily="34" charset="-120"/>
              </a:rPr>
              <a:t>Bilgiyi pratiğe dökme, analiz etme ve yenilik üretme yeteneğini ifade eder.</a:t>
            </a:r>
            <a:endParaRPr lang="en-US" sz="850" dirty="0"/>
          </a:p>
        </p:txBody>
      </p:sp>
      <p:sp>
        <p:nvSpPr>
          <p:cNvPr id="19" name="Text 17"/>
          <p:cNvSpPr/>
          <p:nvPr/>
        </p:nvSpPr>
        <p:spPr>
          <a:xfrm>
            <a:off x="320040" y="2944368"/>
            <a:ext cx="4069080" cy="201168"/>
          </a:xfrm>
          <a:prstGeom prst="rect">
            <a:avLst/>
          </a:prstGeom>
          <a:noFill/>
          <a:ln/>
        </p:spPr>
        <p:txBody>
          <a:bodyPr wrap="square" lIns="0" tIns="0" rIns="0" bIns="0" rtlCol="0" anchor="ctr"/>
          <a:lstStyle/>
          <a:p>
            <a:pPr marL="0" indent="0">
              <a:buNone/>
            </a:pPr>
            <a:r>
              <a:rPr lang="en-US" sz="850" b="1" dirty="0">
                <a:solidFill>
                  <a:srgbClr val="2E7D32"/>
                </a:solidFill>
                <a:latin typeface="Calibri" pitchFamily="34" charset="0"/>
                <a:ea typeface="Calibri" pitchFamily="34" charset="-122"/>
                <a:cs typeface="Calibri" pitchFamily="34" charset="-120"/>
              </a:rPr>
              <a:t>Ne yapabiliyor? — Analiz, proje yönetimi, yaratıcılık</a:t>
            </a:r>
            <a:endParaRPr lang="en-US" sz="850" dirty="0"/>
          </a:p>
        </p:txBody>
      </p:sp>
      <p:sp>
        <p:nvSpPr>
          <p:cNvPr id="20" name="Text 18"/>
          <p:cNvSpPr/>
          <p:nvPr/>
        </p:nvSpPr>
        <p:spPr>
          <a:xfrm>
            <a:off x="320040" y="3163824"/>
            <a:ext cx="4069080" cy="36576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2.1.1 — İşletme problemlerini bilimsel araştırma yöntemleri ve veri analizi teknikleriyle ...</a:t>
            </a:r>
            <a:endParaRPr lang="en-US" sz="780" dirty="0"/>
          </a:p>
        </p:txBody>
      </p:sp>
      <p:sp>
        <p:nvSpPr>
          <p:cNvPr id="21" name="Shape 19"/>
          <p:cNvSpPr/>
          <p:nvPr/>
        </p:nvSpPr>
        <p:spPr>
          <a:xfrm>
            <a:off x="228600" y="3703320"/>
            <a:ext cx="4251960" cy="1234440"/>
          </a:xfrm>
          <a:prstGeom prst="rect">
            <a:avLst/>
          </a:prstGeom>
          <a:solidFill>
            <a:srgbClr val="F7F9FC"/>
          </a:solidFill>
          <a:ln w="12700">
            <a:solidFill>
              <a:srgbClr val="E65100"/>
            </a:solidFill>
            <a:prstDash val="solid"/>
          </a:ln>
        </p:spPr>
        <p:txBody>
          <a:bodyPr/>
          <a:lstStyle/>
          <a:p>
            <a:endParaRPr lang="tr-TR"/>
          </a:p>
        </p:txBody>
      </p:sp>
      <p:sp>
        <p:nvSpPr>
          <p:cNvPr id="22" name="Shape 20"/>
          <p:cNvSpPr/>
          <p:nvPr/>
        </p:nvSpPr>
        <p:spPr>
          <a:xfrm>
            <a:off x="228600" y="3703320"/>
            <a:ext cx="4251960" cy="310896"/>
          </a:xfrm>
          <a:prstGeom prst="rect">
            <a:avLst/>
          </a:prstGeom>
          <a:solidFill>
            <a:srgbClr val="E65100"/>
          </a:solidFill>
          <a:ln w="12700">
            <a:solidFill>
              <a:srgbClr val="E65100"/>
            </a:solidFill>
            <a:prstDash val="solid"/>
          </a:ln>
        </p:spPr>
        <p:txBody>
          <a:bodyPr/>
          <a:lstStyle/>
          <a:p>
            <a:endParaRPr lang="tr-TR"/>
          </a:p>
        </p:txBody>
      </p:sp>
      <p:sp>
        <p:nvSpPr>
          <p:cNvPr id="23" name="Text 21"/>
          <p:cNvSpPr/>
          <p:nvPr/>
        </p:nvSpPr>
        <p:spPr>
          <a:xfrm>
            <a:off x="301752" y="3703320"/>
            <a:ext cx="4105656" cy="310896"/>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3.1.x  YETKİNLİKLER — Bağımsız Çalışabilme ve Sorumluluk</a:t>
            </a:r>
            <a:endParaRPr lang="en-US" sz="900" dirty="0"/>
          </a:p>
        </p:txBody>
      </p:sp>
      <p:sp>
        <p:nvSpPr>
          <p:cNvPr id="24" name="Shape 22"/>
          <p:cNvSpPr/>
          <p:nvPr/>
        </p:nvSpPr>
        <p:spPr>
          <a:xfrm>
            <a:off x="3703320" y="4050792"/>
            <a:ext cx="713232" cy="201168"/>
          </a:xfrm>
          <a:prstGeom prst="rect">
            <a:avLst/>
          </a:prstGeom>
          <a:solidFill>
            <a:srgbClr val="E65100"/>
          </a:solidFill>
          <a:ln w="12700">
            <a:solidFill>
              <a:srgbClr val="E65100"/>
            </a:solidFill>
            <a:prstDash val="solid"/>
          </a:ln>
        </p:spPr>
        <p:txBody>
          <a:bodyPr/>
          <a:lstStyle/>
          <a:p>
            <a:endParaRPr lang="tr-TR"/>
          </a:p>
        </p:txBody>
      </p:sp>
      <p:sp>
        <p:nvSpPr>
          <p:cNvPr id="25" name="Text 23"/>
          <p:cNvSpPr/>
          <p:nvPr/>
        </p:nvSpPr>
        <p:spPr>
          <a:xfrm>
            <a:off x="3703320" y="4050792"/>
            <a:ext cx="713232" cy="20116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1 çıktı</a:t>
            </a:r>
            <a:endParaRPr lang="en-US" sz="750" dirty="0"/>
          </a:p>
        </p:txBody>
      </p:sp>
      <p:sp>
        <p:nvSpPr>
          <p:cNvPr id="26" name="Text 24"/>
          <p:cNvSpPr/>
          <p:nvPr/>
        </p:nvSpPr>
        <p:spPr>
          <a:xfrm>
            <a:off x="320040" y="4050792"/>
            <a:ext cx="3337560" cy="201168"/>
          </a:xfrm>
          <a:prstGeom prst="rect">
            <a:avLst/>
          </a:prstGeom>
          <a:noFill/>
          <a:ln/>
        </p:spPr>
        <p:txBody>
          <a:bodyPr wrap="square" lIns="0" tIns="0" rIns="0" bIns="0" rtlCol="0" anchor="ctr"/>
          <a:lstStyle/>
          <a:p>
            <a:pPr marL="0" indent="0">
              <a:buNone/>
            </a:pPr>
            <a:r>
              <a:rPr lang="en-US" sz="850" i="1" dirty="0">
                <a:solidFill>
                  <a:srgbClr val="718096"/>
                </a:solidFill>
                <a:latin typeface="Calibri" pitchFamily="34" charset="0"/>
                <a:ea typeface="Calibri" pitchFamily="34" charset="-122"/>
                <a:cs typeface="Calibri" pitchFamily="34" charset="-120"/>
              </a:rPr>
              <a:t>Bireysel veya ekip içinde sorumluluk alabilme yetkinliğini ifade eder.</a:t>
            </a:r>
            <a:endParaRPr lang="en-US" sz="850" dirty="0"/>
          </a:p>
        </p:txBody>
      </p:sp>
      <p:sp>
        <p:nvSpPr>
          <p:cNvPr id="27" name="Text 25"/>
          <p:cNvSpPr/>
          <p:nvPr/>
        </p:nvSpPr>
        <p:spPr>
          <a:xfrm>
            <a:off x="320040" y="4270248"/>
            <a:ext cx="4069080" cy="201168"/>
          </a:xfrm>
          <a:prstGeom prst="rect">
            <a:avLst/>
          </a:prstGeom>
          <a:noFill/>
          <a:ln/>
        </p:spPr>
        <p:txBody>
          <a:bodyPr wrap="square" lIns="0" tIns="0" rIns="0" bIns="0" rtlCol="0" anchor="ctr"/>
          <a:lstStyle/>
          <a:p>
            <a:pPr marL="0" indent="0">
              <a:buNone/>
            </a:pPr>
            <a:r>
              <a:rPr lang="en-US" sz="850" b="1" dirty="0">
                <a:solidFill>
                  <a:srgbClr val="E65100"/>
                </a:solidFill>
                <a:latin typeface="Calibri" pitchFamily="34" charset="0"/>
                <a:ea typeface="Calibri" pitchFamily="34" charset="-122"/>
                <a:cs typeface="Calibri" pitchFamily="34" charset="-120"/>
              </a:rPr>
              <a:t>Nasıl çalışıyor? — Sorumluluk ve özerklik</a:t>
            </a:r>
            <a:endParaRPr lang="en-US" sz="850" dirty="0"/>
          </a:p>
        </p:txBody>
      </p:sp>
      <p:sp>
        <p:nvSpPr>
          <p:cNvPr id="28" name="Text 26"/>
          <p:cNvSpPr/>
          <p:nvPr/>
        </p:nvSpPr>
        <p:spPr>
          <a:xfrm>
            <a:off x="320040" y="4489704"/>
            <a:ext cx="4069080" cy="36576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3.1.1 — Bireysel veya ekip üyesi olarak sorumluluk alır, karşılaşılan sorunlara çözüm üret...</a:t>
            </a:r>
            <a:endParaRPr lang="en-US" sz="780" dirty="0"/>
          </a:p>
        </p:txBody>
      </p:sp>
      <p:sp>
        <p:nvSpPr>
          <p:cNvPr id="29" name="Shape 27"/>
          <p:cNvSpPr/>
          <p:nvPr/>
        </p:nvSpPr>
        <p:spPr>
          <a:xfrm>
            <a:off x="4709160" y="1051560"/>
            <a:ext cx="4251960" cy="1234440"/>
          </a:xfrm>
          <a:prstGeom prst="rect">
            <a:avLst/>
          </a:prstGeom>
          <a:solidFill>
            <a:srgbClr val="F7F9FC"/>
          </a:solidFill>
          <a:ln w="12700">
            <a:solidFill>
              <a:srgbClr val="6A1B9A"/>
            </a:solidFill>
            <a:prstDash val="solid"/>
          </a:ln>
        </p:spPr>
        <p:txBody>
          <a:bodyPr/>
          <a:lstStyle/>
          <a:p>
            <a:endParaRPr lang="tr-TR"/>
          </a:p>
        </p:txBody>
      </p:sp>
      <p:sp>
        <p:nvSpPr>
          <p:cNvPr id="30" name="Shape 28"/>
          <p:cNvSpPr/>
          <p:nvPr/>
        </p:nvSpPr>
        <p:spPr>
          <a:xfrm>
            <a:off x="4709160" y="1051560"/>
            <a:ext cx="4251960" cy="310896"/>
          </a:xfrm>
          <a:prstGeom prst="rect">
            <a:avLst/>
          </a:prstGeom>
          <a:solidFill>
            <a:srgbClr val="6A1B9A"/>
          </a:solidFill>
          <a:ln w="12700">
            <a:solidFill>
              <a:srgbClr val="6A1B9A"/>
            </a:solidFill>
            <a:prstDash val="solid"/>
          </a:ln>
        </p:spPr>
        <p:txBody>
          <a:bodyPr/>
          <a:lstStyle/>
          <a:p>
            <a:endParaRPr lang="tr-TR"/>
          </a:p>
        </p:txBody>
      </p:sp>
      <p:sp>
        <p:nvSpPr>
          <p:cNvPr id="31" name="Text 29"/>
          <p:cNvSpPr/>
          <p:nvPr/>
        </p:nvSpPr>
        <p:spPr>
          <a:xfrm>
            <a:off x="4782312" y="1051560"/>
            <a:ext cx="4105656" cy="310896"/>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3.2.x  YETKİNLİKLER — Öğrenme Yetkinliği / Learning Competence</a:t>
            </a:r>
            <a:endParaRPr lang="en-US" sz="900" dirty="0"/>
          </a:p>
        </p:txBody>
      </p:sp>
      <p:sp>
        <p:nvSpPr>
          <p:cNvPr id="32" name="Shape 30"/>
          <p:cNvSpPr/>
          <p:nvPr/>
        </p:nvSpPr>
        <p:spPr>
          <a:xfrm>
            <a:off x="8183880" y="1399032"/>
            <a:ext cx="713232" cy="201168"/>
          </a:xfrm>
          <a:prstGeom prst="rect">
            <a:avLst/>
          </a:prstGeom>
          <a:solidFill>
            <a:srgbClr val="6A1B9A"/>
          </a:solidFill>
          <a:ln w="12700">
            <a:solidFill>
              <a:srgbClr val="6A1B9A"/>
            </a:solidFill>
            <a:prstDash val="solid"/>
          </a:ln>
        </p:spPr>
        <p:txBody>
          <a:bodyPr/>
          <a:lstStyle/>
          <a:p>
            <a:endParaRPr lang="tr-TR"/>
          </a:p>
        </p:txBody>
      </p:sp>
      <p:sp>
        <p:nvSpPr>
          <p:cNvPr id="33" name="Text 31"/>
          <p:cNvSpPr/>
          <p:nvPr/>
        </p:nvSpPr>
        <p:spPr>
          <a:xfrm>
            <a:off x="8183880" y="1399032"/>
            <a:ext cx="713232" cy="20116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1 çıktı</a:t>
            </a:r>
            <a:endParaRPr lang="en-US" sz="750" dirty="0"/>
          </a:p>
        </p:txBody>
      </p:sp>
      <p:sp>
        <p:nvSpPr>
          <p:cNvPr id="34" name="Text 32"/>
          <p:cNvSpPr/>
          <p:nvPr/>
        </p:nvSpPr>
        <p:spPr>
          <a:xfrm>
            <a:off x="4800600" y="1399032"/>
            <a:ext cx="3337560" cy="201168"/>
          </a:xfrm>
          <a:prstGeom prst="rect">
            <a:avLst/>
          </a:prstGeom>
          <a:noFill/>
          <a:ln/>
        </p:spPr>
        <p:txBody>
          <a:bodyPr wrap="square" lIns="0" tIns="0" rIns="0" bIns="0" rtlCol="0" anchor="ctr"/>
          <a:lstStyle/>
          <a:p>
            <a:pPr marL="0" indent="0">
              <a:buNone/>
            </a:pPr>
            <a:r>
              <a:rPr lang="en-US" sz="850" i="1" dirty="0">
                <a:solidFill>
                  <a:srgbClr val="718096"/>
                </a:solidFill>
                <a:latin typeface="Calibri" pitchFamily="34" charset="0"/>
                <a:ea typeface="Calibri" pitchFamily="34" charset="-122"/>
                <a:cs typeface="Calibri" pitchFamily="34" charset="-120"/>
              </a:rPr>
              <a:t>Yaşam boyu öğrenmeyi sürdürebilme yetkinliğini ifade eder.</a:t>
            </a:r>
            <a:endParaRPr lang="en-US" sz="850" dirty="0"/>
          </a:p>
        </p:txBody>
      </p:sp>
      <p:sp>
        <p:nvSpPr>
          <p:cNvPr id="35" name="Text 33"/>
          <p:cNvSpPr/>
          <p:nvPr/>
        </p:nvSpPr>
        <p:spPr>
          <a:xfrm>
            <a:off x="4800600" y="1618488"/>
            <a:ext cx="4069080" cy="201168"/>
          </a:xfrm>
          <a:prstGeom prst="rect">
            <a:avLst/>
          </a:prstGeom>
          <a:noFill/>
          <a:ln/>
        </p:spPr>
        <p:txBody>
          <a:bodyPr wrap="square" lIns="0" tIns="0" rIns="0" bIns="0" rtlCol="0" anchor="ctr"/>
          <a:lstStyle/>
          <a:p>
            <a:pPr marL="0" indent="0">
              <a:buNone/>
            </a:pPr>
            <a:r>
              <a:rPr lang="en-US" sz="850" b="1" dirty="0">
                <a:solidFill>
                  <a:srgbClr val="6A1B9A"/>
                </a:solidFill>
                <a:latin typeface="Calibri" pitchFamily="34" charset="0"/>
                <a:ea typeface="Calibri" pitchFamily="34" charset="-122"/>
                <a:cs typeface="Calibri" pitchFamily="34" charset="-120"/>
              </a:rPr>
              <a:t>Nasıl gelişiyor? — Sürekli öğrenme ve mesleki gelişim</a:t>
            </a:r>
            <a:endParaRPr lang="en-US" sz="850" dirty="0"/>
          </a:p>
        </p:txBody>
      </p:sp>
      <p:sp>
        <p:nvSpPr>
          <p:cNvPr id="36" name="Text 34"/>
          <p:cNvSpPr/>
          <p:nvPr/>
        </p:nvSpPr>
        <p:spPr>
          <a:xfrm>
            <a:off x="4800600" y="1837944"/>
            <a:ext cx="4069080" cy="36576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3.2.1 — Öğrenme gereksinimlerini belirler, yaşam boyu öğrenme yaklaşımıyla mesleki bilgi v...</a:t>
            </a:r>
            <a:endParaRPr lang="en-US" sz="780" dirty="0"/>
          </a:p>
        </p:txBody>
      </p:sp>
      <p:sp>
        <p:nvSpPr>
          <p:cNvPr id="37" name="Shape 35"/>
          <p:cNvSpPr/>
          <p:nvPr/>
        </p:nvSpPr>
        <p:spPr>
          <a:xfrm>
            <a:off x="4709160" y="2377440"/>
            <a:ext cx="4251960" cy="1234440"/>
          </a:xfrm>
          <a:prstGeom prst="rect">
            <a:avLst/>
          </a:prstGeom>
          <a:solidFill>
            <a:srgbClr val="F7F9FC"/>
          </a:solidFill>
          <a:ln w="12700">
            <a:solidFill>
              <a:srgbClr val="00695C"/>
            </a:solidFill>
            <a:prstDash val="solid"/>
          </a:ln>
        </p:spPr>
        <p:txBody>
          <a:bodyPr/>
          <a:lstStyle/>
          <a:p>
            <a:endParaRPr lang="tr-TR"/>
          </a:p>
        </p:txBody>
      </p:sp>
      <p:sp>
        <p:nvSpPr>
          <p:cNvPr id="38" name="Shape 36"/>
          <p:cNvSpPr/>
          <p:nvPr/>
        </p:nvSpPr>
        <p:spPr>
          <a:xfrm>
            <a:off x="4709160" y="2377440"/>
            <a:ext cx="4251960" cy="310896"/>
          </a:xfrm>
          <a:prstGeom prst="rect">
            <a:avLst/>
          </a:prstGeom>
          <a:solidFill>
            <a:srgbClr val="00695C"/>
          </a:solidFill>
          <a:ln w="12700">
            <a:solidFill>
              <a:srgbClr val="00695C"/>
            </a:solidFill>
            <a:prstDash val="solid"/>
          </a:ln>
        </p:spPr>
        <p:txBody>
          <a:bodyPr/>
          <a:lstStyle/>
          <a:p>
            <a:endParaRPr lang="tr-TR"/>
          </a:p>
        </p:txBody>
      </p:sp>
      <p:sp>
        <p:nvSpPr>
          <p:cNvPr id="39" name="Text 37"/>
          <p:cNvSpPr/>
          <p:nvPr/>
        </p:nvSpPr>
        <p:spPr>
          <a:xfrm>
            <a:off x="4782312" y="2377440"/>
            <a:ext cx="4105656" cy="310896"/>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3.3.x  YETKİNLİKLER — İletişim ve Sosyal Yetkinlik</a:t>
            </a:r>
            <a:endParaRPr lang="en-US" sz="900" dirty="0"/>
          </a:p>
        </p:txBody>
      </p:sp>
      <p:sp>
        <p:nvSpPr>
          <p:cNvPr id="40" name="Shape 38"/>
          <p:cNvSpPr/>
          <p:nvPr/>
        </p:nvSpPr>
        <p:spPr>
          <a:xfrm>
            <a:off x="8183880" y="2724912"/>
            <a:ext cx="713232" cy="201168"/>
          </a:xfrm>
          <a:prstGeom prst="rect">
            <a:avLst/>
          </a:prstGeom>
          <a:solidFill>
            <a:srgbClr val="00695C"/>
          </a:solidFill>
          <a:ln w="12700">
            <a:solidFill>
              <a:srgbClr val="00695C"/>
            </a:solidFill>
            <a:prstDash val="solid"/>
          </a:ln>
        </p:spPr>
        <p:txBody>
          <a:bodyPr/>
          <a:lstStyle/>
          <a:p>
            <a:endParaRPr lang="tr-TR"/>
          </a:p>
        </p:txBody>
      </p:sp>
      <p:sp>
        <p:nvSpPr>
          <p:cNvPr id="41" name="Text 39"/>
          <p:cNvSpPr/>
          <p:nvPr/>
        </p:nvSpPr>
        <p:spPr>
          <a:xfrm>
            <a:off x="8183880" y="2724912"/>
            <a:ext cx="713232" cy="20116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4 çıktı</a:t>
            </a:r>
            <a:endParaRPr lang="en-US" sz="750" dirty="0"/>
          </a:p>
        </p:txBody>
      </p:sp>
      <p:sp>
        <p:nvSpPr>
          <p:cNvPr id="42" name="Text 40"/>
          <p:cNvSpPr/>
          <p:nvPr/>
        </p:nvSpPr>
        <p:spPr>
          <a:xfrm>
            <a:off x="4800600" y="2724912"/>
            <a:ext cx="3337560" cy="201168"/>
          </a:xfrm>
          <a:prstGeom prst="rect">
            <a:avLst/>
          </a:prstGeom>
          <a:noFill/>
          <a:ln/>
        </p:spPr>
        <p:txBody>
          <a:bodyPr wrap="square" lIns="0" tIns="0" rIns="0" bIns="0" rtlCol="0" anchor="ctr"/>
          <a:lstStyle/>
          <a:p>
            <a:pPr marL="0" indent="0">
              <a:buNone/>
            </a:pPr>
            <a:r>
              <a:rPr lang="en-US" sz="850" i="1" dirty="0">
                <a:solidFill>
                  <a:srgbClr val="718096"/>
                </a:solidFill>
                <a:latin typeface="Calibri" pitchFamily="34" charset="0"/>
                <a:ea typeface="Calibri" pitchFamily="34" charset="-122"/>
                <a:cs typeface="Calibri" pitchFamily="34" charset="-120"/>
              </a:rPr>
              <a:t>Yazılı/sözlü iletişim, takım çalışması ve teknoloji kullanımı yetkinliğini ifade eder.</a:t>
            </a:r>
            <a:endParaRPr lang="en-US" sz="850" dirty="0"/>
          </a:p>
        </p:txBody>
      </p:sp>
      <p:sp>
        <p:nvSpPr>
          <p:cNvPr id="43" name="Text 41"/>
          <p:cNvSpPr/>
          <p:nvPr/>
        </p:nvSpPr>
        <p:spPr>
          <a:xfrm>
            <a:off x="4800600" y="2944368"/>
            <a:ext cx="4069080" cy="201168"/>
          </a:xfrm>
          <a:prstGeom prst="rect">
            <a:avLst/>
          </a:prstGeom>
          <a:noFill/>
          <a:ln/>
        </p:spPr>
        <p:txBody>
          <a:bodyPr wrap="square" lIns="0" tIns="0" rIns="0" bIns="0" rtlCol="0" anchor="ctr"/>
          <a:lstStyle/>
          <a:p>
            <a:pPr marL="0" indent="0">
              <a:buNone/>
            </a:pPr>
            <a:r>
              <a:rPr lang="en-US" sz="850" b="1" dirty="0">
                <a:solidFill>
                  <a:srgbClr val="00695C"/>
                </a:solidFill>
                <a:latin typeface="Calibri" pitchFamily="34" charset="0"/>
                <a:ea typeface="Calibri" pitchFamily="34" charset="-122"/>
                <a:cs typeface="Calibri" pitchFamily="34" charset="-120"/>
              </a:rPr>
              <a:t>Nasıl iletişim kuruyor? — Sunum, takım, teknoloji, paydaş</a:t>
            </a:r>
            <a:endParaRPr lang="en-US" sz="850" dirty="0"/>
          </a:p>
        </p:txBody>
      </p:sp>
      <p:sp>
        <p:nvSpPr>
          <p:cNvPr id="44" name="Text 42"/>
          <p:cNvSpPr/>
          <p:nvPr/>
        </p:nvSpPr>
        <p:spPr>
          <a:xfrm>
            <a:off x="4800600" y="3163824"/>
            <a:ext cx="4069080" cy="36576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3.3.1 — Düşüncelerini yazılı ve sözlü olarak açık ve etkili biçimde sunar.</a:t>
            </a:r>
            <a:endParaRPr lang="en-US" sz="780" dirty="0"/>
          </a:p>
        </p:txBody>
      </p:sp>
      <p:sp>
        <p:nvSpPr>
          <p:cNvPr id="45" name="Shape 43"/>
          <p:cNvSpPr/>
          <p:nvPr/>
        </p:nvSpPr>
        <p:spPr>
          <a:xfrm>
            <a:off x="4709160" y="3703320"/>
            <a:ext cx="4251960" cy="1234440"/>
          </a:xfrm>
          <a:prstGeom prst="rect">
            <a:avLst/>
          </a:prstGeom>
          <a:solidFill>
            <a:srgbClr val="F7F9FC"/>
          </a:solidFill>
          <a:ln w="12700">
            <a:solidFill>
              <a:srgbClr val="B71C1C"/>
            </a:solidFill>
            <a:prstDash val="solid"/>
          </a:ln>
        </p:spPr>
        <p:txBody>
          <a:bodyPr/>
          <a:lstStyle/>
          <a:p>
            <a:endParaRPr lang="tr-TR"/>
          </a:p>
        </p:txBody>
      </p:sp>
      <p:sp>
        <p:nvSpPr>
          <p:cNvPr id="46" name="Shape 44"/>
          <p:cNvSpPr/>
          <p:nvPr/>
        </p:nvSpPr>
        <p:spPr>
          <a:xfrm>
            <a:off x="4709160" y="3703320"/>
            <a:ext cx="4251960" cy="310896"/>
          </a:xfrm>
          <a:prstGeom prst="rect">
            <a:avLst/>
          </a:prstGeom>
          <a:solidFill>
            <a:srgbClr val="B71C1C"/>
          </a:solidFill>
          <a:ln w="12700">
            <a:solidFill>
              <a:srgbClr val="B71C1C"/>
            </a:solidFill>
            <a:prstDash val="solid"/>
          </a:ln>
        </p:spPr>
        <p:txBody>
          <a:bodyPr/>
          <a:lstStyle/>
          <a:p>
            <a:endParaRPr lang="tr-TR"/>
          </a:p>
        </p:txBody>
      </p:sp>
      <p:sp>
        <p:nvSpPr>
          <p:cNvPr id="47" name="Text 45"/>
          <p:cNvSpPr/>
          <p:nvPr/>
        </p:nvSpPr>
        <p:spPr>
          <a:xfrm>
            <a:off x="4782312" y="3703320"/>
            <a:ext cx="4105656" cy="310896"/>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3.4.x  YETKİNLİKLER — Alana Özgü Yetkinlik / Field Specific</a:t>
            </a:r>
            <a:endParaRPr lang="en-US" sz="900" dirty="0"/>
          </a:p>
        </p:txBody>
      </p:sp>
      <p:sp>
        <p:nvSpPr>
          <p:cNvPr id="48" name="Shape 46"/>
          <p:cNvSpPr/>
          <p:nvPr/>
        </p:nvSpPr>
        <p:spPr>
          <a:xfrm>
            <a:off x="8183880" y="4050792"/>
            <a:ext cx="713232" cy="201168"/>
          </a:xfrm>
          <a:prstGeom prst="rect">
            <a:avLst/>
          </a:prstGeom>
          <a:solidFill>
            <a:srgbClr val="B71C1C"/>
          </a:solidFill>
          <a:ln w="12700">
            <a:solidFill>
              <a:srgbClr val="B71C1C"/>
            </a:solidFill>
            <a:prstDash val="solid"/>
          </a:ln>
        </p:spPr>
        <p:txBody>
          <a:bodyPr/>
          <a:lstStyle/>
          <a:p>
            <a:endParaRPr lang="tr-TR"/>
          </a:p>
        </p:txBody>
      </p:sp>
      <p:sp>
        <p:nvSpPr>
          <p:cNvPr id="49" name="Text 47"/>
          <p:cNvSpPr/>
          <p:nvPr/>
        </p:nvSpPr>
        <p:spPr>
          <a:xfrm>
            <a:off x="8183880" y="4050792"/>
            <a:ext cx="713232" cy="201168"/>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 çıktı</a:t>
            </a:r>
            <a:endParaRPr lang="en-US" sz="750" dirty="0"/>
          </a:p>
        </p:txBody>
      </p:sp>
      <p:sp>
        <p:nvSpPr>
          <p:cNvPr id="50" name="Text 48"/>
          <p:cNvSpPr/>
          <p:nvPr/>
        </p:nvSpPr>
        <p:spPr>
          <a:xfrm>
            <a:off x="4800600" y="4050792"/>
            <a:ext cx="3337560" cy="201168"/>
          </a:xfrm>
          <a:prstGeom prst="rect">
            <a:avLst/>
          </a:prstGeom>
          <a:noFill/>
          <a:ln/>
        </p:spPr>
        <p:txBody>
          <a:bodyPr wrap="square" lIns="0" tIns="0" rIns="0" bIns="0" rtlCol="0" anchor="ctr"/>
          <a:lstStyle/>
          <a:p>
            <a:pPr marL="0" indent="0">
              <a:buNone/>
            </a:pPr>
            <a:r>
              <a:rPr lang="en-US" sz="850" i="1" dirty="0">
                <a:solidFill>
                  <a:srgbClr val="718096"/>
                </a:solidFill>
                <a:latin typeface="Calibri" pitchFamily="34" charset="0"/>
                <a:ea typeface="Calibri" pitchFamily="34" charset="-122"/>
                <a:cs typeface="Calibri" pitchFamily="34" charset="-120"/>
              </a:rPr>
              <a:t>İşletme alanına özgü mesleki yetkinlikleri ifade eder.</a:t>
            </a:r>
            <a:endParaRPr lang="en-US" sz="850" dirty="0"/>
          </a:p>
        </p:txBody>
      </p:sp>
      <p:sp>
        <p:nvSpPr>
          <p:cNvPr id="51" name="Text 49"/>
          <p:cNvSpPr/>
          <p:nvPr/>
        </p:nvSpPr>
        <p:spPr>
          <a:xfrm>
            <a:off x="4800600" y="4270248"/>
            <a:ext cx="4069080" cy="201168"/>
          </a:xfrm>
          <a:prstGeom prst="rect">
            <a:avLst/>
          </a:prstGeom>
          <a:noFill/>
          <a:ln/>
        </p:spPr>
        <p:txBody>
          <a:bodyPr wrap="square" lIns="0" tIns="0" rIns="0" bIns="0" rtlCol="0" anchor="ctr"/>
          <a:lstStyle/>
          <a:p>
            <a:pPr marL="0" indent="0">
              <a:buNone/>
            </a:pPr>
            <a:r>
              <a:rPr lang="en-US" sz="850" b="1" dirty="0">
                <a:solidFill>
                  <a:srgbClr val="B71C1C"/>
                </a:solidFill>
                <a:latin typeface="Calibri" pitchFamily="34" charset="0"/>
                <a:ea typeface="Calibri" pitchFamily="34" charset="-122"/>
                <a:cs typeface="Calibri" pitchFamily="34" charset="-120"/>
              </a:rPr>
              <a:t>Alana özgü ne yapabiliyor? — İngilizce, insan kaynakları, girişimcilik</a:t>
            </a:r>
            <a:endParaRPr lang="en-US" sz="850" dirty="0"/>
          </a:p>
        </p:txBody>
      </p:sp>
      <p:sp>
        <p:nvSpPr>
          <p:cNvPr id="52" name="Text 50"/>
          <p:cNvSpPr/>
          <p:nvPr/>
        </p:nvSpPr>
        <p:spPr>
          <a:xfrm>
            <a:off x="4800600" y="4489704"/>
            <a:ext cx="4069080" cy="36576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3.4.1 — Güncel gelişmeleri ve literatürü mesleki İngilizce kullanarak takip eder ve değerl...</a:t>
            </a:r>
            <a:endParaRPr lang="en-US" sz="78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Program Çıktısı Sayısı ve Yazım Kuralları</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En az kaç, en fazla kaç olmalı — ve nasıl yazılmalı?</a:t>
            </a:r>
            <a:endParaRPr lang="en-US" sz="1200" dirty="0"/>
          </a:p>
        </p:txBody>
      </p:sp>
      <p:sp>
        <p:nvSpPr>
          <p:cNvPr id="5" name="Shape 3"/>
          <p:cNvSpPr/>
          <p:nvPr/>
        </p:nvSpPr>
        <p:spPr>
          <a:xfrm>
            <a:off x="228600" y="1024128"/>
            <a:ext cx="1920240" cy="2103120"/>
          </a:xfrm>
          <a:prstGeom prst="rect">
            <a:avLst/>
          </a:prstGeom>
          <a:solidFill>
            <a:srgbClr val="FFF5F5"/>
          </a:solidFill>
          <a:ln w="12700">
            <a:solidFill>
              <a:srgbClr val="E84855"/>
            </a:solidFill>
            <a:prstDash val="solid"/>
          </a:ln>
        </p:spPr>
        <p:txBody>
          <a:bodyPr/>
          <a:lstStyle/>
          <a:p>
            <a:endParaRPr lang="tr-TR"/>
          </a:p>
        </p:txBody>
      </p:sp>
      <p:sp>
        <p:nvSpPr>
          <p:cNvPr id="6" name="Shape 4"/>
          <p:cNvSpPr/>
          <p:nvPr/>
        </p:nvSpPr>
        <p:spPr>
          <a:xfrm>
            <a:off x="228600" y="1024128"/>
            <a:ext cx="1920240" cy="329184"/>
          </a:xfrm>
          <a:prstGeom prst="rect">
            <a:avLst/>
          </a:prstGeom>
          <a:solidFill>
            <a:srgbClr val="E84855"/>
          </a:solidFill>
          <a:ln w="12700">
            <a:solidFill>
              <a:srgbClr val="E84855"/>
            </a:solidFill>
            <a:prstDash val="solid"/>
          </a:ln>
        </p:spPr>
        <p:txBody>
          <a:bodyPr/>
          <a:lstStyle/>
          <a:p>
            <a:endParaRPr lang="tr-TR"/>
          </a:p>
        </p:txBody>
      </p:sp>
      <p:sp>
        <p:nvSpPr>
          <p:cNvPr id="7" name="Text 5"/>
          <p:cNvSpPr/>
          <p:nvPr/>
        </p:nvSpPr>
        <p:spPr>
          <a:xfrm>
            <a:off x="301752" y="1024128"/>
            <a:ext cx="1773936" cy="329184"/>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8'den Az</a:t>
            </a:r>
            <a:endParaRPr lang="en-US" sz="1100" dirty="0"/>
          </a:p>
        </p:txBody>
      </p:sp>
      <p:sp>
        <p:nvSpPr>
          <p:cNvPr id="8" name="Text 6"/>
          <p:cNvSpPr/>
          <p:nvPr/>
        </p:nvSpPr>
        <p:spPr>
          <a:xfrm>
            <a:off x="301752" y="1408176"/>
            <a:ext cx="1773936" cy="219456"/>
          </a:xfrm>
          <a:prstGeom prst="rect">
            <a:avLst/>
          </a:prstGeom>
          <a:noFill/>
          <a:ln/>
        </p:spPr>
        <p:txBody>
          <a:bodyPr wrap="square" lIns="0" tIns="0" rIns="0" bIns="0" rtlCol="0" anchor="ctr"/>
          <a:lstStyle/>
          <a:p>
            <a:pPr marL="0" indent="0" algn="ctr">
              <a:buNone/>
            </a:pPr>
            <a:r>
              <a:rPr lang="en-US" sz="1000" b="1" dirty="0">
                <a:solidFill>
                  <a:srgbClr val="E84855"/>
                </a:solidFill>
                <a:latin typeface="Calibri" pitchFamily="34" charset="0"/>
                <a:ea typeface="Calibri" pitchFamily="34" charset="-122"/>
                <a:cs typeface="Calibri" pitchFamily="34" charset="-120"/>
              </a:rPr>
              <a:t>SAKINCALI</a:t>
            </a:r>
            <a:endParaRPr lang="en-US" sz="1000" dirty="0"/>
          </a:p>
        </p:txBody>
      </p:sp>
      <p:sp>
        <p:nvSpPr>
          <p:cNvPr id="9" name="Text 7"/>
          <p:cNvSpPr/>
          <p:nvPr/>
        </p:nvSpPr>
        <p:spPr>
          <a:xfrm>
            <a:off x="301752" y="1664208"/>
            <a:ext cx="1773936" cy="137160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Bologna'nın 5 kategorisi yeterince karşılanamaz</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 Akreditasyonda 'yetersiz kapsam' riski</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 YÖK denetiminde eksik görülür</a:t>
            </a:r>
            <a:endParaRPr lang="en-US" sz="850" dirty="0"/>
          </a:p>
        </p:txBody>
      </p:sp>
      <p:sp>
        <p:nvSpPr>
          <p:cNvPr id="10" name="Shape 8"/>
          <p:cNvSpPr/>
          <p:nvPr/>
        </p:nvSpPr>
        <p:spPr>
          <a:xfrm>
            <a:off x="2286000" y="1024128"/>
            <a:ext cx="2377440" cy="2103120"/>
          </a:xfrm>
          <a:prstGeom prst="rect">
            <a:avLst/>
          </a:prstGeom>
          <a:solidFill>
            <a:srgbClr val="E8F5E9"/>
          </a:solidFill>
          <a:ln w="12700">
            <a:solidFill>
              <a:srgbClr val="1E8C45"/>
            </a:solidFill>
            <a:prstDash val="solid"/>
          </a:ln>
        </p:spPr>
        <p:txBody>
          <a:bodyPr/>
          <a:lstStyle/>
          <a:p>
            <a:endParaRPr lang="tr-TR"/>
          </a:p>
        </p:txBody>
      </p:sp>
      <p:sp>
        <p:nvSpPr>
          <p:cNvPr id="11" name="Shape 9"/>
          <p:cNvSpPr/>
          <p:nvPr/>
        </p:nvSpPr>
        <p:spPr>
          <a:xfrm>
            <a:off x="2286000" y="1024128"/>
            <a:ext cx="2377440" cy="329184"/>
          </a:xfrm>
          <a:prstGeom prst="rect">
            <a:avLst/>
          </a:prstGeom>
          <a:solidFill>
            <a:srgbClr val="1E8C45"/>
          </a:solidFill>
          <a:ln w="12700">
            <a:solidFill>
              <a:srgbClr val="1E8C45"/>
            </a:solidFill>
            <a:prstDash val="solid"/>
          </a:ln>
        </p:spPr>
        <p:txBody>
          <a:bodyPr/>
          <a:lstStyle/>
          <a:p>
            <a:endParaRPr lang="tr-TR"/>
          </a:p>
        </p:txBody>
      </p:sp>
      <p:sp>
        <p:nvSpPr>
          <p:cNvPr id="12" name="Text 10"/>
          <p:cNvSpPr/>
          <p:nvPr/>
        </p:nvSpPr>
        <p:spPr>
          <a:xfrm>
            <a:off x="2377440" y="1024128"/>
            <a:ext cx="2194560" cy="329184"/>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10 – 14</a:t>
            </a:r>
            <a:endParaRPr lang="en-US" sz="1100" dirty="0"/>
          </a:p>
        </p:txBody>
      </p:sp>
      <p:sp>
        <p:nvSpPr>
          <p:cNvPr id="13" name="Text 11"/>
          <p:cNvSpPr/>
          <p:nvPr/>
        </p:nvSpPr>
        <p:spPr>
          <a:xfrm>
            <a:off x="2377440" y="1408176"/>
            <a:ext cx="2194560" cy="219456"/>
          </a:xfrm>
          <a:prstGeom prst="rect">
            <a:avLst/>
          </a:prstGeom>
          <a:noFill/>
          <a:ln/>
        </p:spPr>
        <p:txBody>
          <a:bodyPr wrap="square" lIns="0" tIns="0" rIns="0" bIns="0" rtlCol="0" anchor="ctr"/>
          <a:lstStyle/>
          <a:p>
            <a:pPr marL="0" indent="0" algn="ctr">
              <a:buNone/>
            </a:pPr>
            <a:r>
              <a:rPr lang="en-US" sz="1000" b="1" dirty="0">
                <a:solidFill>
                  <a:srgbClr val="1E8C45"/>
                </a:solidFill>
                <a:latin typeface="Calibri" pitchFamily="34" charset="0"/>
                <a:ea typeface="Calibri" pitchFamily="34" charset="-122"/>
                <a:cs typeface="Calibri" pitchFamily="34" charset="-120"/>
              </a:rPr>
              <a:t>İDEAL ARALIK</a:t>
            </a:r>
            <a:endParaRPr lang="en-US" sz="1000" dirty="0"/>
          </a:p>
        </p:txBody>
      </p:sp>
      <p:sp>
        <p:nvSpPr>
          <p:cNvPr id="14" name="Text 12"/>
          <p:cNvSpPr/>
          <p:nvPr/>
        </p:nvSpPr>
        <p:spPr>
          <a:xfrm>
            <a:off x="2377440" y="1664208"/>
            <a:ext cx="2194560" cy="137160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Uluslararası iyi uygulama standardı</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 Her kategori yeterince temsil edilir</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 Ders matrisi yönetilebilir düzeyde kalır</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 İİBF bölümleri için YÖK uygulaması</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 Iğdır İşletme = 14 çıktı ✓</a:t>
            </a:r>
            <a:endParaRPr lang="en-US" sz="850" dirty="0"/>
          </a:p>
        </p:txBody>
      </p:sp>
      <p:sp>
        <p:nvSpPr>
          <p:cNvPr id="15" name="Shape 13"/>
          <p:cNvSpPr/>
          <p:nvPr/>
        </p:nvSpPr>
        <p:spPr>
          <a:xfrm>
            <a:off x="4800600" y="1024128"/>
            <a:ext cx="1920240" cy="2103120"/>
          </a:xfrm>
          <a:prstGeom prst="rect">
            <a:avLst/>
          </a:prstGeom>
          <a:solidFill>
            <a:srgbClr val="FFF8E1"/>
          </a:solidFill>
          <a:ln w="12700">
            <a:solidFill>
              <a:srgbClr val="E67E22"/>
            </a:solidFill>
            <a:prstDash val="solid"/>
          </a:ln>
        </p:spPr>
        <p:txBody>
          <a:bodyPr/>
          <a:lstStyle/>
          <a:p>
            <a:endParaRPr lang="tr-TR"/>
          </a:p>
        </p:txBody>
      </p:sp>
      <p:sp>
        <p:nvSpPr>
          <p:cNvPr id="16" name="Shape 14"/>
          <p:cNvSpPr/>
          <p:nvPr/>
        </p:nvSpPr>
        <p:spPr>
          <a:xfrm>
            <a:off x="4800600" y="1024128"/>
            <a:ext cx="1920240" cy="329184"/>
          </a:xfrm>
          <a:prstGeom prst="rect">
            <a:avLst/>
          </a:prstGeom>
          <a:solidFill>
            <a:srgbClr val="E67E22"/>
          </a:solidFill>
          <a:ln w="12700">
            <a:solidFill>
              <a:srgbClr val="E67E22"/>
            </a:solidFill>
            <a:prstDash val="solid"/>
          </a:ln>
        </p:spPr>
        <p:txBody>
          <a:bodyPr/>
          <a:lstStyle/>
          <a:p>
            <a:endParaRPr lang="tr-TR"/>
          </a:p>
        </p:txBody>
      </p:sp>
      <p:sp>
        <p:nvSpPr>
          <p:cNvPr id="17" name="Text 15"/>
          <p:cNvSpPr/>
          <p:nvPr/>
        </p:nvSpPr>
        <p:spPr>
          <a:xfrm>
            <a:off x="4873752" y="1024128"/>
            <a:ext cx="1773936" cy="329184"/>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15'ten Fazla</a:t>
            </a:r>
            <a:endParaRPr lang="en-US" sz="1100" dirty="0"/>
          </a:p>
        </p:txBody>
      </p:sp>
      <p:sp>
        <p:nvSpPr>
          <p:cNvPr id="18" name="Text 16"/>
          <p:cNvSpPr/>
          <p:nvPr/>
        </p:nvSpPr>
        <p:spPr>
          <a:xfrm>
            <a:off x="4873752" y="1408176"/>
            <a:ext cx="1773936" cy="219456"/>
          </a:xfrm>
          <a:prstGeom prst="rect">
            <a:avLst/>
          </a:prstGeom>
          <a:noFill/>
          <a:ln/>
        </p:spPr>
        <p:txBody>
          <a:bodyPr wrap="square" lIns="0" tIns="0" rIns="0" bIns="0" rtlCol="0" anchor="ctr"/>
          <a:lstStyle/>
          <a:p>
            <a:pPr marL="0" indent="0" algn="ctr">
              <a:buNone/>
            </a:pPr>
            <a:r>
              <a:rPr lang="en-US" sz="1000" b="1" dirty="0">
                <a:solidFill>
                  <a:srgbClr val="E67E22"/>
                </a:solidFill>
                <a:latin typeface="Calibri" pitchFamily="34" charset="0"/>
                <a:ea typeface="Calibri" pitchFamily="34" charset="-122"/>
                <a:cs typeface="Calibri" pitchFamily="34" charset="-120"/>
              </a:rPr>
              <a:t>RİSKLİ</a:t>
            </a:r>
            <a:endParaRPr lang="en-US" sz="1000" dirty="0"/>
          </a:p>
        </p:txBody>
      </p:sp>
      <p:sp>
        <p:nvSpPr>
          <p:cNvPr id="19" name="Text 17"/>
          <p:cNvSpPr/>
          <p:nvPr/>
        </p:nvSpPr>
        <p:spPr>
          <a:xfrm>
            <a:off x="4873752" y="1664208"/>
            <a:ext cx="1773936" cy="1371600"/>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 Odak kaybı — her şey hedef olamaz</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 Her çıktunun dersle ilişkilendirilmesi güçleşir</a:t>
            </a:r>
            <a:endParaRPr lang="en-US" sz="850" dirty="0"/>
          </a:p>
          <a:p>
            <a:pPr marL="0" indent="0">
              <a:buNone/>
            </a:pPr>
            <a:r>
              <a:rPr lang="en-US" sz="850" dirty="0">
                <a:solidFill>
                  <a:srgbClr val="4A5568"/>
                </a:solidFill>
                <a:latin typeface="Calibri" pitchFamily="34" charset="0"/>
                <a:ea typeface="Calibri" pitchFamily="34" charset="-122"/>
                <a:cs typeface="Calibri" pitchFamily="34" charset="-120"/>
              </a:rPr>
              <a:t>• Ölçme ve değerlendirme karmaşıklaşır</a:t>
            </a:r>
            <a:endParaRPr lang="en-US" sz="850" dirty="0"/>
          </a:p>
        </p:txBody>
      </p:sp>
      <p:sp>
        <p:nvSpPr>
          <p:cNvPr id="20" name="Shape 18"/>
          <p:cNvSpPr/>
          <p:nvPr/>
        </p:nvSpPr>
        <p:spPr>
          <a:xfrm>
            <a:off x="6858000" y="1024128"/>
            <a:ext cx="2057400" cy="2103120"/>
          </a:xfrm>
          <a:prstGeom prst="rect">
            <a:avLst/>
          </a:prstGeom>
          <a:solidFill>
            <a:srgbClr val="EBF5FF"/>
          </a:solidFill>
          <a:ln w="12700">
            <a:solidFill>
              <a:srgbClr val="2E86AB"/>
            </a:solidFill>
            <a:prstDash val="solid"/>
          </a:ln>
        </p:spPr>
        <p:txBody>
          <a:bodyPr/>
          <a:lstStyle/>
          <a:p>
            <a:endParaRPr lang="tr-TR"/>
          </a:p>
        </p:txBody>
      </p:sp>
      <p:sp>
        <p:nvSpPr>
          <p:cNvPr id="21" name="Shape 19"/>
          <p:cNvSpPr/>
          <p:nvPr/>
        </p:nvSpPr>
        <p:spPr>
          <a:xfrm>
            <a:off x="6858000" y="1024128"/>
            <a:ext cx="2057400" cy="329184"/>
          </a:xfrm>
          <a:prstGeom prst="rect">
            <a:avLst/>
          </a:prstGeom>
          <a:solidFill>
            <a:srgbClr val="2E86AB"/>
          </a:solidFill>
          <a:ln w="12700">
            <a:solidFill>
              <a:srgbClr val="2E86AB"/>
            </a:solidFill>
            <a:prstDash val="solid"/>
          </a:ln>
        </p:spPr>
        <p:txBody>
          <a:bodyPr/>
          <a:lstStyle/>
          <a:p>
            <a:endParaRPr lang="tr-TR"/>
          </a:p>
        </p:txBody>
      </p:sp>
      <p:sp>
        <p:nvSpPr>
          <p:cNvPr id="22" name="Text 20"/>
          <p:cNvSpPr/>
          <p:nvPr/>
        </p:nvSpPr>
        <p:spPr>
          <a:xfrm>
            <a:off x="6931152" y="1024128"/>
            <a:ext cx="1911096" cy="329184"/>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Kategori Şartı</a:t>
            </a:r>
            <a:endParaRPr lang="en-US" sz="1100" dirty="0"/>
          </a:p>
        </p:txBody>
      </p:sp>
      <p:sp>
        <p:nvSpPr>
          <p:cNvPr id="23" name="Text 21"/>
          <p:cNvSpPr/>
          <p:nvPr/>
        </p:nvSpPr>
        <p:spPr>
          <a:xfrm>
            <a:off x="6931152" y="1389888"/>
            <a:ext cx="1911096" cy="475488"/>
          </a:xfrm>
          <a:prstGeom prst="rect">
            <a:avLst/>
          </a:prstGeom>
          <a:noFill/>
          <a:ln/>
        </p:spPr>
        <p:txBody>
          <a:bodyPr wrap="square" lIns="0" tIns="0" rIns="0" bIns="0" rtlCol="0" anchor="ctr"/>
          <a:lstStyle/>
          <a:p>
            <a:pPr marL="0" indent="0" algn="ctr">
              <a:buNone/>
            </a:pPr>
            <a:r>
              <a:rPr lang="en-US" sz="950" b="1" dirty="0">
                <a:solidFill>
                  <a:srgbClr val="2E86AB"/>
                </a:solidFill>
                <a:latin typeface="Calibri" pitchFamily="34" charset="0"/>
                <a:ea typeface="Calibri" pitchFamily="34" charset="-122"/>
                <a:cs typeface="Calibri" pitchFamily="34" charset="-120"/>
              </a:rPr>
              <a:t>Her 5 kategoride</a:t>
            </a:r>
            <a:endParaRPr lang="en-US" sz="950" dirty="0"/>
          </a:p>
          <a:p>
            <a:pPr marL="0" indent="0" algn="ctr">
              <a:buNone/>
            </a:pPr>
            <a:r>
              <a:rPr lang="en-US" sz="950" b="1" dirty="0">
                <a:solidFill>
                  <a:srgbClr val="2E86AB"/>
                </a:solidFill>
                <a:latin typeface="Calibri" pitchFamily="34" charset="0"/>
                <a:ea typeface="Calibri" pitchFamily="34" charset="-122"/>
                <a:cs typeface="Calibri" pitchFamily="34" charset="-120"/>
              </a:rPr>
              <a:t>en az 1 çıktı</a:t>
            </a:r>
            <a:endParaRPr lang="en-US" sz="950" dirty="0"/>
          </a:p>
          <a:p>
            <a:pPr marL="0" indent="0" algn="ctr">
              <a:buNone/>
            </a:pPr>
            <a:r>
              <a:rPr lang="en-US" sz="950" b="1" dirty="0">
                <a:solidFill>
                  <a:srgbClr val="2E86AB"/>
                </a:solidFill>
                <a:latin typeface="Calibri" pitchFamily="34" charset="0"/>
                <a:ea typeface="Calibri" pitchFamily="34" charset="-122"/>
                <a:cs typeface="Calibri" pitchFamily="34" charset="-120"/>
              </a:rPr>
              <a:t>olması ZORUNLU</a:t>
            </a:r>
            <a:endParaRPr lang="en-US" sz="950" dirty="0"/>
          </a:p>
        </p:txBody>
      </p:sp>
      <p:sp>
        <p:nvSpPr>
          <p:cNvPr id="24" name="Shape 22"/>
          <p:cNvSpPr/>
          <p:nvPr/>
        </p:nvSpPr>
        <p:spPr>
          <a:xfrm>
            <a:off x="6931152" y="1920240"/>
            <a:ext cx="1911096" cy="173736"/>
          </a:xfrm>
          <a:prstGeom prst="rect">
            <a:avLst/>
          </a:prstGeom>
          <a:solidFill>
            <a:srgbClr val="DDEEFF"/>
          </a:solidFill>
          <a:ln w="12700">
            <a:solidFill>
              <a:srgbClr val="BBDDFF"/>
            </a:solidFill>
            <a:prstDash val="solid"/>
          </a:ln>
        </p:spPr>
        <p:txBody>
          <a:bodyPr/>
          <a:lstStyle/>
          <a:p>
            <a:endParaRPr lang="tr-TR"/>
          </a:p>
        </p:txBody>
      </p:sp>
      <p:sp>
        <p:nvSpPr>
          <p:cNvPr id="25" name="Text 23"/>
          <p:cNvSpPr/>
          <p:nvPr/>
        </p:nvSpPr>
        <p:spPr>
          <a:xfrm>
            <a:off x="6986016" y="1929384"/>
            <a:ext cx="1801368" cy="155448"/>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BİLGİ</a:t>
            </a:r>
            <a:endParaRPr lang="en-US" sz="780" dirty="0"/>
          </a:p>
        </p:txBody>
      </p:sp>
      <p:sp>
        <p:nvSpPr>
          <p:cNvPr id="26" name="Shape 24"/>
          <p:cNvSpPr/>
          <p:nvPr/>
        </p:nvSpPr>
        <p:spPr>
          <a:xfrm>
            <a:off x="6931152" y="2112264"/>
            <a:ext cx="1911096" cy="173736"/>
          </a:xfrm>
          <a:prstGeom prst="rect">
            <a:avLst/>
          </a:prstGeom>
          <a:solidFill>
            <a:srgbClr val="FFFFFF"/>
          </a:solidFill>
          <a:ln w="12700">
            <a:solidFill>
              <a:srgbClr val="BBDDFF"/>
            </a:solidFill>
            <a:prstDash val="solid"/>
          </a:ln>
        </p:spPr>
        <p:txBody>
          <a:bodyPr/>
          <a:lstStyle/>
          <a:p>
            <a:endParaRPr lang="tr-TR"/>
          </a:p>
        </p:txBody>
      </p:sp>
      <p:sp>
        <p:nvSpPr>
          <p:cNvPr id="27" name="Text 25"/>
          <p:cNvSpPr/>
          <p:nvPr/>
        </p:nvSpPr>
        <p:spPr>
          <a:xfrm>
            <a:off x="6986016" y="2121408"/>
            <a:ext cx="1801368" cy="155448"/>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BECERİ</a:t>
            </a:r>
            <a:endParaRPr lang="en-US" sz="780" dirty="0"/>
          </a:p>
        </p:txBody>
      </p:sp>
      <p:sp>
        <p:nvSpPr>
          <p:cNvPr id="28" name="Shape 26"/>
          <p:cNvSpPr/>
          <p:nvPr/>
        </p:nvSpPr>
        <p:spPr>
          <a:xfrm>
            <a:off x="6931152" y="2304288"/>
            <a:ext cx="1911096" cy="173736"/>
          </a:xfrm>
          <a:prstGeom prst="rect">
            <a:avLst/>
          </a:prstGeom>
          <a:solidFill>
            <a:srgbClr val="DDEEFF"/>
          </a:solidFill>
          <a:ln w="12700">
            <a:solidFill>
              <a:srgbClr val="BBDDFF"/>
            </a:solidFill>
            <a:prstDash val="solid"/>
          </a:ln>
        </p:spPr>
        <p:txBody>
          <a:bodyPr/>
          <a:lstStyle/>
          <a:p>
            <a:endParaRPr lang="tr-TR"/>
          </a:p>
        </p:txBody>
      </p:sp>
      <p:sp>
        <p:nvSpPr>
          <p:cNvPr id="29" name="Text 27"/>
          <p:cNvSpPr/>
          <p:nvPr/>
        </p:nvSpPr>
        <p:spPr>
          <a:xfrm>
            <a:off x="6986016" y="2313432"/>
            <a:ext cx="1801368" cy="155448"/>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Bağ. Çalışabilme</a:t>
            </a:r>
            <a:endParaRPr lang="en-US" sz="780" dirty="0"/>
          </a:p>
        </p:txBody>
      </p:sp>
      <p:sp>
        <p:nvSpPr>
          <p:cNvPr id="30" name="Shape 28"/>
          <p:cNvSpPr/>
          <p:nvPr/>
        </p:nvSpPr>
        <p:spPr>
          <a:xfrm>
            <a:off x="6931152" y="2496312"/>
            <a:ext cx="1911096" cy="173736"/>
          </a:xfrm>
          <a:prstGeom prst="rect">
            <a:avLst/>
          </a:prstGeom>
          <a:solidFill>
            <a:srgbClr val="FFFFFF"/>
          </a:solidFill>
          <a:ln w="12700">
            <a:solidFill>
              <a:srgbClr val="BBDDFF"/>
            </a:solidFill>
            <a:prstDash val="solid"/>
          </a:ln>
        </p:spPr>
        <p:txBody>
          <a:bodyPr/>
          <a:lstStyle/>
          <a:p>
            <a:endParaRPr lang="tr-TR"/>
          </a:p>
        </p:txBody>
      </p:sp>
      <p:sp>
        <p:nvSpPr>
          <p:cNvPr id="31" name="Text 29"/>
          <p:cNvSpPr/>
          <p:nvPr/>
        </p:nvSpPr>
        <p:spPr>
          <a:xfrm>
            <a:off x="6986016" y="2505456"/>
            <a:ext cx="1801368" cy="155448"/>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Öğrenme Yetk.</a:t>
            </a:r>
            <a:endParaRPr lang="en-US" sz="780" dirty="0"/>
          </a:p>
        </p:txBody>
      </p:sp>
      <p:sp>
        <p:nvSpPr>
          <p:cNvPr id="32" name="Shape 30"/>
          <p:cNvSpPr/>
          <p:nvPr/>
        </p:nvSpPr>
        <p:spPr>
          <a:xfrm>
            <a:off x="6931152" y="2688336"/>
            <a:ext cx="1911096" cy="173736"/>
          </a:xfrm>
          <a:prstGeom prst="rect">
            <a:avLst/>
          </a:prstGeom>
          <a:solidFill>
            <a:srgbClr val="DDEEFF"/>
          </a:solidFill>
          <a:ln w="12700">
            <a:solidFill>
              <a:srgbClr val="BBDDFF"/>
            </a:solidFill>
            <a:prstDash val="solid"/>
          </a:ln>
        </p:spPr>
        <p:txBody>
          <a:bodyPr/>
          <a:lstStyle/>
          <a:p>
            <a:endParaRPr lang="tr-TR"/>
          </a:p>
        </p:txBody>
      </p:sp>
      <p:sp>
        <p:nvSpPr>
          <p:cNvPr id="33" name="Text 31"/>
          <p:cNvSpPr/>
          <p:nvPr/>
        </p:nvSpPr>
        <p:spPr>
          <a:xfrm>
            <a:off x="6986016" y="2697480"/>
            <a:ext cx="1801368" cy="155448"/>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İletişim &amp; Sos.</a:t>
            </a:r>
            <a:endParaRPr lang="en-US" sz="780" dirty="0"/>
          </a:p>
        </p:txBody>
      </p:sp>
      <p:sp>
        <p:nvSpPr>
          <p:cNvPr id="34" name="Shape 32"/>
          <p:cNvSpPr/>
          <p:nvPr/>
        </p:nvSpPr>
        <p:spPr>
          <a:xfrm>
            <a:off x="6931152" y="2880360"/>
            <a:ext cx="1911096" cy="173736"/>
          </a:xfrm>
          <a:prstGeom prst="rect">
            <a:avLst/>
          </a:prstGeom>
          <a:solidFill>
            <a:srgbClr val="FFFFFF"/>
          </a:solidFill>
          <a:ln w="12700">
            <a:solidFill>
              <a:srgbClr val="BBDDFF"/>
            </a:solidFill>
            <a:prstDash val="solid"/>
          </a:ln>
        </p:spPr>
        <p:txBody>
          <a:bodyPr/>
          <a:lstStyle/>
          <a:p>
            <a:endParaRPr lang="tr-TR"/>
          </a:p>
        </p:txBody>
      </p:sp>
      <p:sp>
        <p:nvSpPr>
          <p:cNvPr id="35" name="Text 33"/>
          <p:cNvSpPr/>
          <p:nvPr/>
        </p:nvSpPr>
        <p:spPr>
          <a:xfrm>
            <a:off x="6986016" y="2889504"/>
            <a:ext cx="1801368" cy="155448"/>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Alana Özgü</a:t>
            </a:r>
            <a:endParaRPr lang="en-US" sz="780" dirty="0"/>
          </a:p>
        </p:txBody>
      </p:sp>
      <p:sp>
        <p:nvSpPr>
          <p:cNvPr id="36" name="Shape 34"/>
          <p:cNvSpPr/>
          <p:nvPr/>
        </p:nvSpPr>
        <p:spPr>
          <a:xfrm>
            <a:off x="228600" y="3246120"/>
            <a:ext cx="8686800" cy="274320"/>
          </a:xfrm>
          <a:prstGeom prst="rect">
            <a:avLst/>
          </a:prstGeom>
          <a:solidFill>
            <a:srgbClr val="1A3A6B"/>
          </a:solidFill>
          <a:ln w="12700">
            <a:solidFill>
              <a:srgbClr val="1A3A6B"/>
            </a:solidFill>
            <a:prstDash val="solid"/>
          </a:ln>
        </p:spPr>
        <p:txBody>
          <a:bodyPr/>
          <a:lstStyle/>
          <a:p>
            <a:endParaRPr lang="tr-TR"/>
          </a:p>
        </p:txBody>
      </p:sp>
      <p:sp>
        <p:nvSpPr>
          <p:cNvPr id="37" name="Text 35"/>
          <p:cNvSpPr/>
          <p:nvPr/>
        </p:nvSpPr>
        <p:spPr>
          <a:xfrm>
            <a:off x="320040" y="3246120"/>
            <a:ext cx="8503920" cy="2743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Nasıl Yazılmalı? — 4 Temel Kural</a:t>
            </a:r>
            <a:endParaRPr lang="en-US" sz="1100" dirty="0"/>
          </a:p>
        </p:txBody>
      </p:sp>
      <p:sp>
        <p:nvSpPr>
          <p:cNvPr id="38" name="Shape 36"/>
          <p:cNvSpPr/>
          <p:nvPr/>
        </p:nvSpPr>
        <p:spPr>
          <a:xfrm>
            <a:off x="228600" y="3566160"/>
            <a:ext cx="2103120" cy="1481328"/>
          </a:xfrm>
          <a:prstGeom prst="rect">
            <a:avLst/>
          </a:prstGeom>
          <a:solidFill>
            <a:srgbClr val="F7F9FC"/>
          </a:solidFill>
          <a:ln w="12700">
            <a:solidFill>
              <a:srgbClr val="1E8C45"/>
            </a:solidFill>
            <a:prstDash val="solid"/>
          </a:ln>
        </p:spPr>
        <p:txBody>
          <a:bodyPr/>
          <a:lstStyle/>
          <a:p>
            <a:endParaRPr lang="tr-TR"/>
          </a:p>
        </p:txBody>
      </p:sp>
      <p:sp>
        <p:nvSpPr>
          <p:cNvPr id="39" name="Shape 37"/>
          <p:cNvSpPr/>
          <p:nvPr/>
        </p:nvSpPr>
        <p:spPr>
          <a:xfrm>
            <a:off x="228600" y="3566160"/>
            <a:ext cx="2103120" cy="274320"/>
          </a:xfrm>
          <a:prstGeom prst="rect">
            <a:avLst/>
          </a:prstGeom>
          <a:solidFill>
            <a:srgbClr val="1E8C45"/>
          </a:solidFill>
          <a:ln w="12700">
            <a:solidFill>
              <a:srgbClr val="1E8C45"/>
            </a:solidFill>
            <a:prstDash val="solid"/>
          </a:ln>
        </p:spPr>
        <p:txBody>
          <a:bodyPr/>
          <a:lstStyle/>
          <a:p>
            <a:endParaRPr lang="tr-TR"/>
          </a:p>
        </p:txBody>
      </p:sp>
      <p:sp>
        <p:nvSpPr>
          <p:cNvPr id="40" name="Shape 38"/>
          <p:cNvSpPr/>
          <p:nvPr/>
        </p:nvSpPr>
        <p:spPr>
          <a:xfrm>
            <a:off x="301752" y="3611880"/>
            <a:ext cx="182880" cy="182880"/>
          </a:xfrm>
          <a:prstGeom prst="ellipse">
            <a:avLst/>
          </a:prstGeom>
          <a:solidFill>
            <a:srgbClr val="FFFFFF"/>
          </a:solidFill>
          <a:ln w="12700">
            <a:solidFill>
              <a:srgbClr val="FFFFFF"/>
            </a:solidFill>
            <a:prstDash val="solid"/>
          </a:ln>
        </p:spPr>
        <p:txBody>
          <a:bodyPr/>
          <a:lstStyle/>
          <a:p>
            <a:endParaRPr lang="tr-TR"/>
          </a:p>
        </p:txBody>
      </p:sp>
      <p:sp>
        <p:nvSpPr>
          <p:cNvPr id="41" name="Text 39"/>
          <p:cNvSpPr/>
          <p:nvPr/>
        </p:nvSpPr>
        <p:spPr>
          <a:xfrm>
            <a:off x="301752" y="3611880"/>
            <a:ext cx="182880" cy="182880"/>
          </a:xfrm>
          <a:prstGeom prst="rect">
            <a:avLst/>
          </a:prstGeom>
          <a:noFill/>
          <a:ln/>
        </p:spPr>
        <p:txBody>
          <a:bodyPr wrap="square" lIns="0" tIns="0" rIns="0" bIns="0" rtlCol="0" anchor="ctr"/>
          <a:lstStyle/>
          <a:p>
            <a:pPr marL="0" indent="0" algn="ctr">
              <a:buNone/>
            </a:pPr>
            <a:r>
              <a:rPr lang="en-US" sz="800" b="1" dirty="0">
                <a:solidFill>
                  <a:srgbClr val="1E8C45"/>
                </a:solidFill>
                <a:latin typeface="Calibri" pitchFamily="34" charset="0"/>
                <a:ea typeface="Calibri" pitchFamily="34" charset="-122"/>
                <a:cs typeface="Calibri" pitchFamily="34" charset="-120"/>
              </a:rPr>
              <a:t>1</a:t>
            </a:r>
            <a:endParaRPr lang="en-US" sz="800" dirty="0"/>
          </a:p>
        </p:txBody>
      </p:sp>
      <p:sp>
        <p:nvSpPr>
          <p:cNvPr id="42" name="Text 40"/>
          <p:cNvSpPr/>
          <p:nvPr/>
        </p:nvSpPr>
        <p:spPr>
          <a:xfrm>
            <a:off x="521208" y="3566160"/>
            <a:ext cx="1737360" cy="274320"/>
          </a:xfrm>
          <a:prstGeom prst="rect">
            <a:avLst/>
          </a:prstGeom>
          <a:noFill/>
          <a:ln/>
        </p:spPr>
        <p:txBody>
          <a:bodyPr wrap="square" lIns="0" tIns="0" rIns="0" bIns="0"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Mutlaka Ölçülebilir Bir Fiille Bitsin</a:t>
            </a:r>
            <a:endParaRPr lang="en-US" sz="850" dirty="0"/>
          </a:p>
        </p:txBody>
      </p:sp>
      <p:sp>
        <p:nvSpPr>
          <p:cNvPr id="43" name="Text 41"/>
          <p:cNvSpPr/>
          <p:nvPr/>
        </p:nvSpPr>
        <p:spPr>
          <a:xfrm>
            <a:off x="301752" y="3877056"/>
            <a:ext cx="1965960" cy="256032"/>
          </a:xfrm>
          <a:prstGeom prst="rect">
            <a:avLst/>
          </a:prstGeom>
          <a:noFill/>
          <a:ln/>
        </p:spPr>
        <p:txBody>
          <a:bodyPr wrap="square" lIns="0" tIns="0" rIns="0" bIns="0" rtlCol="0" anchor="ctr"/>
          <a:lstStyle/>
          <a:p>
            <a:pPr marL="0" indent="0">
              <a:buNone/>
            </a:pPr>
            <a:r>
              <a:rPr lang="en-US" sz="750" dirty="0">
                <a:solidFill>
                  <a:srgbClr val="1B5E20"/>
                </a:solidFill>
                <a:latin typeface="Calibri" pitchFamily="34" charset="0"/>
                <a:ea typeface="Calibri" pitchFamily="34" charset="-122"/>
                <a:cs typeface="Calibri" pitchFamily="34" charset="-120"/>
              </a:rPr>
              <a:t>✓  'İşletme problemlerini analiz eder ve kanıta dayalı çözüm önerileri geliştirir.'</a:t>
            </a:r>
            <a:endParaRPr lang="en-US" sz="750" dirty="0"/>
          </a:p>
        </p:txBody>
      </p:sp>
      <p:sp>
        <p:nvSpPr>
          <p:cNvPr id="44" name="Text 42"/>
          <p:cNvSpPr/>
          <p:nvPr/>
        </p:nvSpPr>
        <p:spPr>
          <a:xfrm>
            <a:off x="301752" y="4151376"/>
            <a:ext cx="1965960" cy="256032"/>
          </a:xfrm>
          <a:prstGeom prst="rect">
            <a:avLst/>
          </a:prstGeom>
          <a:noFill/>
          <a:ln/>
        </p:spPr>
        <p:txBody>
          <a:bodyPr wrap="square" lIns="0" tIns="0" rIns="0" bIns="0" rtlCol="0" anchor="ctr"/>
          <a:lstStyle/>
          <a:p>
            <a:pPr marL="0" indent="0">
              <a:buNone/>
            </a:pPr>
            <a:r>
              <a:rPr lang="en-US" sz="750" dirty="0">
                <a:solidFill>
                  <a:srgbClr val="E84855"/>
                </a:solidFill>
                <a:latin typeface="Calibri" pitchFamily="34" charset="0"/>
                <a:ea typeface="Calibri" pitchFamily="34" charset="-122"/>
                <a:cs typeface="Calibri" pitchFamily="34" charset="-120"/>
              </a:rPr>
              <a:t>✗  'İşletme problemlerini anlar ve bilgi sahibi olur.'</a:t>
            </a:r>
            <a:endParaRPr lang="en-US" sz="750" dirty="0"/>
          </a:p>
        </p:txBody>
      </p:sp>
      <p:sp>
        <p:nvSpPr>
          <p:cNvPr id="45" name="Text 43"/>
          <p:cNvSpPr/>
          <p:nvPr/>
        </p:nvSpPr>
        <p:spPr>
          <a:xfrm>
            <a:off x="301752" y="4425696"/>
            <a:ext cx="1965960" cy="566928"/>
          </a:xfrm>
          <a:prstGeom prst="rect">
            <a:avLst/>
          </a:prstGeom>
          <a:noFill/>
          <a:ln/>
        </p:spPr>
        <p:txBody>
          <a:bodyPr wrap="square" lIns="0" tIns="0" rIns="0" bIns="0" rtlCol="0" anchor="ctr"/>
          <a:lstStyle/>
          <a:p>
            <a:pPr marL="0" indent="0">
              <a:buNone/>
            </a:pPr>
            <a:r>
              <a:rPr lang="en-US" sz="720" dirty="0">
                <a:solidFill>
                  <a:srgbClr val="4A5568"/>
                </a:solidFill>
                <a:latin typeface="Calibri" pitchFamily="34" charset="0"/>
                <a:ea typeface="Calibri" pitchFamily="34" charset="-122"/>
                <a:cs typeface="Calibri" pitchFamily="34" charset="-120"/>
              </a:rPr>
              <a:t>Fiiller: analiz eder, değerlendirir, uygular, karşılaştırır, geliştirir, planlar, yönetir, sunar...</a:t>
            </a:r>
            <a:endParaRPr lang="en-US" sz="720" dirty="0"/>
          </a:p>
          <a:p>
            <a:pPr marL="0" indent="0">
              <a:buNone/>
            </a:pPr>
            <a:r>
              <a:rPr lang="en-US" sz="720" dirty="0">
                <a:solidFill>
                  <a:srgbClr val="4A5568"/>
                </a:solidFill>
                <a:latin typeface="Calibri" pitchFamily="34" charset="0"/>
                <a:ea typeface="Calibri" pitchFamily="34" charset="-122"/>
                <a:cs typeface="Calibri" pitchFamily="34" charset="-120"/>
              </a:rPr>
              <a:t>Kaçınılacaklar: anlar, bilir, kavrar, farkındadır — bunlar sınavda ölçülemez.</a:t>
            </a:r>
            <a:endParaRPr lang="en-US" sz="720" dirty="0"/>
          </a:p>
        </p:txBody>
      </p:sp>
      <p:sp>
        <p:nvSpPr>
          <p:cNvPr id="46" name="Shape 44"/>
          <p:cNvSpPr/>
          <p:nvPr/>
        </p:nvSpPr>
        <p:spPr>
          <a:xfrm>
            <a:off x="2441448" y="3566160"/>
            <a:ext cx="2103120" cy="1481328"/>
          </a:xfrm>
          <a:prstGeom prst="rect">
            <a:avLst/>
          </a:prstGeom>
          <a:solidFill>
            <a:srgbClr val="F7F9FC"/>
          </a:solidFill>
          <a:ln w="12700">
            <a:solidFill>
              <a:srgbClr val="2E86AB"/>
            </a:solidFill>
            <a:prstDash val="solid"/>
          </a:ln>
        </p:spPr>
        <p:txBody>
          <a:bodyPr/>
          <a:lstStyle/>
          <a:p>
            <a:endParaRPr lang="tr-TR"/>
          </a:p>
        </p:txBody>
      </p:sp>
      <p:sp>
        <p:nvSpPr>
          <p:cNvPr id="47" name="Shape 45"/>
          <p:cNvSpPr/>
          <p:nvPr/>
        </p:nvSpPr>
        <p:spPr>
          <a:xfrm>
            <a:off x="2441448" y="3566160"/>
            <a:ext cx="2103120" cy="274320"/>
          </a:xfrm>
          <a:prstGeom prst="rect">
            <a:avLst/>
          </a:prstGeom>
          <a:solidFill>
            <a:srgbClr val="2E86AB"/>
          </a:solidFill>
          <a:ln w="12700">
            <a:solidFill>
              <a:srgbClr val="2E86AB"/>
            </a:solidFill>
            <a:prstDash val="solid"/>
          </a:ln>
        </p:spPr>
        <p:txBody>
          <a:bodyPr/>
          <a:lstStyle/>
          <a:p>
            <a:endParaRPr lang="tr-TR"/>
          </a:p>
        </p:txBody>
      </p:sp>
      <p:sp>
        <p:nvSpPr>
          <p:cNvPr id="48" name="Shape 46"/>
          <p:cNvSpPr/>
          <p:nvPr/>
        </p:nvSpPr>
        <p:spPr>
          <a:xfrm>
            <a:off x="2514600" y="3611880"/>
            <a:ext cx="182880" cy="182880"/>
          </a:xfrm>
          <a:prstGeom prst="ellipse">
            <a:avLst/>
          </a:prstGeom>
          <a:solidFill>
            <a:srgbClr val="FFFFFF"/>
          </a:solidFill>
          <a:ln w="12700">
            <a:solidFill>
              <a:srgbClr val="FFFFFF"/>
            </a:solidFill>
            <a:prstDash val="solid"/>
          </a:ln>
        </p:spPr>
        <p:txBody>
          <a:bodyPr/>
          <a:lstStyle/>
          <a:p>
            <a:endParaRPr lang="tr-TR"/>
          </a:p>
        </p:txBody>
      </p:sp>
      <p:sp>
        <p:nvSpPr>
          <p:cNvPr id="49" name="Text 47"/>
          <p:cNvSpPr/>
          <p:nvPr/>
        </p:nvSpPr>
        <p:spPr>
          <a:xfrm>
            <a:off x="2514600" y="3611880"/>
            <a:ext cx="182880" cy="182880"/>
          </a:xfrm>
          <a:prstGeom prst="rect">
            <a:avLst/>
          </a:prstGeom>
          <a:noFill/>
          <a:ln/>
        </p:spPr>
        <p:txBody>
          <a:bodyPr wrap="square" lIns="0" tIns="0" rIns="0" bIns="0" rtlCol="0" anchor="ctr"/>
          <a:lstStyle/>
          <a:p>
            <a:pPr marL="0" indent="0" algn="ctr">
              <a:buNone/>
            </a:pPr>
            <a:r>
              <a:rPr lang="en-US" sz="800" b="1" dirty="0">
                <a:solidFill>
                  <a:srgbClr val="2E86AB"/>
                </a:solidFill>
                <a:latin typeface="Calibri" pitchFamily="34" charset="0"/>
                <a:ea typeface="Calibri" pitchFamily="34" charset="-122"/>
                <a:cs typeface="Calibri" pitchFamily="34" charset="-120"/>
              </a:rPr>
              <a:t>2</a:t>
            </a:r>
            <a:endParaRPr lang="en-US" sz="800" dirty="0"/>
          </a:p>
        </p:txBody>
      </p:sp>
      <p:sp>
        <p:nvSpPr>
          <p:cNvPr id="50" name="Text 48"/>
          <p:cNvSpPr/>
          <p:nvPr/>
        </p:nvSpPr>
        <p:spPr>
          <a:xfrm>
            <a:off x="2734056" y="3566160"/>
            <a:ext cx="1737360" cy="274320"/>
          </a:xfrm>
          <a:prstGeom prst="rect">
            <a:avLst/>
          </a:prstGeom>
          <a:noFill/>
          <a:ln/>
        </p:spPr>
        <p:txBody>
          <a:bodyPr wrap="square" lIns="0" tIns="0" rIns="0" bIns="0"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Türkçe ve İngilizce Paralel ve Tam Olsun</a:t>
            </a:r>
            <a:endParaRPr lang="en-US" sz="850" dirty="0"/>
          </a:p>
        </p:txBody>
      </p:sp>
      <p:sp>
        <p:nvSpPr>
          <p:cNvPr id="51" name="Text 49"/>
          <p:cNvSpPr/>
          <p:nvPr/>
        </p:nvSpPr>
        <p:spPr>
          <a:xfrm>
            <a:off x="2514600" y="3877056"/>
            <a:ext cx="1965960" cy="256032"/>
          </a:xfrm>
          <a:prstGeom prst="rect">
            <a:avLst/>
          </a:prstGeom>
          <a:noFill/>
          <a:ln/>
        </p:spPr>
        <p:txBody>
          <a:bodyPr wrap="square" lIns="0" tIns="0" rIns="0" bIns="0" rtlCol="0" anchor="ctr"/>
          <a:lstStyle/>
          <a:p>
            <a:pPr marL="0" indent="0">
              <a:buNone/>
            </a:pPr>
            <a:r>
              <a:rPr lang="en-US" sz="750" dirty="0">
                <a:solidFill>
                  <a:srgbClr val="1B5E20"/>
                </a:solidFill>
                <a:latin typeface="Calibri" pitchFamily="34" charset="0"/>
                <a:ea typeface="Calibri" pitchFamily="34" charset="-122"/>
                <a:cs typeface="Calibri" pitchFamily="34" charset="-120"/>
              </a:rPr>
              <a:t>✓  TR ve EN metinler birebir aynı anlama gelmeli, eksik veya farklı bilgi içermemeli.</a:t>
            </a:r>
            <a:endParaRPr lang="en-US" sz="750" dirty="0"/>
          </a:p>
        </p:txBody>
      </p:sp>
      <p:sp>
        <p:nvSpPr>
          <p:cNvPr id="52" name="Text 50"/>
          <p:cNvSpPr/>
          <p:nvPr/>
        </p:nvSpPr>
        <p:spPr>
          <a:xfrm>
            <a:off x="2514600" y="4151376"/>
            <a:ext cx="1965960" cy="256032"/>
          </a:xfrm>
          <a:prstGeom prst="rect">
            <a:avLst/>
          </a:prstGeom>
          <a:noFill/>
          <a:ln/>
        </p:spPr>
        <p:txBody>
          <a:bodyPr wrap="square" lIns="0" tIns="0" rIns="0" bIns="0" rtlCol="0" anchor="ctr"/>
          <a:lstStyle/>
          <a:p>
            <a:pPr marL="0" indent="0">
              <a:buNone/>
            </a:pPr>
            <a:r>
              <a:rPr lang="en-US" sz="750" dirty="0">
                <a:solidFill>
                  <a:srgbClr val="E84855"/>
                </a:solidFill>
                <a:latin typeface="Calibri" pitchFamily="34" charset="0"/>
                <a:ea typeface="Calibri" pitchFamily="34" charset="-122"/>
                <a:cs typeface="Calibri" pitchFamily="34" charset="-120"/>
              </a:rPr>
              <a:t>✗  Türkçeyi yazıp İngilizceyi boş bırakmak veya farklı bir cümle yazmak.</a:t>
            </a:r>
            <a:endParaRPr lang="en-US" sz="750" dirty="0"/>
          </a:p>
        </p:txBody>
      </p:sp>
      <p:sp>
        <p:nvSpPr>
          <p:cNvPr id="53" name="Text 51"/>
          <p:cNvSpPr/>
          <p:nvPr/>
        </p:nvSpPr>
        <p:spPr>
          <a:xfrm>
            <a:off x="2514600" y="4425696"/>
            <a:ext cx="1965960" cy="566928"/>
          </a:xfrm>
          <a:prstGeom prst="rect">
            <a:avLst/>
          </a:prstGeom>
          <a:noFill/>
          <a:ln/>
        </p:spPr>
        <p:txBody>
          <a:bodyPr wrap="square" lIns="0" tIns="0" rIns="0" bIns="0" rtlCol="0" anchor="ctr"/>
          <a:lstStyle/>
          <a:p>
            <a:pPr marL="0" indent="0">
              <a:buNone/>
            </a:pPr>
            <a:r>
              <a:rPr lang="en-US" sz="720" dirty="0">
                <a:solidFill>
                  <a:srgbClr val="4A5568"/>
                </a:solidFill>
                <a:latin typeface="Calibri" pitchFamily="34" charset="0"/>
                <a:ea typeface="Calibri" pitchFamily="34" charset="-122"/>
                <a:cs typeface="Calibri" pitchFamily="34" charset="-120"/>
              </a:rPr>
              <a:t>Uluslararası akreditasyon denetimlerinde EN metin incelenir. Tutarsızlık doğrudan puan kaybına yol açar.</a:t>
            </a:r>
            <a:endParaRPr lang="en-US" sz="720" dirty="0"/>
          </a:p>
        </p:txBody>
      </p:sp>
      <p:sp>
        <p:nvSpPr>
          <p:cNvPr id="54" name="Shape 52"/>
          <p:cNvSpPr/>
          <p:nvPr/>
        </p:nvSpPr>
        <p:spPr>
          <a:xfrm>
            <a:off x="4654296" y="3566160"/>
            <a:ext cx="2103120" cy="1481328"/>
          </a:xfrm>
          <a:prstGeom prst="rect">
            <a:avLst/>
          </a:prstGeom>
          <a:solidFill>
            <a:srgbClr val="F7F9FC"/>
          </a:solidFill>
          <a:ln w="12700">
            <a:solidFill>
              <a:srgbClr val="E67E22"/>
            </a:solidFill>
            <a:prstDash val="solid"/>
          </a:ln>
        </p:spPr>
        <p:txBody>
          <a:bodyPr/>
          <a:lstStyle/>
          <a:p>
            <a:endParaRPr lang="tr-TR"/>
          </a:p>
        </p:txBody>
      </p:sp>
      <p:sp>
        <p:nvSpPr>
          <p:cNvPr id="55" name="Shape 53"/>
          <p:cNvSpPr/>
          <p:nvPr/>
        </p:nvSpPr>
        <p:spPr>
          <a:xfrm>
            <a:off x="4654296" y="3566160"/>
            <a:ext cx="2103120" cy="274320"/>
          </a:xfrm>
          <a:prstGeom prst="rect">
            <a:avLst/>
          </a:prstGeom>
          <a:solidFill>
            <a:srgbClr val="E67E22"/>
          </a:solidFill>
          <a:ln w="12700">
            <a:solidFill>
              <a:srgbClr val="E67E22"/>
            </a:solidFill>
            <a:prstDash val="solid"/>
          </a:ln>
        </p:spPr>
        <p:txBody>
          <a:bodyPr/>
          <a:lstStyle/>
          <a:p>
            <a:endParaRPr lang="tr-TR"/>
          </a:p>
        </p:txBody>
      </p:sp>
      <p:sp>
        <p:nvSpPr>
          <p:cNvPr id="56" name="Shape 54"/>
          <p:cNvSpPr/>
          <p:nvPr/>
        </p:nvSpPr>
        <p:spPr>
          <a:xfrm>
            <a:off x="4727448" y="3611880"/>
            <a:ext cx="182880" cy="182880"/>
          </a:xfrm>
          <a:prstGeom prst="ellipse">
            <a:avLst/>
          </a:prstGeom>
          <a:solidFill>
            <a:srgbClr val="FFFFFF"/>
          </a:solidFill>
          <a:ln w="12700">
            <a:solidFill>
              <a:srgbClr val="FFFFFF"/>
            </a:solidFill>
            <a:prstDash val="solid"/>
          </a:ln>
        </p:spPr>
        <p:txBody>
          <a:bodyPr/>
          <a:lstStyle/>
          <a:p>
            <a:endParaRPr lang="tr-TR"/>
          </a:p>
        </p:txBody>
      </p:sp>
      <p:sp>
        <p:nvSpPr>
          <p:cNvPr id="57" name="Text 55"/>
          <p:cNvSpPr/>
          <p:nvPr/>
        </p:nvSpPr>
        <p:spPr>
          <a:xfrm>
            <a:off x="4727448" y="3611880"/>
            <a:ext cx="182880" cy="182880"/>
          </a:xfrm>
          <a:prstGeom prst="rect">
            <a:avLst/>
          </a:prstGeom>
          <a:noFill/>
          <a:ln/>
        </p:spPr>
        <p:txBody>
          <a:bodyPr wrap="square" lIns="0" tIns="0" rIns="0" bIns="0" rtlCol="0" anchor="ctr"/>
          <a:lstStyle/>
          <a:p>
            <a:pPr marL="0" indent="0" algn="ctr">
              <a:buNone/>
            </a:pPr>
            <a:r>
              <a:rPr lang="en-US" sz="800" b="1" dirty="0">
                <a:solidFill>
                  <a:srgbClr val="E67E22"/>
                </a:solidFill>
                <a:latin typeface="Calibri" pitchFamily="34" charset="0"/>
                <a:ea typeface="Calibri" pitchFamily="34" charset="-122"/>
                <a:cs typeface="Calibri" pitchFamily="34" charset="-120"/>
              </a:rPr>
              <a:t>3</a:t>
            </a:r>
            <a:endParaRPr lang="en-US" sz="800" dirty="0"/>
          </a:p>
        </p:txBody>
      </p:sp>
      <p:sp>
        <p:nvSpPr>
          <p:cNvPr id="58" name="Text 56"/>
          <p:cNvSpPr/>
          <p:nvPr/>
        </p:nvSpPr>
        <p:spPr>
          <a:xfrm>
            <a:off x="4946904" y="3566160"/>
            <a:ext cx="1737360" cy="274320"/>
          </a:xfrm>
          <a:prstGeom prst="rect">
            <a:avLst/>
          </a:prstGeom>
          <a:noFill/>
          <a:ln/>
        </p:spPr>
        <p:txBody>
          <a:bodyPr wrap="square" lIns="0" tIns="0" rIns="0" bIns="0"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Tek Cümle, Net ve Öz Olsun</a:t>
            </a:r>
            <a:endParaRPr lang="en-US" sz="850" dirty="0"/>
          </a:p>
        </p:txBody>
      </p:sp>
      <p:sp>
        <p:nvSpPr>
          <p:cNvPr id="59" name="Text 57"/>
          <p:cNvSpPr/>
          <p:nvPr/>
        </p:nvSpPr>
        <p:spPr>
          <a:xfrm>
            <a:off x="4727448" y="3877056"/>
            <a:ext cx="1965960" cy="256032"/>
          </a:xfrm>
          <a:prstGeom prst="rect">
            <a:avLst/>
          </a:prstGeom>
          <a:noFill/>
          <a:ln/>
        </p:spPr>
        <p:txBody>
          <a:bodyPr wrap="square" lIns="0" tIns="0" rIns="0" bIns="0" rtlCol="0" anchor="ctr"/>
          <a:lstStyle/>
          <a:p>
            <a:pPr marL="0" indent="0">
              <a:buNone/>
            </a:pPr>
            <a:r>
              <a:rPr lang="en-US" sz="750" dirty="0">
                <a:solidFill>
                  <a:srgbClr val="1B5E20"/>
                </a:solidFill>
                <a:latin typeface="Calibri" pitchFamily="34" charset="0"/>
                <a:ea typeface="Calibri" pitchFamily="34" charset="-122"/>
                <a:cs typeface="Calibri" pitchFamily="34" charset="-120"/>
              </a:rPr>
              <a:t>✓  'Proje yönetimi tekniklerini kullanarak planlama, uygulama ve izleme süreçlerini yürütür.'</a:t>
            </a:r>
            <a:endParaRPr lang="en-US" sz="750" dirty="0"/>
          </a:p>
        </p:txBody>
      </p:sp>
      <p:sp>
        <p:nvSpPr>
          <p:cNvPr id="60" name="Text 58"/>
          <p:cNvSpPr/>
          <p:nvPr/>
        </p:nvSpPr>
        <p:spPr>
          <a:xfrm>
            <a:off x="4727448" y="4151376"/>
            <a:ext cx="1965960" cy="256032"/>
          </a:xfrm>
          <a:prstGeom prst="rect">
            <a:avLst/>
          </a:prstGeom>
          <a:noFill/>
          <a:ln/>
        </p:spPr>
        <p:txBody>
          <a:bodyPr wrap="square" lIns="0" tIns="0" rIns="0" bIns="0" rtlCol="0" anchor="ctr"/>
          <a:lstStyle/>
          <a:p>
            <a:pPr marL="0" indent="0">
              <a:buNone/>
            </a:pPr>
            <a:r>
              <a:rPr lang="en-US" sz="750" dirty="0">
                <a:solidFill>
                  <a:srgbClr val="E84855"/>
                </a:solidFill>
                <a:latin typeface="Calibri" pitchFamily="34" charset="0"/>
                <a:ea typeface="Calibri" pitchFamily="34" charset="-122"/>
                <a:cs typeface="Calibri" pitchFamily="34" charset="-120"/>
              </a:rPr>
              <a:t>✗  'Proje yönetimini bilir, uygular, izler, raporlar, sunar ve değerlendirir.' (çok uzun, birden fazla hedef)</a:t>
            </a:r>
            <a:endParaRPr lang="en-US" sz="750" dirty="0"/>
          </a:p>
        </p:txBody>
      </p:sp>
      <p:sp>
        <p:nvSpPr>
          <p:cNvPr id="61" name="Text 59"/>
          <p:cNvSpPr/>
          <p:nvPr/>
        </p:nvSpPr>
        <p:spPr>
          <a:xfrm>
            <a:off x="4727448" y="4425696"/>
            <a:ext cx="1965960" cy="566928"/>
          </a:xfrm>
          <a:prstGeom prst="rect">
            <a:avLst/>
          </a:prstGeom>
          <a:noFill/>
          <a:ln/>
        </p:spPr>
        <p:txBody>
          <a:bodyPr wrap="square" lIns="0" tIns="0" rIns="0" bIns="0" rtlCol="0" anchor="ctr"/>
          <a:lstStyle/>
          <a:p>
            <a:pPr marL="0" indent="0">
              <a:buNone/>
            </a:pPr>
            <a:r>
              <a:rPr lang="en-US" sz="720" dirty="0">
                <a:solidFill>
                  <a:srgbClr val="4A5568"/>
                </a:solidFill>
                <a:latin typeface="Calibri" pitchFamily="34" charset="0"/>
                <a:ea typeface="Calibri" pitchFamily="34" charset="-122"/>
                <a:cs typeface="Calibri" pitchFamily="34" charset="-120"/>
              </a:rPr>
              <a:t>Bir çıktı = bir yetenek. Birden fazla hedefi tek çıktıya sığdırmayın, gerekirse iki ayrı çıktı yazın.</a:t>
            </a:r>
            <a:endParaRPr lang="en-US" sz="720" dirty="0"/>
          </a:p>
        </p:txBody>
      </p:sp>
      <p:sp>
        <p:nvSpPr>
          <p:cNvPr id="62" name="Shape 60"/>
          <p:cNvSpPr/>
          <p:nvPr/>
        </p:nvSpPr>
        <p:spPr>
          <a:xfrm>
            <a:off x="6867144" y="3566160"/>
            <a:ext cx="2103120" cy="1481328"/>
          </a:xfrm>
          <a:prstGeom prst="rect">
            <a:avLst/>
          </a:prstGeom>
          <a:solidFill>
            <a:srgbClr val="F7F9FC"/>
          </a:solidFill>
          <a:ln w="12700">
            <a:solidFill>
              <a:srgbClr val="7B2D8B"/>
            </a:solidFill>
            <a:prstDash val="solid"/>
          </a:ln>
        </p:spPr>
        <p:txBody>
          <a:bodyPr/>
          <a:lstStyle/>
          <a:p>
            <a:endParaRPr lang="tr-TR"/>
          </a:p>
        </p:txBody>
      </p:sp>
      <p:sp>
        <p:nvSpPr>
          <p:cNvPr id="63" name="Shape 61"/>
          <p:cNvSpPr/>
          <p:nvPr/>
        </p:nvSpPr>
        <p:spPr>
          <a:xfrm>
            <a:off x="6867144" y="3566160"/>
            <a:ext cx="2103120" cy="274320"/>
          </a:xfrm>
          <a:prstGeom prst="rect">
            <a:avLst/>
          </a:prstGeom>
          <a:solidFill>
            <a:srgbClr val="7B2D8B"/>
          </a:solidFill>
          <a:ln w="12700">
            <a:solidFill>
              <a:srgbClr val="7B2D8B"/>
            </a:solidFill>
            <a:prstDash val="solid"/>
          </a:ln>
        </p:spPr>
        <p:txBody>
          <a:bodyPr/>
          <a:lstStyle/>
          <a:p>
            <a:endParaRPr lang="tr-TR"/>
          </a:p>
        </p:txBody>
      </p:sp>
      <p:sp>
        <p:nvSpPr>
          <p:cNvPr id="64" name="Shape 62"/>
          <p:cNvSpPr/>
          <p:nvPr/>
        </p:nvSpPr>
        <p:spPr>
          <a:xfrm>
            <a:off x="6940296" y="3611880"/>
            <a:ext cx="182880" cy="182880"/>
          </a:xfrm>
          <a:prstGeom prst="ellipse">
            <a:avLst/>
          </a:prstGeom>
          <a:solidFill>
            <a:srgbClr val="FFFFFF"/>
          </a:solidFill>
          <a:ln w="12700">
            <a:solidFill>
              <a:srgbClr val="FFFFFF"/>
            </a:solidFill>
            <a:prstDash val="solid"/>
          </a:ln>
        </p:spPr>
        <p:txBody>
          <a:bodyPr/>
          <a:lstStyle/>
          <a:p>
            <a:endParaRPr lang="tr-TR"/>
          </a:p>
        </p:txBody>
      </p:sp>
      <p:sp>
        <p:nvSpPr>
          <p:cNvPr id="65" name="Text 63"/>
          <p:cNvSpPr/>
          <p:nvPr/>
        </p:nvSpPr>
        <p:spPr>
          <a:xfrm>
            <a:off x="6940296" y="3611880"/>
            <a:ext cx="182880" cy="182880"/>
          </a:xfrm>
          <a:prstGeom prst="rect">
            <a:avLst/>
          </a:prstGeom>
          <a:noFill/>
          <a:ln/>
        </p:spPr>
        <p:txBody>
          <a:bodyPr wrap="square" lIns="0" tIns="0" rIns="0" bIns="0" rtlCol="0" anchor="ctr"/>
          <a:lstStyle/>
          <a:p>
            <a:pPr marL="0" indent="0" algn="ctr">
              <a:buNone/>
            </a:pPr>
            <a:r>
              <a:rPr lang="en-US" sz="800" b="1" dirty="0">
                <a:solidFill>
                  <a:srgbClr val="7B2D8B"/>
                </a:solidFill>
                <a:latin typeface="Calibri" pitchFamily="34" charset="0"/>
                <a:ea typeface="Calibri" pitchFamily="34" charset="-122"/>
                <a:cs typeface="Calibri" pitchFamily="34" charset="-120"/>
              </a:rPr>
              <a:t>4</a:t>
            </a:r>
            <a:endParaRPr lang="en-US" sz="800" dirty="0"/>
          </a:p>
        </p:txBody>
      </p:sp>
      <p:sp>
        <p:nvSpPr>
          <p:cNvPr id="66" name="Text 64"/>
          <p:cNvSpPr/>
          <p:nvPr/>
        </p:nvSpPr>
        <p:spPr>
          <a:xfrm>
            <a:off x="7159752" y="3566160"/>
            <a:ext cx="1737360" cy="274320"/>
          </a:xfrm>
          <a:prstGeom prst="rect">
            <a:avLst/>
          </a:prstGeom>
          <a:noFill/>
          <a:ln/>
        </p:spPr>
        <p:txBody>
          <a:bodyPr wrap="square" lIns="0" tIns="0" rIns="0" bIns="0" rtlCol="0" anchor="ctr"/>
          <a:lstStyle/>
          <a:p>
            <a:pPr marL="0" indent="0">
              <a:buNone/>
            </a:pPr>
            <a:r>
              <a:rPr lang="en-US" sz="850" b="1" dirty="0">
                <a:solidFill>
                  <a:srgbClr val="FFFFFF"/>
                </a:solidFill>
                <a:latin typeface="Calibri" pitchFamily="34" charset="0"/>
                <a:ea typeface="Calibri" pitchFamily="34" charset="-122"/>
                <a:cs typeface="Calibri" pitchFamily="34" charset="-120"/>
              </a:rPr>
              <a:t>Bologna Düzeyine Uygun Olsun</a:t>
            </a:r>
            <a:endParaRPr lang="en-US" sz="850" dirty="0"/>
          </a:p>
        </p:txBody>
      </p:sp>
      <p:sp>
        <p:nvSpPr>
          <p:cNvPr id="67" name="Text 65"/>
          <p:cNvSpPr/>
          <p:nvPr/>
        </p:nvSpPr>
        <p:spPr>
          <a:xfrm>
            <a:off x="6940296" y="3877056"/>
            <a:ext cx="1965960" cy="256032"/>
          </a:xfrm>
          <a:prstGeom prst="rect">
            <a:avLst/>
          </a:prstGeom>
          <a:noFill/>
          <a:ln/>
        </p:spPr>
        <p:txBody>
          <a:bodyPr wrap="square" lIns="0" tIns="0" rIns="0" bIns="0" rtlCol="0" anchor="ctr"/>
          <a:lstStyle/>
          <a:p>
            <a:pPr marL="0" indent="0">
              <a:buNone/>
            </a:pPr>
            <a:r>
              <a:rPr lang="en-US" sz="750" dirty="0">
                <a:solidFill>
                  <a:srgbClr val="1B5E20"/>
                </a:solidFill>
                <a:latin typeface="Calibri" pitchFamily="34" charset="0"/>
                <a:ea typeface="Calibri" pitchFamily="34" charset="-122"/>
                <a:cs typeface="Calibri" pitchFamily="34" charset="-120"/>
              </a:rPr>
              <a:t>✓  Lisans düzeyinde 'ileri düzey bilgi kullanarak analiz eder' — üst düzey düşünme becerisi</a:t>
            </a:r>
            <a:endParaRPr lang="en-US" sz="750" dirty="0"/>
          </a:p>
        </p:txBody>
      </p:sp>
      <p:sp>
        <p:nvSpPr>
          <p:cNvPr id="68" name="Text 66"/>
          <p:cNvSpPr/>
          <p:nvPr/>
        </p:nvSpPr>
        <p:spPr>
          <a:xfrm>
            <a:off x="6940296" y="4151376"/>
            <a:ext cx="1965960" cy="256032"/>
          </a:xfrm>
          <a:prstGeom prst="rect">
            <a:avLst/>
          </a:prstGeom>
          <a:noFill/>
          <a:ln/>
        </p:spPr>
        <p:txBody>
          <a:bodyPr wrap="square" lIns="0" tIns="0" rIns="0" bIns="0" rtlCol="0" anchor="ctr"/>
          <a:lstStyle/>
          <a:p>
            <a:pPr marL="0" indent="0">
              <a:buNone/>
            </a:pPr>
            <a:r>
              <a:rPr lang="en-US" sz="750" dirty="0">
                <a:solidFill>
                  <a:srgbClr val="E84855"/>
                </a:solidFill>
                <a:latin typeface="Calibri" pitchFamily="34" charset="0"/>
                <a:ea typeface="Calibri" pitchFamily="34" charset="-122"/>
                <a:cs typeface="Calibri" pitchFamily="34" charset="-120"/>
              </a:rPr>
              <a:t>✗  'İşletme kavramlarını tanır ve listeler.' — bu ön lisans düzeyi, lisans için yetersiz.</a:t>
            </a:r>
            <a:endParaRPr lang="en-US" sz="750" dirty="0"/>
          </a:p>
        </p:txBody>
      </p:sp>
      <p:sp>
        <p:nvSpPr>
          <p:cNvPr id="69" name="Text 67"/>
          <p:cNvSpPr/>
          <p:nvPr/>
        </p:nvSpPr>
        <p:spPr>
          <a:xfrm>
            <a:off x="6940296" y="4425696"/>
            <a:ext cx="1965960" cy="566928"/>
          </a:xfrm>
          <a:prstGeom prst="rect">
            <a:avLst/>
          </a:prstGeom>
          <a:noFill/>
          <a:ln/>
        </p:spPr>
        <p:txBody>
          <a:bodyPr wrap="square" lIns="0" tIns="0" rIns="0" bIns="0" rtlCol="0" anchor="ctr"/>
          <a:lstStyle/>
          <a:p>
            <a:pPr marL="0" indent="0">
              <a:buNone/>
            </a:pPr>
            <a:r>
              <a:rPr lang="en-US" sz="720" dirty="0">
                <a:solidFill>
                  <a:srgbClr val="4A5568"/>
                </a:solidFill>
                <a:latin typeface="Calibri" pitchFamily="34" charset="0"/>
                <a:ea typeface="Calibri" pitchFamily="34" charset="-122"/>
                <a:cs typeface="Calibri" pitchFamily="34" charset="-120"/>
              </a:rPr>
              <a:t>Bloom Taksonomisi: Lisans = Uygulama, Analiz, Değerlendirme, Yaratma düzeyinde çıktılar içermelidir.</a:t>
            </a:r>
            <a:endParaRPr lang="en-US" sz="72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14 Program Çıktısının Tam Listesi</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İşletme Bölümü — 2025/2026 — TR ve EN tam metinler</a:t>
            </a:r>
            <a:endParaRPr lang="en-US" sz="1200" dirty="0"/>
          </a:p>
        </p:txBody>
      </p:sp>
      <p:sp>
        <p:nvSpPr>
          <p:cNvPr id="5" name="Shape 3"/>
          <p:cNvSpPr/>
          <p:nvPr/>
        </p:nvSpPr>
        <p:spPr>
          <a:xfrm>
            <a:off x="228600" y="1024128"/>
            <a:ext cx="8686800" cy="265176"/>
          </a:xfrm>
          <a:prstGeom prst="rect">
            <a:avLst/>
          </a:prstGeom>
          <a:solidFill>
            <a:srgbClr val="F7F9FC"/>
          </a:solidFill>
          <a:ln w="12700">
            <a:solidFill>
              <a:srgbClr val="E0E8F4"/>
            </a:solidFill>
            <a:prstDash val="solid"/>
          </a:ln>
        </p:spPr>
        <p:txBody>
          <a:bodyPr/>
          <a:lstStyle/>
          <a:p>
            <a:endParaRPr lang="tr-TR"/>
          </a:p>
        </p:txBody>
      </p:sp>
      <p:sp>
        <p:nvSpPr>
          <p:cNvPr id="6" name="Shape 4"/>
          <p:cNvSpPr/>
          <p:nvPr/>
        </p:nvSpPr>
        <p:spPr>
          <a:xfrm>
            <a:off x="228600" y="1024128"/>
            <a:ext cx="502920" cy="265176"/>
          </a:xfrm>
          <a:prstGeom prst="rect">
            <a:avLst/>
          </a:prstGeom>
          <a:solidFill>
            <a:srgbClr val="1565C0"/>
          </a:solidFill>
          <a:ln w="12700">
            <a:solidFill>
              <a:srgbClr val="1565C0"/>
            </a:solidFill>
            <a:prstDash val="solid"/>
          </a:ln>
        </p:spPr>
        <p:txBody>
          <a:bodyPr/>
          <a:lstStyle/>
          <a:p>
            <a:endParaRPr lang="tr-TR"/>
          </a:p>
        </p:txBody>
      </p:sp>
      <p:sp>
        <p:nvSpPr>
          <p:cNvPr id="7" name="Text 5"/>
          <p:cNvSpPr/>
          <p:nvPr/>
        </p:nvSpPr>
        <p:spPr>
          <a:xfrm>
            <a:off x="228600" y="1024128"/>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1.1.1</a:t>
            </a:r>
            <a:endParaRPr lang="en-US" sz="750" dirty="0"/>
          </a:p>
        </p:txBody>
      </p:sp>
      <p:sp>
        <p:nvSpPr>
          <p:cNvPr id="8" name="Text 6"/>
          <p:cNvSpPr/>
          <p:nvPr/>
        </p:nvSpPr>
        <p:spPr>
          <a:xfrm>
            <a:off x="777240" y="1042416"/>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İşletmecilik alanındaki ileri düzey kuramsal ve uygulamalı bilgileri kullanarak işletmeleri farklı açılardan analiz eder ve değerlendirir.</a:t>
            </a:r>
            <a:endParaRPr lang="en-US" sz="780" dirty="0"/>
          </a:p>
        </p:txBody>
      </p:sp>
      <p:sp>
        <p:nvSpPr>
          <p:cNvPr id="9" name="Shape 7"/>
          <p:cNvSpPr/>
          <p:nvPr/>
        </p:nvSpPr>
        <p:spPr>
          <a:xfrm>
            <a:off x="4800600" y="1078992"/>
            <a:ext cx="18288" cy="146304"/>
          </a:xfrm>
          <a:prstGeom prst="rect">
            <a:avLst/>
          </a:prstGeom>
          <a:solidFill>
            <a:srgbClr val="CCCCCC"/>
          </a:solidFill>
          <a:ln w="12700">
            <a:solidFill>
              <a:srgbClr val="CCCCCC"/>
            </a:solidFill>
            <a:prstDash val="solid"/>
          </a:ln>
        </p:spPr>
        <p:txBody>
          <a:bodyPr/>
          <a:lstStyle/>
          <a:p>
            <a:endParaRPr lang="tr-TR"/>
          </a:p>
        </p:txBody>
      </p:sp>
      <p:sp>
        <p:nvSpPr>
          <p:cNvPr id="10" name="Text 8"/>
          <p:cNvSpPr/>
          <p:nvPr/>
        </p:nvSpPr>
        <p:spPr>
          <a:xfrm>
            <a:off x="4864608" y="1042416"/>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Use advanced theoretical and applied knowledge in business administration to analyze and evaluate organizations from multiple perspectives.</a:t>
            </a:r>
            <a:endParaRPr lang="en-US" sz="730" dirty="0"/>
          </a:p>
        </p:txBody>
      </p:sp>
      <p:sp>
        <p:nvSpPr>
          <p:cNvPr id="11" name="Shape 9"/>
          <p:cNvSpPr/>
          <p:nvPr/>
        </p:nvSpPr>
        <p:spPr>
          <a:xfrm>
            <a:off x="228600" y="1316736"/>
            <a:ext cx="8686800" cy="265176"/>
          </a:xfrm>
          <a:prstGeom prst="rect">
            <a:avLst/>
          </a:prstGeom>
          <a:solidFill>
            <a:srgbClr val="FFFFFF"/>
          </a:solidFill>
          <a:ln w="12700">
            <a:solidFill>
              <a:srgbClr val="E0E8F4"/>
            </a:solidFill>
            <a:prstDash val="solid"/>
          </a:ln>
        </p:spPr>
        <p:txBody>
          <a:bodyPr/>
          <a:lstStyle/>
          <a:p>
            <a:endParaRPr lang="tr-TR"/>
          </a:p>
        </p:txBody>
      </p:sp>
      <p:sp>
        <p:nvSpPr>
          <p:cNvPr id="12" name="Shape 10"/>
          <p:cNvSpPr/>
          <p:nvPr/>
        </p:nvSpPr>
        <p:spPr>
          <a:xfrm>
            <a:off x="228600" y="1316736"/>
            <a:ext cx="502920" cy="265176"/>
          </a:xfrm>
          <a:prstGeom prst="rect">
            <a:avLst/>
          </a:prstGeom>
          <a:solidFill>
            <a:srgbClr val="1565C0"/>
          </a:solidFill>
          <a:ln w="12700">
            <a:solidFill>
              <a:srgbClr val="1565C0"/>
            </a:solidFill>
            <a:prstDash val="solid"/>
          </a:ln>
        </p:spPr>
        <p:txBody>
          <a:bodyPr/>
          <a:lstStyle/>
          <a:p>
            <a:endParaRPr lang="tr-TR"/>
          </a:p>
        </p:txBody>
      </p:sp>
      <p:sp>
        <p:nvSpPr>
          <p:cNvPr id="13" name="Text 11"/>
          <p:cNvSpPr/>
          <p:nvPr/>
        </p:nvSpPr>
        <p:spPr>
          <a:xfrm>
            <a:off x="228600" y="1316736"/>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1.1.2</a:t>
            </a:r>
            <a:endParaRPr lang="en-US" sz="750" dirty="0"/>
          </a:p>
        </p:txBody>
      </p:sp>
      <p:sp>
        <p:nvSpPr>
          <p:cNvPr id="14" name="Text 12"/>
          <p:cNvSpPr/>
          <p:nvPr/>
        </p:nvSpPr>
        <p:spPr>
          <a:xfrm>
            <a:off x="777240" y="1335024"/>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Mesleki uygulamalarda yasal düzenlemeleri ve etik ilkeleri uygular ve karar süreçlerine entegre eder.</a:t>
            </a:r>
            <a:endParaRPr lang="en-US" sz="780" dirty="0"/>
          </a:p>
        </p:txBody>
      </p:sp>
      <p:sp>
        <p:nvSpPr>
          <p:cNvPr id="15" name="Shape 13"/>
          <p:cNvSpPr/>
          <p:nvPr/>
        </p:nvSpPr>
        <p:spPr>
          <a:xfrm>
            <a:off x="4800600" y="1371600"/>
            <a:ext cx="18288" cy="146304"/>
          </a:xfrm>
          <a:prstGeom prst="rect">
            <a:avLst/>
          </a:prstGeom>
          <a:solidFill>
            <a:srgbClr val="CCCCCC"/>
          </a:solidFill>
          <a:ln w="12700">
            <a:solidFill>
              <a:srgbClr val="CCCCCC"/>
            </a:solidFill>
            <a:prstDash val="solid"/>
          </a:ln>
        </p:spPr>
        <p:txBody>
          <a:bodyPr/>
          <a:lstStyle/>
          <a:p>
            <a:endParaRPr lang="tr-TR"/>
          </a:p>
        </p:txBody>
      </p:sp>
      <p:sp>
        <p:nvSpPr>
          <p:cNvPr id="16" name="Text 14"/>
          <p:cNvSpPr/>
          <p:nvPr/>
        </p:nvSpPr>
        <p:spPr>
          <a:xfrm>
            <a:off x="4864608" y="1335024"/>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Apply legal regulations and ethical principles in professional practices and integrate them into decision-making processes.</a:t>
            </a:r>
            <a:endParaRPr lang="en-US" sz="730" dirty="0"/>
          </a:p>
        </p:txBody>
      </p:sp>
      <p:sp>
        <p:nvSpPr>
          <p:cNvPr id="17" name="Shape 15"/>
          <p:cNvSpPr/>
          <p:nvPr/>
        </p:nvSpPr>
        <p:spPr>
          <a:xfrm>
            <a:off x="228600" y="1609344"/>
            <a:ext cx="8686800" cy="265176"/>
          </a:xfrm>
          <a:prstGeom prst="rect">
            <a:avLst/>
          </a:prstGeom>
          <a:solidFill>
            <a:srgbClr val="F7F9FC"/>
          </a:solidFill>
          <a:ln w="12700">
            <a:solidFill>
              <a:srgbClr val="E0E8F4"/>
            </a:solidFill>
            <a:prstDash val="solid"/>
          </a:ln>
        </p:spPr>
        <p:txBody>
          <a:bodyPr/>
          <a:lstStyle/>
          <a:p>
            <a:endParaRPr lang="tr-TR"/>
          </a:p>
        </p:txBody>
      </p:sp>
      <p:sp>
        <p:nvSpPr>
          <p:cNvPr id="18" name="Shape 16"/>
          <p:cNvSpPr/>
          <p:nvPr/>
        </p:nvSpPr>
        <p:spPr>
          <a:xfrm>
            <a:off x="228600" y="1609344"/>
            <a:ext cx="502920" cy="265176"/>
          </a:xfrm>
          <a:prstGeom prst="rect">
            <a:avLst/>
          </a:prstGeom>
          <a:solidFill>
            <a:srgbClr val="2E7D32"/>
          </a:solidFill>
          <a:ln w="12700">
            <a:solidFill>
              <a:srgbClr val="2E7D32"/>
            </a:solidFill>
            <a:prstDash val="solid"/>
          </a:ln>
        </p:spPr>
        <p:txBody>
          <a:bodyPr/>
          <a:lstStyle/>
          <a:p>
            <a:endParaRPr lang="tr-TR"/>
          </a:p>
        </p:txBody>
      </p:sp>
      <p:sp>
        <p:nvSpPr>
          <p:cNvPr id="19" name="Text 17"/>
          <p:cNvSpPr/>
          <p:nvPr/>
        </p:nvSpPr>
        <p:spPr>
          <a:xfrm>
            <a:off x="228600" y="1609344"/>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2.1.1</a:t>
            </a:r>
            <a:endParaRPr lang="en-US" sz="750" dirty="0"/>
          </a:p>
        </p:txBody>
      </p:sp>
      <p:sp>
        <p:nvSpPr>
          <p:cNvPr id="20" name="Text 18"/>
          <p:cNvSpPr/>
          <p:nvPr/>
        </p:nvSpPr>
        <p:spPr>
          <a:xfrm>
            <a:off x="777240" y="1627632"/>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İşletme problemlerini bilimsel araştırma yöntemleri ve veri analizi teknikleriyle inceler, kanıta dayalı çözüm önerileri geliştirir.</a:t>
            </a:r>
            <a:endParaRPr lang="en-US" sz="780" dirty="0"/>
          </a:p>
        </p:txBody>
      </p:sp>
      <p:sp>
        <p:nvSpPr>
          <p:cNvPr id="21" name="Shape 19"/>
          <p:cNvSpPr/>
          <p:nvPr/>
        </p:nvSpPr>
        <p:spPr>
          <a:xfrm>
            <a:off x="4800600" y="1664208"/>
            <a:ext cx="18288" cy="146304"/>
          </a:xfrm>
          <a:prstGeom prst="rect">
            <a:avLst/>
          </a:prstGeom>
          <a:solidFill>
            <a:srgbClr val="CCCCCC"/>
          </a:solidFill>
          <a:ln w="12700">
            <a:solidFill>
              <a:srgbClr val="CCCCCC"/>
            </a:solidFill>
            <a:prstDash val="solid"/>
          </a:ln>
        </p:spPr>
        <p:txBody>
          <a:bodyPr/>
          <a:lstStyle/>
          <a:p>
            <a:endParaRPr lang="tr-TR"/>
          </a:p>
        </p:txBody>
      </p:sp>
      <p:sp>
        <p:nvSpPr>
          <p:cNvPr id="22" name="Text 20"/>
          <p:cNvSpPr/>
          <p:nvPr/>
        </p:nvSpPr>
        <p:spPr>
          <a:xfrm>
            <a:off x="4864608" y="1627632"/>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Analyze business problems using scientific research methods and data analysis techniques, and develop evidence-based solutions.</a:t>
            </a:r>
            <a:endParaRPr lang="en-US" sz="730" dirty="0"/>
          </a:p>
        </p:txBody>
      </p:sp>
      <p:sp>
        <p:nvSpPr>
          <p:cNvPr id="23" name="Shape 21"/>
          <p:cNvSpPr/>
          <p:nvPr/>
        </p:nvSpPr>
        <p:spPr>
          <a:xfrm>
            <a:off x="228600" y="1901952"/>
            <a:ext cx="8686800" cy="265176"/>
          </a:xfrm>
          <a:prstGeom prst="rect">
            <a:avLst/>
          </a:prstGeom>
          <a:solidFill>
            <a:srgbClr val="FFFFFF"/>
          </a:solidFill>
          <a:ln w="12700">
            <a:solidFill>
              <a:srgbClr val="E0E8F4"/>
            </a:solidFill>
            <a:prstDash val="solid"/>
          </a:ln>
        </p:spPr>
        <p:txBody>
          <a:bodyPr/>
          <a:lstStyle/>
          <a:p>
            <a:endParaRPr lang="tr-TR"/>
          </a:p>
        </p:txBody>
      </p:sp>
      <p:sp>
        <p:nvSpPr>
          <p:cNvPr id="24" name="Shape 22"/>
          <p:cNvSpPr/>
          <p:nvPr/>
        </p:nvSpPr>
        <p:spPr>
          <a:xfrm>
            <a:off x="228600" y="1901952"/>
            <a:ext cx="502920" cy="265176"/>
          </a:xfrm>
          <a:prstGeom prst="rect">
            <a:avLst/>
          </a:prstGeom>
          <a:solidFill>
            <a:srgbClr val="2E7D32"/>
          </a:solidFill>
          <a:ln w="12700">
            <a:solidFill>
              <a:srgbClr val="2E7D32"/>
            </a:solidFill>
            <a:prstDash val="solid"/>
          </a:ln>
        </p:spPr>
        <p:txBody>
          <a:bodyPr/>
          <a:lstStyle/>
          <a:p>
            <a:endParaRPr lang="tr-TR"/>
          </a:p>
        </p:txBody>
      </p:sp>
      <p:sp>
        <p:nvSpPr>
          <p:cNvPr id="25" name="Text 23"/>
          <p:cNvSpPr/>
          <p:nvPr/>
        </p:nvSpPr>
        <p:spPr>
          <a:xfrm>
            <a:off x="228600" y="1901952"/>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2.1.2</a:t>
            </a:r>
            <a:endParaRPr lang="en-US" sz="750" dirty="0"/>
          </a:p>
        </p:txBody>
      </p:sp>
      <p:sp>
        <p:nvSpPr>
          <p:cNvPr id="26" name="Text 24"/>
          <p:cNvSpPr/>
          <p:nvPr/>
        </p:nvSpPr>
        <p:spPr>
          <a:xfrm>
            <a:off x="777240" y="1920240"/>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Proje hedeflerine uygun olarak proje yönetimi tekniklerini kullanarak planlama, uygulama ve izleme süreçlerini yürütür.</a:t>
            </a:r>
            <a:endParaRPr lang="en-US" sz="780" dirty="0"/>
          </a:p>
        </p:txBody>
      </p:sp>
      <p:sp>
        <p:nvSpPr>
          <p:cNvPr id="27" name="Shape 25"/>
          <p:cNvSpPr/>
          <p:nvPr/>
        </p:nvSpPr>
        <p:spPr>
          <a:xfrm>
            <a:off x="4800600" y="1956816"/>
            <a:ext cx="18288" cy="146304"/>
          </a:xfrm>
          <a:prstGeom prst="rect">
            <a:avLst/>
          </a:prstGeom>
          <a:solidFill>
            <a:srgbClr val="CCCCCC"/>
          </a:solidFill>
          <a:ln w="12700">
            <a:solidFill>
              <a:srgbClr val="CCCCCC"/>
            </a:solidFill>
            <a:prstDash val="solid"/>
          </a:ln>
        </p:spPr>
        <p:txBody>
          <a:bodyPr/>
          <a:lstStyle/>
          <a:p>
            <a:endParaRPr lang="tr-TR"/>
          </a:p>
        </p:txBody>
      </p:sp>
      <p:sp>
        <p:nvSpPr>
          <p:cNvPr id="28" name="Text 26"/>
          <p:cNvSpPr/>
          <p:nvPr/>
        </p:nvSpPr>
        <p:spPr>
          <a:xfrm>
            <a:off x="4864608" y="1920240"/>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Employ project management techniques to plan, implement, monitor, and evaluate projects in line with defined objectives.</a:t>
            </a:r>
            <a:endParaRPr lang="en-US" sz="730" dirty="0"/>
          </a:p>
        </p:txBody>
      </p:sp>
      <p:sp>
        <p:nvSpPr>
          <p:cNvPr id="29" name="Shape 27"/>
          <p:cNvSpPr/>
          <p:nvPr/>
        </p:nvSpPr>
        <p:spPr>
          <a:xfrm>
            <a:off x="228600" y="2194560"/>
            <a:ext cx="8686800" cy="265176"/>
          </a:xfrm>
          <a:prstGeom prst="rect">
            <a:avLst/>
          </a:prstGeom>
          <a:solidFill>
            <a:srgbClr val="F7F9FC"/>
          </a:solidFill>
          <a:ln w="12700">
            <a:solidFill>
              <a:srgbClr val="E0E8F4"/>
            </a:solidFill>
            <a:prstDash val="solid"/>
          </a:ln>
        </p:spPr>
        <p:txBody>
          <a:bodyPr/>
          <a:lstStyle/>
          <a:p>
            <a:endParaRPr lang="tr-TR"/>
          </a:p>
        </p:txBody>
      </p:sp>
      <p:sp>
        <p:nvSpPr>
          <p:cNvPr id="30" name="Shape 28"/>
          <p:cNvSpPr/>
          <p:nvPr/>
        </p:nvSpPr>
        <p:spPr>
          <a:xfrm>
            <a:off x="228600" y="2194560"/>
            <a:ext cx="502920" cy="265176"/>
          </a:xfrm>
          <a:prstGeom prst="rect">
            <a:avLst/>
          </a:prstGeom>
          <a:solidFill>
            <a:srgbClr val="2E7D32"/>
          </a:solidFill>
          <a:ln w="12700">
            <a:solidFill>
              <a:srgbClr val="2E7D32"/>
            </a:solidFill>
            <a:prstDash val="solid"/>
          </a:ln>
        </p:spPr>
        <p:txBody>
          <a:bodyPr/>
          <a:lstStyle/>
          <a:p>
            <a:endParaRPr lang="tr-TR"/>
          </a:p>
        </p:txBody>
      </p:sp>
      <p:sp>
        <p:nvSpPr>
          <p:cNvPr id="31" name="Text 29"/>
          <p:cNvSpPr/>
          <p:nvPr/>
        </p:nvSpPr>
        <p:spPr>
          <a:xfrm>
            <a:off x="228600" y="2194560"/>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2.1.3</a:t>
            </a:r>
            <a:endParaRPr lang="en-US" sz="750" dirty="0"/>
          </a:p>
        </p:txBody>
      </p:sp>
      <p:sp>
        <p:nvSpPr>
          <p:cNvPr id="32" name="Text 30"/>
          <p:cNvSpPr/>
          <p:nvPr/>
        </p:nvSpPr>
        <p:spPr>
          <a:xfrm>
            <a:off x="777240" y="2212848"/>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Yenilikçi ve yaratıcı fikirler geliştirir, bu fikirleri projeye veya uygulamaya dönüştürür.</a:t>
            </a:r>
            <a:endParaRPr lang="en-US" sz="780" dirty="0"/>
          </a:p>
        </p:txBody>
      </p:sp>
      <p:sp>
        <p:nvSpPr>
          <p:cNvPr id="33" name="Shape 31"/>
          <p:cNvSpPr/>
          <p:nvPr/>
        </p:nvSpPr>
        <p:spPr>
          <a:xfrm>
            <a:off x="4800600" y="2249424"/>
            <a:ext cx="18288" cy="146304"/>
          </a:xfrm>
          <a:prstGeom prst="rect">
            <a:avLst/>
          </a:prstGeom>
          <a:solidFill>
            <a:srgbClr val="CCCCCC"/>
          </a:solidFill>
          <a:ln w="12700">
            <a:solidFill>
              <a:srgbClr val="CCCCCC"/>
            </a:solidFill>
            <a:prstDash val="solid"/>
          </a:ln>
        </p:spPr>
        <p:txBody>
          <a:bodyPr/>
          <a:lstStyle/>
          <a:p>
            <a:endParaRPr lang="tr-TR"/>
          </a:p>
        </p:txBody>
      </p:sp>
      <p:sp>
        <p:nvSpPr>
          <p:cNvPr id="34" name="Text 32"/>
          <p:cNvSpPr/>
          <p:nvPr/>
        </p:nvSpPr>
        <p:spPr>
          <a:xfrm>
            <a:off x="4864608" y="2212848"/>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Generate innovative and creative ideas and transform them into practical projects or applications.</a:t>
            </a:r>
            <a:endParaRPr lang="en-US" sz="730" dirty="0"/>
          </a:p>
        </p:txBody>
      </p:sp>
      <p:sp>
        <p:nvSpPr>
          <p:cNvPr id="35" name="Shape 33"/>
          <p:cNvSpPr/>
          <p:nvPr/>
        </p:nvSpPr>
        <p:spPr>
          <a:xfrm>
            <a:off x="228600" y="2487168"/>
            <a:ext cx="8686800" cy="265176"/>
          </a:xfrm>
          <a:prstGeom prst="rect">
            <a:avLst/>
          </a:prstGeom>
          <a:solidFill>
            <a:srgbClr val="FFFFFF"/>
          </a:solidFill>
          <a:ln w="12700">
            <a:solidFill>
              <a:srgbClr val="E0E8F4"/>
            </a:solidFill>
            <a:prstDash val="solid"/>
          </a:ln>
        </p:spPr>
        <p:txBody>
          <a:bodyPr/>
          <a:lstStyle/>
          <a:p>
            <a:endParaRPr lang="tr-TR"/>
          </a:p>
        </p:txBody>
      </p:sp>
      <p:sp>
        <p:nvSpPr>
          <p:cNvPr id="36" name="Shape 34"/>
          <p:cNvSpPr/>
          <p:nvPr/>
        </p:nvSpPr>
        <p:spPr>
          <a:xfrm>
            <a:off x="228600" y="2487168"/>
            <a:ext cx="502920" cy="265176"/>
          </a:xfrm>
          <a:prstGeom prst="rect">
            <a:avLst/>
          </a:prstGeom>
          <a:solidFill>
            <a:srgbClr val="E65100"/>
          </a:solidFill>
          <a:ln w="12700">
            <a:solidFill>
              <a:srgbClr val="E65100"/>
            </a:solidFill>
            <a:prstDash val="solid"/>
          </a:ln>
        </p:spPr>
        <p:txBody>
          <a:bodyPr/>
          <a:lstStyle/>
          <a:p>
            <a:endParaRPr lang="tr-TR"/>
          </a:p>
        </p:txBody>
      </p:sp>
      <p:sp>
        <p:nvSpPr>
          <p:cNvPr id="37" name="Text 35"/>
          <p:cNvSpPr/>
          <p:nvPr/>
        </p:nvSpPr>
        <p:spPr>
          <a:xfrm>
            <a:off x="228600" y="2487168"/>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3.1.1</a:t>
            </a:r>
            <a:endParaRPr lang="en-US" sz="750" dirty="0"/>
          </a:p>
        </p:txBody>
      </p:sp>
      <p:sp>
        <p:nvSpPr>
          <p:cNvPr id="38" name="Text 36"/>
          <p:cNvSpPr/>
          <p:nvPr/>
        </p:nvSpPr>
        <p:spPr>
          <a:xfrm>
            <a:off x="777240" y="2505456"/>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Bireysel veya ekip üyesi olarak sorumluluk alır, karşılaşılan sorunlara çözüm üretir ve görevleri zamanında tamamlar.</a:t>
            </a:r>
            <a:endParaRPr lang="en-US" sz="780" dirty="0"/>
          </a:p>
        </p:txBody>
      </p:sp>
      <p:sp>
        <p:nvSpPr>
          <p:cNvPr id="39" name="Shape 37"/>
          <p:cNvSpPr/>
          <p:nvPr/>
        </p:nvSpPr>
        <p:spPr>
          <a:xfrm>
            <a:off x="4800600" y="2542032"/>
            <a:ext cx="18288" cy="146304"/>
          </a:xfrm>
          <a:prstGeom prst="rect">
            <a:avLst/>
          </a:prstGeom>
          <a:solidFill>
            <a:srgbClr val="CCCCCC"/>
          </a:solidFill>
          <a:ln w="12700">
            <a:solidFill>
              <a:srgbClr val="CCCCCC"/>
            </a:solidFill>
            <a:prstDash val="solid"/>
          </a:ln>
        </p:spPr>
        <p:txBody>
          <a:bodyPr/>
          <a:lstStyle/>
          <a:p>
            <a:endParaRPr lang="tr-TR"/>
          </a:p>
        </p:txBody>
      </p:sp>
      <p:sp>
        <p:nvSpPr>
          <p:cNvPr id="40" name="Text 38"/>
          <p:cNvSpPr/>
          <p:nvPr/>
        </p:nvSpPr>
        <p:spPr>
          <a:xfrm>
            <a:off x="4864608" y="2505456"/>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Take responsibility individually or as a team member, produce solutions to encountered problems, and complete assigned tasks on time.</a:t>
            </a:r>
            <a:endParaRPr lang="en-US" sz="730" dirty="0"/>
          </a:p>
        </p:txBody>
      </p:sp>
      <p:sp>
        <p:nvSpPr>
          <p:cNvPr id="41" name="Shape 39"/>
          <p:cNvSpPr/>
          <p:nvPr/>
        </p:nvSpPr>
        <p:spPr>
          <a:xfrm>
            <a:off x="228600" y="2779776"/>
            <a:ext cx="8686800" cy="265176"/>
          </a:xfrm>
          <a:prstGeom prst="rect">
            <a:avLst/>
          </a:prstGeom>
          <a:solidFill>
            <a:srgbClr val="F7F9FC"/>
          </a:solidFill>
          <a:ln w="12700">
            <a:solidFill>
              <a:srgbClr val="E0E8F4"/>
            </a:solidFill>
            <a:prstDash val="solid"/>
          </a:ln>
        </p:spPr>
        <p:txBody>
          <a:bodyPr/>
          <a:lstStyle/>
          <a:p>
            <a:endParaRPr lang="tr-TR"/>
          </a:p>
        </p:txBody>
      </p:sp>
      <p:sp>
        <p:nvSpPr>
          <p:cNvPr id="42" name="Shape 40"/>
          <p:cNvSpPr/>
          <p:nvPr/>
        </p:nvSpPr>
        <p:spPr>
          <a:xfrm>
            <a:off x="228600" y="2779776"/>
            <a:ext cx="502920" cy="265176"/>
          </a:xfrm>
          <a:prstGeom prst="rect">
            <a:avLst/>
          </a:prstGeom>
          <a:solidFill>
            <a:srgbClr val="6A1B9A"/>
          </a:solidFill>
          <a:ln w="12700">
            <a:solidFill>
              <a:srgbClr val="6A1B9A"/>
            </a:solidFill>
            <a:prstDash val="solid"/>
          </a:ln>
        </p:spPr>
        <p:txBody>
          <a:bodyPr/>
          <a:lstStyle/>
          <a:p>
            <a:endParaRPr lang="tr-TR"/>
          </a:p>
        </p:txBody>
      </p:sp>
      <p:sp>
        <p:nvSpPr>
          <p:cNvPr id="43" name="Text 41"/>
          <p:cNvSpPr/>
          <p:nvPr/>
        </p:nvSpPr>
        <p:spPr>
          <a:xfrm>
            <a:off x="228600" y="2779776"/>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3.2.1</a:t>
            </a:r>
            <a:endParaRPr lang="en-US" sz="750" dirty="0"/>
          </a:p>
        </p:txBody>
      </p:sp>
      <p:sp>
        <p:nvSpPr>
          <p:cNvPr id="44" name="Text 42"/>
          <p:cNvSpPr/>
          <p:nvPr/>
        </p:nvSpPr>
        <p:spPr>
          <a:xfrm>
            <a:off x="777240" y="2798064"/>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Öğrenme gereksinimlerini belirler, yaşam boyu öğrenme yaklaşımıyla mesleki bilgi ve becerilerini sürekli geliştirir.</a:t>
            </a:r>
            <a:endParaRPr lang="en-US" sz="780" dirty="0"/>
          </a:p>
        </p:txBody>
      </p:sp>
      <p:sp>
        <p:nvSpPr>
          <p:cNvPr id="45" name="Shape 43"/>
          <p:cNvSpPr/>
          <p:nvPr/>
        </p:nvSpPr>
        <p:spPr>
          <a:xfrm>
            <a:off x="4800600" y="2834640"/>
            <a:ext cx="18288" cy="146304"/>
          </a:xfrm>
          <a:prstGeom prst="rect">
            <a:avLst/>
          </a:prstGeom>
          <a:solidFill>
            <a:srgbClr val="CCCCCC"/>
          </a:solidFill>
          <a:ln w="12700">
            <a:solidFill>
              <a:srgbClr val="CCCCCC"/>
            </a:solidFill>
            <a:prstDash val="solid"/>
          </a:ln>
        </p:spPr>
        <p:txBody>
          <a:bodyPr/>
          <a:lstStyle/>
          <a:p>
            <a:endParaRPr lang="tr-TR"/>
          </a:p>
        </p:txBody>
      </p:sp>
      <p:sp>
        <p:nvSpPr>
          <p:cNvPr id="46" name="Text 44"/>
          <p:cNvSpPr/>
          <p:nvPr/>
        </p:nvSpPr>
        <p:spPr>
          <a:xfrm>
            <a:off x="4864608" y="2798064"/>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Identify personal learning needs and continuously improve professional knowledge and skills through a lifelong learning approach.</a:t>
            </a:r>
            <a:endParaRPr lang="en-US" sz="730" dirty="0"/>
          </a:p>
        </p:txBody>
      </p:sp>
      <p:sp>
        <p:nvSpPr>
          <p:cNvPr id="47" name="Shape 45"/>
          <p:cNvSpPr/>
          <p:nvPr/>
        </p:nvSpPr>
        <p:spPr>
          <a:xfrm>
            <a:off x="228600" y="3072384"/>
            <a:ext cx="8686800" cy="265176"/>
          </a:xfrm>
          <a:prstGeom prst="rect">
            <a:avLst/>
          </a:prstGeom>
          <a:solidFill>
            <a:srgbClr val="FFFFFF"/>
          </a:solidFill>
          <a:ln w="12700">
            <a:solidFill>
              <a:srgbClr val="E0E8F4"/>
            </a:solidFill>
            <a:prstDash val="solid"/>
          </a:ln>
        </p:spPr>
        <p:txBody>
          <a:bodyPr/>
          <a:lstStyle/>
          <a:p>
            <a:endParaRPr lang="tr-TR"/>
          </a:p>
        </p:txBody>
      </p:sp>
      <p:sp>
        <p:nvSpPr>
          <p:cNvPr id="48" name="Shape 46"/>
          <p:cNvSpPr/>
          <p:nvPr/>
        </p:nvSpPr>
        <p:spPr>
          <a:xfrm>
            <a:off x="228600" y="3072384"/>
            <a:ext cx="502920" cy="265176"/>
          </a:xfrm>
          <a:prstGeom prst="rect">
            <a:avLst/>
          </a:prstGeom>
          <a:solidFill>
            <a:srgbClr val="00695C"/>
          </a:solidFill>
          <a:ln w="12700">
            <a:solidFill>
              <a:srgbClr val="00695C"/>
            </a:solidFill>
            <a:prstDash val="solid"/>
          </a:ln>
        </p:spPr>
        <p:txBody>
          <a:bodyPr/>
          <a:lstStyle/>
          <a:p>
            <a:endParaRPr lang="tr-TR"/>
          </a:p>
        </p:txBody>
      </p:sp>
      <p:sp>
        <p:nvSpPr>
          <p:cNvPr id="49" name="Text 47"/>
          <p:cNvSpPr/>
          <p:nvPr/>
        </p:nvSpPr>
        <p:spPr>
          <a:xfrm>
            <a:off x="228600" y="3072384"/>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3.3.1</a:t>
            </a:r>
            <a:endParaRPr lang="en-US" sz="750" dirty="0"/>
          </a:p>
        </p:txBody>
      </p:sp>
      <p:sp>
        <p:nvSpPr>
          <p:cNvPr id="50" name="Text 48"/>
          <p:cNvSpPr/>
          <p:nvPr/>
        </p:nvSpPr>
        <p:spPr>
          <a:xfrm>
            <a:off x="777240" y="3090672"/>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Düşüncelerini ve çözüm önerilerini yazılı ve sözlü olarak açık, anlaşılır ve etkili biçimde sunar.</a:t>
            </a:r>
            <a:endParaRPr lang="en-US" sz="780" dirty="0"/>
          </a:p>
        </p:txBody>
      </p:sp>
      <p:sp>
        <p:nvSpPr>
          <p:cNvPr id="51" name="Shape 49"/>
          <p:cNvSpPr/>
          <p:nvPr/>
        </p:nvSpPr>
        <p:spPr>
          <a:xfrm>
            <a:off x="4800600" y="3127248"/>
            <a:ext cx="18288" cy="146304"/>
          </a:xfrm>
          <a:prstGeom prst="rect">
            <a:avLst/>
          </a:prstGeom>
          <a:solidFill>
            <a:srgbClr val="CCCCCC"/>
          </a:solidFill>
          <a:ln w="12700">
            <a:solidFill>
              <a:srgbClr val="CCCCCC"/>
            </a:solidFill>
            <a:prstDash val="solid"/>
          </a:ln>
        </p:spPr>
        <p:txBody>
          <a:bodyPr/>
          <a:lstStyle/>
          <a:p>
            <a:endParaRPr lang="tr-TR"/>
          </a:p>
        </p:txBody>
      </p:sp>
      <p:sp>
        <p:nvSpPr>
          <p:cNvPr id="52" name="Text 50"/>
          <p:cNvSpPr/>
          <p:nvPr/>
        </p:nvSpPr>
        <p:spPr>
          <a:xfrm>
            <a:off x="4864608" y="3090672"/>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Communicate ideas and solution proposals clearly and effectively in written and oral forms.</a:t>
            </a:r>
            <a:endParaRPr lang="en-US" sz="730" dirty="0"/>
          </a:p>
        </p:txBody>
      </p:sp>
      <p:sp>
        <p:nvSpPr>
          <p:cNvPr id="53" name="Shape 51"/>
          <p:cNvSpPr/>
          <p:nvPr/>
        </p:nvSpPr>
        <p:spPr>
          <a:xfrm>
            <a:off x="228600" y="3364992"/>
            <a:ext cx="8686800" cy="265176"/>
          </a:xfrm>
          <a:prstGeom prst="rect">
            <a:avLst/>
          </a:prstGeom>
          <a:solidFill>
            <a:srgbClr val="F7F9FC"/>
          </a:solidFill>
          <a:ln w="12700">
            <a:solidFill>
              <a:srgbClr val="E0E8F4"/>
            </a:solidFill>
            <a:prstDash val="solid"/>
          </a:ln>
        </p:spPr>
        <p:txBody>
          <a:bodyPr/>
          <a:lstStyle/>
          <a:p>
            <a:endParaRPr lang="tr-TR"/>
          </a:p>
        </p:txBody>
      </p:sp>
      <p:sp>
        <p:nvSpPr>
          <p:cNvPr id="54" name="Shape 52"/>
          <p:cNvSpPr/>
          <p:nvPr/>
        </p:nvSpPr>
        <p:spPr>
          <a:xfrm>
            <a:off x="228600" y="3364992"/>
            <a:ext cx="502920" cy="265176"/>
          </a:xfrm>
          <a:prstGeom prst="rect">
            <a:avLst/>
          </a:prstGeom>
          <a:solidFill>
            <a:srgbClr val="00695C"/>
          </a:solidFill>
          <a:ln w="12700">
            <a:solidFill>
              <a:srgbClr val="00695C"/>
            </a:solidFill>
            <a:prstDash val="solid"/>
          </a:ln>
        </p:spPr>
        <p:txBody>
          <a:bodyPr/>
          <a:lstStyle/>
          <a:p>
            <a:endParaRPr lang="tr-TR"/>
          </a:p>
        </p:txBody>
      </p:sp>
      <p:sp>
        <p:nvSpPr>
          <p:cNvPr id="55" name="Text 53"/>
          <p:cNvSpPr/>
          <p:nvPr/>
        </p:nvSpPr>
        <p:spPr>
          <a:xfrm>
            <a:off x="228600" y="3364992"/>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3.3.2</a:t>
            </a:r>
            <a:endParaRPr lang="en-US" sz="750" dirty="0"/>
          </a:p>
        </p:txBody>
      </p:sp>
      <p:sp>
        <p:nvSpPr>
          <p:cNvPr id="56" name="Text 54"/>
          <p:cNvSpPr/>
          <p:nvPr/>
        </p:nvSpPr>
        <p:spPr>
          <a:xfrm>
            <a:off x="777240" y="3383280"/>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Disiplinler arası ekiplerde etkin biçimde çalışır ve takım çalışmalarına katkı sağlar.</a:t>
            </a:r>
            <a:endParaRPr lang="en-US" sz="780" dirty="0"/>
          </a:p>
        </p:txBody>
      </p:sp>
      <p:sp>
        <p:nvSpPr>
          <p:cNvPr id="57" name="Shape 55"/>
          <p:cNvSpPr/>
          <p:nvPr/>
        </p:nvSpPr>
        <p:spPr>
          <a:xfrm>
            <a:off x="4800600" y="3419856"/>
            <a:ext cx="18288" cy="146304"/>
          </a:xfrm>
          <a:prstGeom prst="rect">
            <a:avLst/>
          </a:prstGeom>
          <a:solidFill>
            <a:srgbClr val="CCCCCC"/>
          </a:solidFill>
          <a:ln w="12700">
            <a:solidFill>
              <a:srgbClr val="CCCCCC"/>
            </a:solidFill>
            <a:prstDash val="solid"/>
          </a:ln>
        </p:spPr>
        <p:txBody>
          <a:bodyPr/>
          <a:lstStyle/>
          <a:p>
            <a:endParaRPr lang="tr-TR"/>
          </a:p>
        </p:txBody>
      </p:sp>
      <p:sp>
        <p:nvSpPr>
          <p:cNvPr id="58" name="Text 56"/>
          <p:cNvSpPr/>
          <p:nvPr/>
        </p:nvSpPr>
        <p:spPr>
          <a:xfrm>
            <a:off x="4864608" y="3383280"/>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Work effectively in interdisciplinary teams and actively contribute to teamwork.</a:t>
            </a:r>
            <a:endParaRPr lang="en-US" sz="730" dirty="0"/>
          </a:p>
        </p:txBody>
      </p:sp>
      <p:sp>
        <p:nvSpPr>
          <p:cNvPr id="59" name="Shape 57"/>
          <p:cNvSpPr/>
          <p:nvPr/>
        </p:nvSpPr>
        <p:spPr>
          <a:xfrm>
            <a:off x="228600" y="3657600"/>
            <a:ext cx="8686800" cy="265176"/>
          </a:xfrm>
          <a:prstGeom prst="rect">
            <a:avLst/>
          </a:prstGeom>
          <a:solidFill>
            <a:srgbClr val="FFFFFF"/>
          </a:solidFill>
          <a:ln w="12700">
            <a:solidFill>
              <a:srgbClr val="E0E8F4"/>
            </a:solidFill>
            <a:prstDash val="solid"/>
          </a:ln>
        </p:spPr>
        <p:txBody>
          <a:bodyPr/>
          <a:lstStyle/>
          <a:p>
            <a:endParaRPr lang="tr-TR"/>
          </a:p>
        </p:txBody>
      </p:sp>
      <p:sp>
        <p:nvSpPr>
          <p:cNvPr id="60" name="Shape 58"/>
          <p:cNvSpPr/>
          <p:nvPr/>
        </p:nvSpPr>
        <p:spPr>
          <a:xfrm>
            <a:off x="228600" y="3657600"/>
            <a:ext cx="502920" cy="265176"/>
          </a:xfrm>
          <a:prstGeom prst="rect">
            <a:avLst/>
          </a:prstGeom>
          <a:solidFill>
            <a:srgbClr val="00695C"/>
          </a:solidFill>
          <a:ln w="12700">
            <a:solidFill>
              <a:srgbClr val="00695C"/>
            </a:solidFill>
            <a:prstDash val="solid"/>
          </a:ln>
        </p:spPr>
        <p:txBody>
          <a:bodyPr/>
          <a:lstStyle/>
          <a:p>
            <a:endParaRPr lang="tr-TR"/>
          </a:p>
        </p:txBody>
      </p:sp>
      <p:sp>
        <p:nvSpPr>
          <p:cNvPr id="61" name="Text 59"/>
          <p:cNvSpPr/>
          <p:nvPr/>
        </p:nvSpPr>
        <p:spPr>
          <a:xfrm>
            <a:off x="228600" y="3657600"/>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3.3.3</a:t>
            </a:r>
            <a:endParaRPr lang="en-US" sz="750" dirty="0"/>
          </a:p>
        </p:txBody>
      </p:sp>
      <p:sp>
        <p:nvSpPr>
          <p:cNvPr id="62" name="Text 60"/>
          <p:cNvSpPr/>
          <p:nvPr/>
        </p:nvSpPr>
        <p:spPr>
          <a:xfrm>
            <a:off x="777240" y="3675888"/>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Bilgi ve iletişim teknolojilerini mesleki uygulamalarda etkin biçimde kullanır.</a:t>
            </a:r>
            <a:endParaRPr lang="en-US" sz="780" dirty="0"/>
          </a:p>
        </p:txBody>
      </p:sp>
      <p:sp>
        <p:nvSpPr>
          <p:cNvPr id="63" name="Shape 61"/>
          <p:cNvSpPr/>
          <p:nvPr/>
        </p:nvSpPr>
        <p:spPr>
          <a:xfrm>
            <a:off x="4800600" y="3712464"/>
            <a:ext cx="18288" cy="146304"/>
          </a:xfrm>
          <a:prstGeom prst="rect">
            <a:avLst/>
          </a:prstGeom>
          <a:solidFill>
            <a:srgbClr val="CCCCCC"/>
          </a:solidFill>
          <a:ln w="12700">
            <a:solidFill>
              <a:srgbClr val="CCCCCC"/>
            </a:solidFill>
            <a:prstDash val="solid"/>
          </a:ln>
        </p:spPr>
        <p:txBody>
          <a:bodyPr/>
          <a:lstStyle/>
          <a:p>
            <a:endParaRPr lang="tr-TR"/>
          </a:p>
        </p:txBody>
      </p:sp>
      <p:sp>
        <p:nvSpPr>
          <p:cNvPr id="64" name="Text 62"/>
          <p:cNvSpPr/>
          <p:nvPr/>
        </p:nvSpPr>
        <p:spPr>
          <a:xfrm>
            <a:off x="4864608" y="3675888"/>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Use information and communication technologies effectively in professional applications.</a:t>
            </a:r>
            <a:endParaRPr lang="en-US" sz="730" dirty="0"/>
          </a:p>
        </p:txBody>
      </p:sp>
      <p:sp>
        <p:nvSpPr>
          <p:cNvPr id="65" name="Shape 63"/>
          <p:cNvSpPr/>
          <p:nvPr/>
        </p:nvSpPr>
        <p:spPr>
          <a:xfrm>
            <a:off x="228600" y="3950208"/>
            <a:ext cx="8686800" cy="265176"/>
          </a:xfrm>
          <a:prstGeom prst="rect">
            <a:avLst/>
          </a:prstGeom>
          <a:solidFill>
            <a:srgbClr val="F7F9FC"/>
          </a:solidFill>
          <a:ln w="12700">
            <a:solidFill>
              <a:srgbClr val="E0E8F4"/>
            </a:solidFill>
            <a:prstDash val="solid"/>
          </a:ln>
        </p:spPr>
        <p:txBody>
          <a:bodyPr/>
          <a:lstStyle/>
          <a:p>
            <a:endParaRPr lang="tr-TR"/>
          </a:p>
        </p:txBody>
      </p:sp>
      <p:sp>
        <p:nvSpPr>
          <p:cNvPr id="66" name="Shape 64"/>
          <p:cNvSpPr/>
          <p:nvPr/>
        </p:nvSpPr>
        <p:spPr>
          <a:xfrm>
            <a:off x="228600" y="3950208"/>
            <a:ext cx="502920" cy="265176"/>
          </a:xfrm>
          <a:prstGeom prst="rect">
            <a:avLst/>
          </a:prstGeom>
          <a:solidFill>
            <a:srgbClr val="00695C"/>
          </a:solidFill>
          <a:ln w="12700">
            <a:solidFill>
              <a:srgbClr val="00695C"/>
            </a:solidFill>
            <a:prstDash val="solid"/>
          </a:ln>
        </p:spPr>
        <p:txBody>
          <a:bodyPr/>
          <a:lstStyle/>
          <a:p>
            <a:endParaRPr lang="tr-TR"/>
          </a:p>
        </p:txBody>
      </p:sp>
      <p:sp>
        <p:nvSpPr>
          <p:cNvPr id="67" name="Text 65"/>
          <p:cNvSpPr/>
          <p:nvPr/>
        </p:nvSpPr>
        <p:spPr>
          <a:xfrm>
            <a:off x="228600" y="3950208"/>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3.3.4</a:t>
            </a:r>
            <a:endParaRPr lang="en-US" sz="750" dirty="0"/>
          </a:p>
        </p:txBody>
      </p:sp>
      <p:sp>
        <p:nvSpPr>
          <p:cNvPr id="68" name="Text 66"/>
          <p:cNvSpPr/>
          <p:nvPr/>
        </p:nvSpPr>
        <p:spPr>
          <a:xfrm>
            <a:off x="777240" y="3968496"/>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Sosyal ve profesyonel ilişkileri yönetir, paydaşlarla etkili iletişim kurar.</a:t>
            </a:r>
            <a:endParaRPr lang="en-US" sz="780" dirty="0"/>
          </a:p>
        </p:txBody>
      </p:sp>
      <p:sp>
        <p:nvSpPr>
          <p:cNvPr id="69" name="Shape 67"/>
          <p:cNvSpPr/>
          <p:nvPr/>
        </p:nvSpPr>
        <p:spPr>
          <a:xfrm>
            <a:off x="4800600" y="4005072"/>
            <a:ext cx="18288" cy="146304"/>
          </a:xfrm>
          <a:prstGeom prst="rect">
            <a:avLst/>
          </a:prstGeom>
          <a:solidFill>
            <a:srgbClr val="CCCCCC"/>
          </a:solidFill>
          <a:ln w="12700">
            <a:solidFill>
              <a:srgbClr val="CCCCCC"/>
            </a:solidFill>
            <a:prstDash val="solid"/>
          </a:ln>
        </p:spPr>
        <p:txBody>
          <a:bodyPr/>
          <a:lstStyle/>
          <a:p>
            <a:endParaRPr lang="tr-TR"/>
          </a:p>
        </p:txBody>
      </p:sp>
      <p:sp>
        <p:nvSpPr>
          <p:cNvPr id="70" name="Text 68"/>
          <p:cNvSpPr/>
          <p:nvPr/>
        </p:nvSpPr>
        <p:spPr>
          <a:xfrm>
            <a:off x="4864608" y="3968496"/>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Manage social and professional relationships and establish effective communication with stakeholders.</a:t>
            </a:r>
            <a:endParaRPr lang="en-US" sz="730" dirty="0"/>
          </a:p>
        </p:txBody>
      </p:sp>
      <p:sp>
        <p:nvSpPr>
          <p:cNvPr id="71" name="Shape 69"/>
          <p:cNvSpPr/>
          <p:nvPr/>
        </p:nvSpPr>
        <p:spPr>
          <a:xfrm>
            <a:off x="228600" y="4242816"/>
            <a:ext cx="8686800" cy="265176"/>
          </a:xfrm>
          <a:prstGeom prst="rect">
            <a:avLst/>
          </a:prstGeom>
          <a:solidFill>
            <a:srgbClr val="FFFFFF"/>
          </a:solidFill>
          <a:ln w="12700">
            <a:solidFill>
              <a:srgbClr val="E0E8F4"/>
            </a:solidFill>
            <a:prstDash val="solid"/>
          </a:ln>
        </p:spPr>
        <p:txBody>
          <a:bodyPr/>
          <a:lstStyle/>
          <a:p>
            <a:endParaRPr lang="tr-TR"/>
          </a:p>
        </p:txBody>
      </p:sp>
      <p:sp>
        <p:nvSpPr>
          <p:cNvPr id="72" name="Shape 70"/>
          <p:cNvSpPr/>
          <p:nvPr/>
        </p:nvSpPr>
        <p:spPr>
          <a:xfrm>
            <a:off x="228600" y="4242816"/>
            <a:ext cx="502920" cy="265176"/>
          </a:xfrm>
          <a:prstGeom prst="rect">
            <a:avLst/>
          </a:prstGeom>
          <a:solidFill>
            <a:srgbClr val="B71C1C"/>
          </a:solidFill>
          <a:ln w="12700">
            <a:solidFill>
              <a:srgbClr val="B71C1C"/>
            </a:solidFill>
            <a:prstDash val="solid"/>
          </a:ln>
        </p:spPr>
        <p:txBody>
          <a:bodyPr/>
          <a:lstStyle/>
          <a:p>
            <a:endParaRPr lang="tr-TR"/>
          </a:p>
        </p:txBody>
      </p:sp>
      <p:sp>
        <p:nvSpPr>
          <p:cNvPr id="73" name="Text 71"/>
          <p:cNvSpPr/>
          <p:nvPr/>
        </p:nvSpPr>
        <p:spPr>
          <a:xfrm>
            <a:off x="228600" y="4242816"/>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3.4.1</a:t>
            </a:r>
            <a:endParaRPr lang="en-US" sz="750" dirty="0"/>
          </a:p>
        </p:txBody>
      </p:sp>
      <p:sp>
        <p:nvSpPr>
          <p:cNvPr id="74" name="Text 72"/>
          <p:cNvSpPr/>
          <p:nvPr/>
        </p:nvSpPr>
        <p:spPr>
          <a:xfrm>
            <a:off x="777240" y="4261104"/>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İşletmecilik alanındaki güncel gelişmeleri ve literatürü mesleki İngilizce kullanarak takip eder ve değerlendirir.</a:t>
            </a:r>
            <a:endParaRPr lang="en-US" sz="780" dirty="0"/>
          </a:p>
        </p:txBody>
      </p:sp>
      <p:sp>
        <p:nvSpPr>
          <p:cNvPr id="75" name="Shape 73"/>
          <p:cNvSpPr/>
          <p:nvPr/>
        </p:nvSpPr>
        <p:spPr>
          <a:xfrm>
            <a:off x="4800600" y="4297680"/>
            <a:ext cx="18288" cy="146304"/>
          </a:xfrm>
          <a:prstGeom prst="rect">
            <a:avLst/>
          </a:prstGeom>
          <a:solidFill>
            <a:srgbClr val="CCCCCC"/>
          </a:solidFill>
          <a:ln w="12700">
            <a:solidFill>
              <a:srgbClr val="CCCCCC"/>
            </a:solidFill>
            <a:prstDash val="solid"/>
          </a:ln>
        </p:spPr>
        <p:txBody>
          <a:bodyPr/>
          <a:lstStyle/>
          <a:p>
            <a:endParaRPr lang="tr-TR"/>
          </a:p>
        </p:txBody>
      </p:sp>
      <p:sp>
        <p:nvSpPr>
          <p:cNvPr id="76" name="Text 74"/>
          <p:cNvSpPr/>
          <p:nvPr/>
        </p:nvSpPr>
        <p:spPr>
          <a:xfrm>
            <a:off x="4864608" y="4261104"/>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Follow and evaluate current developments and literature in business administration using professional English.</a:t>
            </a:r>
            <a:endParaRPr lang="en-US" sz="730" dirty="0"/>
          </a:p>
        </p:txBody>
      </p:sp>
      <p:sp>
        <p:nvSpPr>
          <p:cNvPr id="77" name="Shape 75"/>
          <p:cNvSpPr/>
          <p:nvPr/>
        </p:nvSpPr>
        <p:spPr>
          <a:xfrm>
            <a:off x="228600" y="4535424"/>
            <a:ext cx="8686800" cy="265176"/>
          </a:xfrm>
          <a:prstGeom prst="rect">
            <a:avLst/>
          </a:prstGeom>
          <a:solidFill>
            <a:srgbClr val="F7F9FC"/>
          </a:solidFill>
          <a:ln w="12700">
            <a:solidFill>
              <a:srgbClr val="E0E8F4"/>
            </a:solidFill>
            <a:prstDash val="solid"/>
          </a:ln>
        </p:spPr>
        <p:txBody>
          <a:bodyPr/>
          <a:lstStyle/>
          <a:p>
            <a:endParaRPr lang="tr-TR"/>
          </a:p>
        </p:txBody>
      </p:sp>
      <p:sp>
        <p:nvSpPr>
          <p:cNvPr id="78" name="Shape 76"/>
          <p:cNvSpPr/>
          <p:nvPr/>
        </p:nvSpPr>
        <p:spPr>
          <a:xfrm>
            <a:off x="228600" y="4535424"/>
            <a:ext cx="502920" cy="265176"/>
          </a:xfrm>
          <a:prstGeom prst="rect">
            <a:avLst/>
          </a:prstGeom>
          <a:solidFill>
            <a:srgbClr val="B71C1C"/>
          </a:solidFill>
          <a:ln w="12700">
            <a:solidFill>
              <a:srgbClr val="B71C1C"/>
            </a:solidFill>
            <a:prstDash val="solid"/>
          </a:ln>
        </p:spPr>
        <p:txBody>
          <a:bodyPr/>
          <a:lstStyle/>
          <a:p>
            <a:endParaRPr lang="tr-TR"/>
          </a:p>
        </p:txBody>
      </p:sp>
      <p:sp>
        <p:nvSpPr>
          <p:cNvPr id="79" name="Text 77"/>
          <p:cNvSpPr/>
          <p:nvPr/>
        </p:nvSpPr>
        <p:spPr>
          <a:xfrm>
            <a:off x="228600" y="4535424"/>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3.4.2</a:t>
            </a:r>
            <a:endParaRPr lang="en-US" sz="750" dirty="0"/>
          </a:p>
        </p:txBody>
      </p:sp>
      <p:sp>
        <p:nvSpPr>
          <p:cNvPr id="80" name="Text 78"/>
          <p:cNvSpPr/>
          <p:nvPr/>
        </p:nvSpPr>
        <p:spPr>
          <a:xfrm>
            <a:off x="777240" y="4553712"/>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Sorumluluğu altındaki çalışanların mesleki gelişimlerini destekleyecek eğitim ve faaliyetleri planlar ve yönetir.</a:t>
            </a:r>
            <a:endParaRPr lang="en-US" sz="780" dirty="0"/>
          </a:p>
        </p:txBody>
      </p:sp>
      <p:sp>
        <p:nvSpPr>
          <p:cNvPr id="81" name="Shape 79"/>
          <p:cNvSpPr/>
          <p:nvPr/>
        </p:nvSpPr>
        <p:spPr>
          <a:xfrm>
            <a:off x="4800600" y="4590288"/>
            <a:ext cx="18288" cy="146304"/>
          </a:xfrm>
          <a:prstGeom prst="rect">
            <a:avLst/>
          </a:prstGeom>
          <a:solidFill>
            <a:srgbClr val="CCCCCC"/>
          </a:solidFill>
          <a:ln w="12700">
            <a:solidFill>
              <a:srgbClr val="CCCCCC"/>
            </a:solidFill>
            <a:prstDash val="solid"/>
          </a:ln>
        </p:spPr>
        <p:txBody>
          <a:bodyPr/>
          <a:lstStyle/>
          <a:p>
            <a:endParaRPr lang="tr-TR"/>
          </a:p>
        </p:txBody>
      </p:sp>
      <p:sp>
        <p:nvSpPr>
          <p:cNvPr id="82" name="Text 80"/>
          <p:cNvSpPr/>
          <p:nvPr/>
        </p:nvSpPr>
        <p:spPr>
          <a:xfrm>
            <a:off x="4864608" y="4553712"/>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Plan and manage training and development activities to support the professional growth of employees under their supervision.</a:t>
            </a:r>
            <a:endParaRPr lang="en-US" sz="730" dirty="0"/>
          </a:p>
        </p:txBody>
      </p:sp>
      <p:sp>
        <p:nvSpPr>
          <p:cNvPr id="83" name="Shape 81"/>
          <p:cNvSpPr/>
          <p:nvPr/>
        </p:nvSpPr>
        <p:spPr>
          <a:xfrm>
            <a:off x="228600" y="4828032"/>
            <a:ext cx="8686800" cy="265176"/>
          </a:xfrm>
          <a:prstGeom prst="rect">
            <a:avLst/>
          </a:prstGeom>
          <a:solidFill>
            <a:srgbClr val="FFFFFF"/>
          </a:solidFill>
          <a:ln w="12700">
            <a:solidFill>
              <a:srgbClr val="E0E8F4"/>
            </a:solidFill>
            <a:prstDash val="solid"/>
          </a:ln>
        </p:spPr>
        <p:txBody>
          <a:bodyPr/>
          <a:lstStyle/>
          <a:p>
            <a:endParaRPr lang="tr-TR"/>
          </a:p>
        </p:txBody>
      </p:sp>
      <p:sp>
        <p:nvSpPr>
          <p:cNvPr id="84" name="Shape 82"/>
          <p:cNvSpPr/>
          <p:nvPr/>
        </p:nvSpPr>
        <p:spPr>
          <a:xfrm>
            <a:off x="228600" y="4828032"/>
            <a:ext cx="502920" cy="265176"/>
          </a:xfrm>
          <a:prstGeom prst="rect">
            <a:avLst/>
          </a:prstGeom>
          <a:solidFill>
            <a:srgbClr val="B71C1C"/>
          </a:solidFill>
          <a:ln w="12700">
            <a:solidFill>
              <a:srgbClr val="B71C1C"/>
            </a:solidFill>
            <a:prstDash val="solid"/>
          </a:ln>
        </p:spPr>
        <p:txBody>
          <a:bodyPr/>
          <a:lstStyle/>
          <a:p>
            <a:endParaRPr lang="tr-TR"/>
          </a:p>
        </p:txBody>
      </p:sp>
      <p:sp>
        <p:nvSpPr>
          <p:cNvPr id="85" name="Text 83"/>
          <p:cNvSpPr/>
          <p:nvPr/>
        </p:nvSpPr>
        <p:spPr>
          <a:xfrm>
            <a:off x="228600" y="4828032"/>
            <a:ext cx="502920" cy="265176"/>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3.4.3</a:t>
            </a:r>
            <a:endParaRPr lang="en-US" sz="750" dirty="0"/>
          </a:p>
        </p:txBody>
      </p:sp>
      <p:sp>
        <p:nvSpPr>
          <p:cNvPr id="86" name="Text 84"/>
          <p:cNvSpPr/>
          <p:nvPr/>
        </p:nvSpPr>
        <p:spPr>
          <a:xfrm>
            <a:off x="777240" y="4846320"/>
            <a:ext cx="3977640" cy="22860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Ekonomik çevreyi analiz ederek iş fırsatlarını belirler ve uygulanabilir iş modelleri geliştirir.</a:t>
            </a:r>
            <a:endParaRPr lang="en-US" sz="780" dirty="0"/>
          </a:p>
        </p:txBody>
      </p:sp>
      <p:sp>
        <p:nvSpPr>
          <p:cNvPr id="87" name="Shape 85"/>
          <p:cNvSpPr/>
          <p:nvPr/>
        </p:nvSpPr>
        <p:spPr>
          <a:xfrm>
            <a:off x="4800600" y="4882896"/>
            <a:ext cx="18288" cy="146304"/>
          </a:xfrm>
          <a:prstGeom prst="rect">
            <a:avLst/>
          </a:prstGeom>
          <a:solidFill>
            <a:srgbClr val="CCCCCC"/>
          </a:solidFill>
          <a:ln w="12700">
            <a:solidFill>
              <a:srgbClr val="CCCCCC"/>
            </a:solidFill>
            <a:prstDash val="solid"/>
          </a:ln>
        </p:spPr>
        <p:txBody>
          <a:bodyPr/>
          <a:lstStyle/>
          <a:p>
            <a:endParaRPr lang="tr-TR"/>
          </a:p>
        </p:txBody>
      </p:sp>
      <p:sp>
        <p:nvSpPr>
          <p:cNvPr id="88" name="Text 86"/>
          <p:cNvSpPr/>
          <p:nvPr/>
        </p:nvSpPr>
        <p:spPr>
          <a:xfrm>
            <a:off x="4864608" y="4846320"/>
            <a:ext cx="3977640" cy="228600"/>
          </a:xfrm>
          <a:prstGeom prst="rect">
            <a:avLst/>
          </a:prstGeom>
          <a:noFill/>
          <a:ln/>
        </p:spPr>
        <p:txBody>
          <a:bodyPr wrap="square" lIns="0" tIns="0" rIns="0" bIns="0" rtlCol="0" anchor="ctr"/>
          <a:lstStyle/>
          <a:p>
            <a:pPr marL="0" indent="0">
              <a:buNone/>
            </a:pPr>
            <a:r>
              <a:rPr lang="en-US" sz="730" i="1" dirty="0">
                <a:solidFill>
                  <a:srgbClr val="718096"/>
                </a:solidFill>
                <a:latin typeface="Calibri" pitchFamily="34" charset="0"/>
                <a:ea typeface="Calibri" pitchFamily="34" charset="-122"/>
                <a:cs typeface="Calibri" pitchFamily="34" charset="-120"/>
              </a:rPr>
              <a:t>Analyze the economic environment, identify business opportunities, and develop feasible business models.</a:t>
            </a:r>
            <a:endParaRPr lang="en-US" sz="73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300" b="1" dirty="0">
                <a:solidFill>
                  <a:srgbClr val="FFFFFF"/>
                </a:solidFill>
                <a:latin typeface="Calibri" pitchFamily="34" charset="0"/>
                <a:ea typeface="Calibri" pitchFamily="34" charset="-122"/>
                <a:cs typeface="Calibri" pitchFamily="34" charset="-120"/>
              </a:rPr>
              <a:t>Ekrandaki Butonlar Ne İşe Yarar? Nasıl Düzenlenir?</a:t>
            </a:r>
            <a:endParaRPr lang="en-US" sz="23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Her satırın yanındaki ikonların görevi ve çıktı yönetimi</a:t>
            </a:r>
            <a:endParaRPr lang="en-US" sz="1200" dirty="0"/>
          </a:p>
        </p:txBody>
      </p:sp>
      <p:sp>
        <p:nvSpPr>
          <p:cNvPr id="5" name="Shape 3"/>
          <p:cNvSpPr/>
          <p:nvPr/>
        </p:nvSpPr>
        <p:spPr>
          <a:xfrm>
            <a:off x="228600" y="1024128"/>
            <a:ext cx="8686800" cy="292608"/>
          </a:xfrm>
          <a:prstGeom prst="rect">
            <a:avLst/>
          </a:prstGeom>
          <a:solidFill>
            <a:srgbClr val="1A3A6B"/>
          </a:solidFill>
          <a:ln w="12700">
            <a:solidFill>
              <a:srgbClr val="1A3A6B"/>
            </a:solidFill>
            <a:prstDash val="solid"/>
          </a:ln>
        </p:spPr>
        <p:txBody>
          <a:bodyPr/>
          <a:lstStyle/>
          <a:p>
            <a:endParaRPr lang="tr-TR"/>
          </a:p>
        </p:txBody>
      </p:sp>
      <p:sp>
        <p:nvSpPr>
          <p:cNvPr id="6" name="Text 4"/>
          <p:cNvSpPr/>
          <p:nvPr/>
        </p:nvSpPr>
        <p:spPr>
          <a:xfrm>
            <a:off x="320040" y="1024128"/>
            <a:ext cx="8503920" cy="292608"/>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Ekranda Her Satırın Yanında 4 Buton / İkon Bulunur:</a:t>
            </a:r>
            <a:endParaRPr lang="en-US" sz="1100" dirty="0"/>
          </a:p>
        </p:txBody>
      </p:sp>
      <p:sp>
        <p:nvSpPr>
          <p:cNvPr id="7" name="Shape 5"/>
          <p:cNvSpPr/>
          <p:nvPr/>
        </p:nvSpPr>
        <p:spPr>
          <a:xfrm>
            <a:off x="228600" y="1371600"/>
            <a:ext cx="8686800" cy="822960"/>
          </a:xfrm>
          <a:prstGeom prst="rect">
            <a:avLst/>
          </a:prstGeom>
          <a:solidFill>
            <a:srgbClr val="F7F9FC"/>
          </a:solidFill>
          <a:ln w="12700">
            <a:solidFill>
              <a:srgbClr val="DDEAF5"/>
            </a:solidFill>
            <a:prstDash val="solid"/>
          </a:ln>
        </p:spPr>
        <p:txBody>
          <a:bodyPr/>
          <a:lstStyle/>
          <a:p>
            <a:endParaRPr lang="tr-TR"/>
          </a:p>
        </p:txBody>
      </p:sp>
      <p:sp>
        <p:nvSpPr>
          <p:cNvPr id="8" name="Shape 6"/>
          <p:cNvSpPr/>
          <p:nvPr/>
        </p:nvSpPr>
        <p:spPr>
          <a:xfrm>
            <a:off x="228600" y="1371600"/>
            <a:ext cx="960120" cy="822960"/>
          </a:xfrm>
          <a:prstGeom prst="rect">
            <a:avLst/>
          </a:prstGeom>
          <a:solidFill>
            <a:srgbClr val="718096">
              <a:alpha val="15000"/>
            </a:srgbClr>
          </a:solidFill>
          <a:ln w="12700">
            <a:solidFill>
              <a:srgbClr val="718096"/>
            </a:solidFill>
            <a:prstDash val="solid"/>
          </a:ln>
        </p:spPr>
        <p:txBody>
          <a:bodyPr/>
          <a:lstStyle/>
          <a:p>
            <a:endParaRPr lang="tr-TR"/>
          </a:p>
        </p:txBody>
      </p:sp>
      <p:sp>
        <p:nvSpPr>
          <p:cNvPr id="9" name="Text 7"/>
          <p:cNvSpPr/>
          <p:nvPr/>
        </p:nvSpPr>
        <p:spPr>
          <a:xfrm>
            <a:off x="246888" y="1463040"/>
            <a:ext cx="923544" cy="384048"/>
          </a:xfrm>
          <a:prstGeom prst="rect">
            <a:avLst/>
          </a:prstGeom>
          <a:noFill/>
          <a:ln/>
        </p:spPr>
        <p:txBody>
          <a:bodyPr wrap="square" lIns="0" tIns="0" rIns="0" bIns="0" rtlCol="0" anchor="ctr"/>
          <a:lstStyle/>
          <a:p>
            <a:pPr marL="0" indent="0" algn="ctr">
              <a:buNone/>
            </a:pPr>
            <a:r>
              <a:rPr lang="en-US" sz="900" b="1" dirty="0">
                <a:solidFill>
                  <a:srgbClr val="718096"/>
                </a:solidFill>
                <a:latin typeface="Calibri" pitchFamily="34" charset="0"/>
                <a:ea typeface="Calibri" pitchFamily="34" charset="-122"/>
                <a:cs typeface="Calibri" pitchFamily="34" charset="-120"/>
              </a:rPr>
              <a:t>∧ (Yukarı ok)</a:t>
            </a:r>
            <a:endParaRPr lang="en-US" sz="900" dirty="0"/>
          </a:p>
        </p:txBody>
      </p:sp>
      <p:sp>
        <p:nvSpPr>
          <p:cNvPr id="10" name="Text 8"/>
          <p:cNvSpPr/>
          <p:nvPr/>
        </p:nvSpPr>
        <p:spPr>
          <a:xfrm>
            <a:off x="246888" y="1865376"/>
            <a:ext cx="923544" cy="256032"/>
          </a:xfrm>
          <a:prstGeom prst="rect">
            <a:avLst/>
          </a:prstGeom>
          <a:noFill/>
          <a:ln/>
        </p:spPr>
        <p:txBody>
          <a:bodyPr wrap="square" lIns="0" tIns="0" rIns="0" bIns="0" rtlCol="0" anchor="ctr"/>
          <a:lstStyle/>
          <a:p>
            <a:pPr marL="0" indent="0" algn="ctr">
              <a:buNone/>
            </a:pPr>
            <a:r>
              <a:rPr lang="en-US" sz="900" b="1" dirty="0">
                <a:solidFill>
                  <a:srgbClr val="718096"/>
                </a:solidFill>
                <a:latin typeface="Calibri" pitchFamily="34" charset="0"/>
                <a:ea typeface="Calibri" pitchFamily="34" charset="-122"/>
                <a:cs typeface="Calibri" pitchFamily="34" charset="-120"/>
              </a:rPr>
              <a:t>Yukarı Taşı</a:t>
            </a:r>
            <a:endParaRPr lang="en-US" sz="900" dirty="0"/>
          </a:p>
        </p:txBody>
      </p:sp>
      <p:sp>
        <p:nvSpPr>
          <p:cNvPr id="11" name="Text 9"/>
          <p:cNvSpPr/>
          <p:nvPr/>
        </p:nvSpPr>
        <p:spPr>
          <a:xfrm>
            <a:off x="1280160" y="1408176"/>
            <a:ext cx="3200400" cy="219456"/>
          </a:xfrm>
          <a:prstGeom prst="rect">
            <a:avLst/>
          </a:prstGeom>
          <a:noFill/>
          <a:ln/>
        </p:spPr>
        <p:txBody>
          <a:bodyPr wrap="square" lIns="0" tIns="0" rIns="0" bIns="0" rtlCol="0" anchor="ctr"/>
          <a:lstStyle/>
          <a:p>
            <a:pPr marL="0" indent="0">
              <a:buNone/>
            </a:pPr>
            <a:r>
              <a:rPr lang="en-US" sz="1050" b="1" dirty="0">
                <a:solidFill>
                  <a:srgbClr val="718096"/>
                </a:solidFill>
                <a:latin typeface="Calibri" pitchFamily="34" charset="0"/>
                <a:ea typeface="Calibri" pitchFamily="34" charset="-122"/>
                <a:cs typeface="Calibri" pitchFamily="34" charset="-120"/>
              </a:rPr>
              <a:t>Çıktıyı listede bir üst sıraya taşır.</a:t>
            </a:r>
            <a:endParaRPr lang="en-US" sz="1050" dirty="0"/>
          </a:p>
        </p:txBody>
      </p:sp>
      <p:sp>
        <p:nvSpPr>
          <p:cNvPr id="12" name="Text 10"/>
          <p:cNvSpPr/>
          <p:nvPr/>
        </p:nvSpPr>
        <p:spPr>
          <a:xfrm>
            <a:off x="1280160" y="1645920"/>
            <a:ext cx="3200400" cy="493776"/>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Çıktıların sırası önemlidir — daha temel ve genel çıktılar üstte, daha spesifik olanlar altta yer almalıdır. Program matrisi de bu sırayı takip eder.</a:t>
            </a:r>
            <a:endParaRPr lang="en-US" sz="900" dirty="0"/>
          </a:p>
        </p:txBody>
      </p:sp>
      <p:sp>
        <p:nvSpPr>
          <p:cNvPr id="13" name="Shape 11"/>
          <p:cNvSpPr/>
          <p:nvPr/>
        </p:nvSpPr>
        <p:spPr>
          <a:xfrm>
            <a:off x="4617720" y="1426464"/>
            <a:ext cx="4224528" cy="694944"/>
          </a:xfrm>
          <a:prstGeom prst="rect">
            <a:avLst/>
          </a:prstGeom>
          <a:solidFill>
            <a:srgbClr val="FFF8E1"/>
          </a:solidFill>
          <a:ln w="12700">
            <a:solidFill>
              <a:srgbClr val="E67E22"/>
            </a:solidFill>
            <a:prstDash val="solid"/>
          </a:ln>
        </p:spPr>
        <p:txBody>
          <a:bodyPr/>
          <a:lstStyle/>
          <a:p>
            <a:endParaRPr lang="tr-TR"/>
          </a:p>
        </p:txBody>
      </p:sp>
      <p:sp>
        <p:nvSpPr>
          <p:cNvPr id="14" name="Text 12"/>
          <p:cNvSpPr/>
          <p:nvPr/>
        </p:nvSpPr>
        <p:spPr>
          <a:xfrm>
            <a:off x="4709160" y="1444752"/>
            <a:ext cx="4041648" cy="201168"/>
          </a:xfrm>
          <a:prstGeom prst="rect">
            <a:avLst/>
          </a:prstGeom>
          <a:noFill/>
          <a:ln/>
        </p:spPr>
        <p:txBody>
          <a:bodyPr wrap="square" lIns="0" tIns="0" rIns="0" bIns="0" rtlCol="0" anchor="ctr"/>
          <a:lstStyle/>
          <a:p>
            <a:pPr marL="0" indent="0">
              <a:buNone/>
            </a:pPr>
            <a:r>
              <a:rPr lang="en-US" sz="900" b="1" dirty="0">
                <a:solidFill>
                  <a:srgbClr val="E67E22"/>
                </a:solidFill>
                <a:latin typeface="Calibri" pitchFamily="34" charset="0"/>
                <a:ea typeface="Calibri" pitchFamily="34" charset="-122"/>
                <a:cs typeface="Calibri" pitchFamily="34" charset="-120"/>
              </a:rPr>
              <a:t>💡  Pratik İpucu:</a:t>
            </a:r>
            <a:endParaRPr lang="en-US" sz="900" dirty="0"/>
          </a:p>
        </p:txBody>
      </p:sp>
      <p:sp>
        <p:nvSpPr>
          <p:cNvPr id="15" name="Text 13"/>
          <p:cNvSpPr/>
          <p:nvPr/>
        </p:nvSpPr>
        <p:spPr>
          <a:xfrm>
            <a:off x="4709160" y="1664208"/>
            <a:ext cx="4041648" cy="40233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Genel yetkinlikler üste, alana özgüler alta. Bilgi&gt;Beceri&gt;Yetkinlik sırası bozulmamalı.</a:t>
            </a:r>
            <a:endParaRPr lang="en-US" sz="880" dirty="0"/>
          </a:p>
        </p:txBody>
      </p:sp>
      <p:sp>
        <p:nvSpPr>
          <p:cNvPr id="16" name="Shape 14"/>
          <p:cNvSpPr/>
          <p:nvPr/>
        </p:nvSpPr>
        <p:spPr>
          <a:xfrm>
            <a:off x="228600" y="2286000"/>
            <a:ext cx="8686800" cy="822960"/>
          </a:xfrm>
          <a:prstGeom prst="rect">
            <a:avLst/>
          </a:prstGeom>
          <a:solidFill>
            <a:srgbClr val="FFFFFF"/>
          </a:solidFill>
          <a:ln w="12700">
            <a:solidFill>
              <a:srgbClr val="DDEAF5"/>
            </a:solidFill>
            <a:prstDash val="solid"/>
          </a:ln>
        </p:spPr>
        <p:txBody>
          <a:bodyPr/>
          <a:lstStyle/>
          <a:p>
            <a:endParaRPr lang="tr-TR"/>
          </a:p>
        </p:txBody>
      </p:sp>
      <p:sp>
        <p:nvSpPr>
          <p:cNvPr id="17" name="Shape 15"/>
          <p:cNvSpPr/>
          <p:nvPr/>
        </p:nvSpPr>
        <p:spPr>
          <a:xfrm>
            <a:off x="228600" y="2286000"/>
            <a:ext cx="960120" cy="822960"/>
          </a:xfrm>
          <a:prstGeom prst="rect">
            <a:avLst/>
          </a:prstGeom>
          <a:solidFill>
            <a:srgbClr val="718096">
              <a:alpha val="15000"/>
            </a:srgbClr>
          </a:solidFill>
          <a:ln w="12700">
            <a:solidFill>
              <a:srgbClr val="718096"/>
            </a:solidFill>
            <a:prstDash val="solid"/>
          </a:ln>
        </p:spPr>
        <p:txBody>
          <a:bodyPr/>
          <a:lstStyle/>
          <a:p>
            <a:endParaRPr lang="tr-TR"/>
          </a:p>
        </p:txBody>
      </p:sp>
      <p:sp>
        <p:nvSpPr>
          <p:cNvPr id="18" name="Text 16"/>
          <p:cNvSpPr/>
          <p:nvPr/>
        </p:nvSpPr>
        <p:spPr>
          <a:xfrm>
            <a:off x="246888" y="2377440"/>
            <a:ext cx="923544" cy="384048"/>
          </a:xfrm>
          <a:prstGeom prst="rect">
            <a:avLst/>
          </a:prstGeom>
          <a:noFill/>
          <a:ln/>
        </p:spPr>
        <p:txBody>
          <a:bodyPr wrap="square" lIns="0" tIns="0" rIns="0" bIns="0" rtlCol="0" anchor="ctr"/>
          <a:lstStyle/>
          <a:p>
            <a:pPr marL="0" indent="0" algn="ctr">
              <a:buNone/>
            </a:pPr>
            <a:r>
              <a:rPr lang="en-US" sz="900" b="1" dirty="0">
                <a:solidFill>
                  <a:srgbClr val="718096"/>
                </a:solidFill>
                <a:latin typeface="Calibri" pitchFamily="34" charset="0"/>
                <a:ea typeface="Calibri" pitchFamily="34" charset="-122"/>
                <a:cs typeface="Calibri" pitchFamily="34" charset="-120"/>
              </a:rPr>
              <a:t>∨ (Aşağı ok)</a:t>
            </a:r>
            <a:endParaRPr lang="en-US" sz="900" dirty="0"/>
          </a:p>
        </p:txBody>
      </p:sp>
      <p:sp>
        <p:nvSpPr>
          <p:cNvPr id="19" name="Text 17"/>
          <p:cNvSpPr/>
          <p:nvPr/>
        </p:nvSpPr>
        <p:spPr>
          <a:xfrm>
            <a:off x="246888" y="2779776"/>
            <a:ext cx="923544" cy="256032"/>
          </a:xfrm>
          <a:prstGeom prst="rect">
            <a:avLst/>
          </a:prstGeom>
          <a:noFill/>
          <a:ln/>
        </p:spPr>
        <p:txBody>
          <a:bodyPr wrap="square" lIns="0" tIns="0" rIns="0" bIns="0" rtlCol="0" anchor="ctr"/>
          <a:lstStyle/>
          <a:p>
            <a:pPr marL="0" indent="0" algn="ctr">
              <a:buNone/>
            </a:pPr>
            <a:r>
              <a:rPr lang="en-US" sz="900" b="1" dirty="0">
                <a:solidFill>
                  <a:srgbClr val="718096"/>
                </a:solidFill>
                <a:latin typeface="Calibri" pitchFamily="34" charset="0"/>
                <a:ea typeface="Calibri" pitchFamily="34" charset="-122"/>
                <a:cs typeface="Calibri" pitchFamily="34" charset="-120"/>
              </a:rPr>
              <a:t>Aşağı Taşı</a:t>
            </a:r>
            <a:endParaRPr lang="en-US" sz="900" dirty="0"/>
          </a:p>
        </p:txBody>
      </p:sp>
      <p:sp>
        <p:nvSpPr>
          <p:cNvPr id="20" name="Text 18"/>
          <p:cNvSpPr/>
          <p:nvPr/>
        </p:nvSpPr>
        <p:spPr>
          <a:xfrm>
            <a:off x="1280160" y="2322576"/>
            <a:ext cx="3200400" cy="219456"/>
          </a:xfrm>
          <a:prstGeom prst="rect">
            <a:avLst/>
          </a:prstGeom>
          <a:noFill/>
          <a:ln/>
        </p:spPr>
        <p:txBody>
          <a:bodyPr wrap="square" lIns="0" tIns="0" rIns="0" bIns="0" rtlCol="0" anchor="ctr"/>
          <a:lstStyle/>
          <a:p>
            <a:pPr marL="0" indent="0">
              <a:buNone/>
            </a:pPr>
            <a:r>
              <a:rPr lang="en-US" sz="1050" b="1" dirty="0">
                <a:solidFill>
                  <a:srgbClr val="718096"/>
                </a:solidFill>
                <a:latin typeface="Calibri" pitchFamily="34" charset="0"/>
                <a:ea typeface="Calibri" pitchFamily="34" charset="-122"/>
                <a:cs typeface="Calibri" pitchFamily="34" charset="-120"/>
              </a:rPr>
              <a:t>Çıktıyı listede bir alt sıraya taşır.</a:t>
            </a:r>
            <a:endParaRPr lang="en-US" sz="1050" dirty="0"/>
          </a:p>
        </p:txBody>
      </p:sp>
      <p:sp>
        <p:nvSpPr>
          <p:cNvPr id="21" name="Text 19"/>
          <p:cNvSpPr/>
          <p:nvPr/>
        </p:nvSpPr>
        <p:spPr>
          <a:xfrm>
            <a:off x="1280160" y="2560320"/>
            <a:ext cx="3200400" cy="493776"/>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Sıralama mantığı: Önce Bilgi (1.x.x) → Beceri (2.x.x) → Yetkinlikler (3.x.x) gelmelidir. Bu Bologna çerçevesinin önerdiği sıradır.</a:t>
            </a:r>
            <a:endParaRPr lang="en-US" sz="900" dirty="0"/>
          </a:p>
        </p:txBody>
      </p:sp>
      <p:sp>
        <p:nvSpPr>
          <p:cNvPr id="22" name="Shape 20"/>
          <p:cNvSpPr/>
          <p:nvPr/>
        </p:nvSpPr>
        <p:spPr>
          <a:xfrm>
            <a:off x="4617720" y="2340864"/>
            <a:ext cx="4224528" cy="694944"/>
          </a:xfrm>
          <a:prstGeom prst="rect">
            <a:avLst/>
          </a:prstGeom>
          <a:solidFill>
            <a:srgbClr val="FFF8E1"/>
          </a:solidFill>
          <a:ln w="12700">
            <a:solidFill>
              <a:srgbClr val="E67E22"/>
            </a:solidFill>
            <a:prstDash val="solid"/>
          </a:ln>
        </p:spPr>
        <p:txBody>
          <a:bodyPr/>
          <a:lstStyle/>
          <a:p>
            <a:endParaRPr lang="tr-TR"/>
          </a:p>
        </p:txBody>
      </p:sp>
      <p:sp>
        <p:nvSpPr>
          <p:cNvPr id="23" name="Text 21"/>
          <p:cNvSpPr/>
          <p:nvPr/>
        </p:nvSpPr>
        <p:spPr>
          <a:xfrm>
            <a:off x="4709160" y="2359152"/>
            <a:ext cx="4041648" cy="201168"/>
          </a:xfrm>
          <a:prstGeom prst="rect">
            <a:avLst/>
          </a:prstGeom>
          <a:noFill/>
          <a:ln/>
        </p:spPr>
        <p:txBody>
          <a:bodyPr wrap="square" lIns="0" tIns="0" rIns="0" bIns="0" rtlCol="0" anchor="ctr"/>
          <a:lstStyle/>
          <a:p>
            <a:pPr marL="0" indent="0">
              <a:buNone/>
            </a:pPr>
            <a:r>
              <a:rPr lang="en-US" sz="900" b="1" dirty="0">
                <a:solidFill>
                  <a:srgbClr val="E67E22"/>
                </a:solidFill>
                <a:latin typeface="Calibri" pitchFamily="34" charset="0"/>
                <a:ea typeface="Calibri" pitchFamily="34" charset="-122"/>
                <a:cs typeface="Calibri" pitchFamily="34" charset="-120"/>
              </a:rPr>
              <a:t>💡  Pratik İpucu:</a:t>
            </a:r>
            <a:endParaRPr lang="en-US" sz="900" dirty="0"/>
          </a:p>
        </p:txBody>
      </p:sp>
      <p:sp>
        <p:nvSpPr>
          <p:cNvPr id="24" name="Text 22"/>
          <p:cNvSpPr/>
          <p:nvPr/>
        </p:nvSpPr>
        <p:spPr>
          <a:xfrm>
            <a:off x="4709160" y="2578608"/>
            <a:ext cx="4041648" cy="40233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Kategoriler arasındaki sırayı koruyun. Bir Beceri (2.x.x) çıktısı Bilgi (1.x.x) çıktısının üstüne geçmemeli.</a:t>
            </a:r>
            <a:endParaRPr lang="en-US" sz="880" dirty="0"/>
          </a:p>
        </p:txBody>
      </p:sp>
      <p:sp>
        <p:nvSpPr>
          <p:cNvPr id="25" name="Shape 23"/>
          <p:cNvSpPr/>
          <p:nvPr/>
        </p:nvSpPr>
        <p:spPr>
          <a:xfrm>
            <a:off x="228600" y="3200400"/>
            <a:ext cx="8686800" cy="822960"/>
          </a:xfrm>
          <a:prstGeom prst="rect">
            <a:avLst/>
          </a:prstGeom>
          <a:solidFill>
            <a:srgbClr val="F7F9FC"/>
          </a:solidFill>
          <a:ln w="12700">
            <a:solidFill>
              <a:srgbClr val="DDEAF5"/>
            </a:solidFill>
            <a:prstDash val="solid"/>
          </a:ln>
        </p:spPr>
        <p:txBody>
          <a:bodyPr/>
          <a:lstStyle/>
          <a:p>
            <a:endParaRPr lang="tr-TR"/>
          </a:p>
        </p:txBody>
      </p:sp>
      <p:sp>
        <p:nvSpPr>
          <p:cNvPr id="26" name="Shape 24"/>
          <p:cNvSpPr/>
          <p:nvPr/>
        </p:nvSpPr>
        <p:spPr>
          <a:xfrm>
            <a:off x="228600" y="3200400"/>
            <a:ext cx="960120" cy="822960"/>
          </a:xfrm>
          <a:prstGeom prst="rect">
            <a:avLst/>
          </a:prstGeom>
          <a:solidFill>
            <a:srgbClr val="E84855">
              <a:alpha val="15000"/>
            </a:srgbClr>
          </a:solidFill>
          <a:ln w="12700">
            <a:solidFill>
              <a:srgbClr val="E84855"/>
            </a:solidFill>
            <a:prstDash val="solid"/>
          </a:ln>
        </p:spPr>
        <p:txBody>
          <a:bodyPr/>
          <a:lstStyle/>
          <a:p>
            <a:endParaRPr lang="tr-TR"/>
          </a:p>
        </p:txBody>
      </p:sp>
      <p:sp>
        <p:nvSpPr>
          <p:cNvPr id="27" name="Text 25"/>
          <p:cNvSpPr/>
          <p:nvPr/>
        </p:nvSpPr>
        <p:spPr>
          <a:xfrm>
            <a:off x="246888" y="3291840"/>
            <a:ext cx="923544" cy="384048"/>
          </a:xfrm>
          <a:prstGeom prst="rect">
            <a:avLst/>
          </a:prstGeom>
          <a:noFill/>
          <a:ln/>
        </p:spPr>
        <p:txBody>
          <a:bodyPr wrap="square" lIns="0" tIns="0" rIns="0" bIns="0" rtlCol="0" anchor="ctr"/>
          <a:lstStyle/>
          <a:p>
            <a:pPr marL="0" indent="0" algn="ctr">
              <a:buNone/>
            </a:pPr>
            <a:r>
              <a:rPr lang="en-US" sz="900" b="1" dirty="0">
                <a:solidFill>
                  <a:srgbClr val="E84855"/>
                </a:solidFill>
                <a:latin typeface="Calibri" pitchFamily="34" charset="0"/>
                <a:ea typeface="Calibri" pitchFamily="34" charset="-122"/>
                <a:cs typeface="Calibri" pitchFamily="34" charset="-120"/>
              </a:rPr>
              <a:t>🚫 (Kırmızı ikon)</a:t>
            </a:r>
            <a:endParaRPr lang="en-US" sz="900" dirty="0"/>
          </a:p>
        </p:txBody>
      </p:sp>
      <p:sp>
        <p:nvSpPr>
          <p:cNvPr id="28" name="Text 26"/>
          <p:cNvSpPr/>
          <p:nvPr/>
        </p:nvSpPr>
        <p:spPr>
          <a:xfrm>
            <a:off x="246888" y="3694176"/>
            <a:ext cx="923544" cy="256032"/>
          </a:xfrm>
          <a:prstGeom prst="rect">
            <a:avLst/>
          </a:prstGeom>
          <a:noFill/>
          <a:ln/>
        </p:spPr>
        <p:txBody>
          <a:bodyPr wrap="square" lIns="0" tIns="0" rIns="0" bIns="0" rtlCol="0" anchor="ctr"/>
          <a:lstStyle/>
          <a:p>
            <a:pPr marL="0" indent="0" algn="ctr">
              <a:buNone/>
            </a:pPr>
            <a:r>
              <a:rPr lang="en-US" sz="900" b="1" dirty="0">
                <a:solidFill>
                  <a:srgbClr val="E84855"/>
                </a:solidFill>
                <a:latin typeface="Calibri" pitchFamily="34" charset="0"/>
                <a:ea typeface="Calibri" pitchFamily="34" charset="-122"/>
                <a:cs typeface="Calibri" pitchFamily="34" charset="-120"/>
              </a:rPr>
              <a:t>Sil</a:t>
            </a:r>
            <a:endParaRPr lang="en-US" sz="900" dirty="0"/>
          </a:p>
        </p:txBody>
      </p:sp>
      <p:sp>
        <p:nvSpPr>
          <p:cNvPr id="29" name="Text 27"/>
          <p:cNvSpPr/>
          <p:nvPr/>
        </p:nvSpPr>
        <p:spPr>
          <a:xfrm>
            <a:off x="1280160" y="3236976"/>
            <a:ext cx="3200400" cy="219456"/>
          </a:xfrm>
          <a:prstGeom prst="rect">
            <a:avLst/>
          </a:prstGeom>
          <a:noFill/>
          <a:ln/>
        </p:spPr>
        <p:txBody>
          <a:bodyPr wrap="square" lIns="0" tIns="0" rIns="0" bIns="0" rtlCol="0" anchor="ctr"/>
          <a:lstStyle/>
          <a:p>
            <a:pPr marL="0" indent="0">
              <a:buNone/>
            </a:pPr>
            <a:r>
              <a:rPr lang="en-US" sz="1050" b="1" dirty="0">
                <a:solidFill>
                  <a:srgbClr val="E84855"/>
                </a:solidFill>
                <a:latin typeface="Calibri" pitchFamily="34" charset="0"/>
                <a:ea typeface="Calibri" pitchFamily="34" charset="-122"/>
                <a:cs typeface="Calibri" pitchFamily="34" charset="-120"/>
              </a:rPr>
              <a:t>Program çıktısını sistemden tamamen siler.</a:t>
            </a:r>
            <a:endParaRPr lang="en-US" sz="1050" dirty="0"/>
          </a:p>
        </p:txBody>
      </p:sp>
      <p:sp>
        <p:nvSpPr>
          <p:cNvPr id="30" name="Text 28"/>
          <p:cNvSpPr/>
          <p:nvPr/>
        </p:nvSpPr>
        <p:spPr>
          <a:xfrm>
            <a:off x="1280160" y="3474720"/>
            <a:ext cx="3200400" cy="493776"/>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DİKKAT: Silinen çıktı, 6. sekmede (ders matrisi) tüm derslerle kurulmuş ilişkileri de siler. Silmeden önce bu çıktıya bağlı dersleri kontrol edin. Geri alınamaz!</a:t>
            </a:r>
            <a:endParaRPr lang="en-US" sz="900" dirty="0"/>
          </a:p>
        </p:txBody>
      </p:sp>
      <p:sp>
        <p:nvSpPr>
          <p:cNvPr id="31" name="Shape 29"/>
          <p:cNvSpPr/>
          <p:nvPr/>
        </p:nvSpPr>
        <p:spPr>
          <a:xfrm>
            <a:off x="4617720" y="3255264"/>
            <a:ext cx="4224528" cy="694944"/>
          </a:xfrm>
          <a:prstGeom prst="rect">
            <a:avLst/>
          </a:prstGeom>
          <a:solidFill>
            <a:srgbClr val="FFF5F5"/>
          </a:solidFill>
          <a:ln w="12700">
            <a:solidFill>
              <a:srgbClr val="E84855"/>
            </a:solidFill>
            <a:prstDash val="solid"/>
          </a:ln>
        </p:spPr>
        <p:txBody>
          <a:bodyPr/>
          <a:lstStyle/>
          <a:p>
            <a:endParaRPr lang="tr-TR"/>
          </a:p>
        </p:txBody>
      </p:sp>
      <p:sp>
        <p:nvSpPr>
          <p:cNvPr id="32" name="Text 30"/>
          <p:cNvSpPr/>
          <p:nvPr/>
        </p:nvSpPr>
        <p:spPr>
          <a:xfrm>
            <a:off x="4709160" y="3273552"/>
            <a:ext cx="4041648" cy="201168"/>
          </a:xfrm>
          <a:prstGeom prst="rect">
            <a:avLst/>
          </a:prstGeom>
          <a:noFill/>
          <a:ln/>
        </p:spPr>
        <p:txBody>
          <a:bodyPr wrap="square" lIns="0" tIns="0" rIns="0" bIns="0" rtlCol="0" anchor="ctr"/>
          <a:lstStyle/>
          <a:p>
            <a:pPr marL="0" indent="0">
              <a:buNone/>
            </a:pPr>
            <a:r>
              <a:rPr lang="en-US" sz="900" b="1" dirty="0">
                <a:solidFill>
                  <a:srgbClr val="E84855"/>
                </a:solidFill>
                <a:latin typeface="Calibri" pitchFamily="34" charset="0"/>
                <a:ea typeface="Calibri" pitchFamily="34" charset="-122"/>
                <a:cs typeface="Calibri" pitchFamily="34" charset="-120"/>
              </a:rPr>
              <a:t>🔴  Kritik Uyarı:</a:t>
            </a:r>
            <a:endParaRPr lang="en-US" sz="900" dirty="0"/>
          </a:p>
        </p:txBody>
      </p:sp>
      <p:sp>
        <p:nvSpPr>
          <p:cNvPr id="33" name="Text 31"/>
          <p:cNvSpPr/>
          <p:nvPr/>
        </p:nvSpPr>
        <p:spPr>
          <a:xfrm>
            <a:off x="4709160" y="3493008"/>
            <a:ext cx="4041648" cy="40233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Bu butona basmadan önce: 6. sekmede bu çıktıyla ilişkilendirilmiş ders var mı kontrol edin. Varsa önce oradan kaldırın.</a:t>
            </a:r>
            <a:endParaRPr lang="en-US" sz="880" dirty="0"/>
          </a:p>
        </p:txBody>
      </p:sp>
      <p:sp>
        <p:nvSpPr>
          <p:cNvPr id="34" name="Shape 32"/>
          <p:cNvSpPr/>
          <p:nvPr/>
        </p:nvSpPr>
        <p:spPr>
          <a:xfrm>
            <a:off x="228600" y="4114800"/>
            <a:ext cx="8686800" cy="822960"/>
          </a:xfrm>
          <a:prstGeom prst="rect">
            <a:avLst/>
          </a:prstGeom>
          <a:solidFill>
            <a:srgbClr val="FFFFFF"/>
          </a:solidFill>
          <a:ln w="12700">
            <a:solidFill>
              <a:srgbClr val="DDEAF5"/>
            </a:solidFill>
            <a:prstDash val="solid"/>
          </a:ln>
        </p:spPr>
        <p:txBody>
          <a:bodyPr/>
          <a:lstStyle/>
          <a:p>
            <a:endParaRPr lang="tr-TR"/>
          </a:p>
        </p:txBody>
      </p:sp>
      <p:sp>
        <p:nvSpPr>
          <p:cNvPr id="35" name="Shape 33"/>
          <p:cNvSpPr/>
          <p:nvPr/>
        </p:nvSpPr>
        <p:spPr>
          <a:xfrm>
            <a:off x="228600" y="4114800"/>
            <a:ext cx="960120" cy="822960"/>
          </a:xfrm>
          <a:prstGeom prst="rect">
            <a:avLst/>
          </a:prstGeom>
          <a:solidFill>
            <a:srgbClr val="2E86AB">
              <a:alpha val="15000"/>
            </a:srgbClr>
          </a:solidFill>
          <a:ln w="12700">
            <a:solidFill>
              <a:srgbClr val="2E86AB"/>
            </a:solidFill>
            <a:prstDash val="solid"/>
          </a:ln>
        </p:spPr>
        <p:txBody>
          <a:bodyPr/>
          <a:lstStyle/>
          <a:p>
            <a:endParaRPr lang="tr-TR"/>
          </a:p>
        </p:txBody>
      </p:sp>
      <p:sp>
        <p:nvSpPr>
          <p:cNvPr id="36" name="Text 34"/>
          <p:cNvSpPr/>
          <p:nvPr/>
        </p:nvSpPr>
        <p:spPr>
          <a:xfrm>
            <a:off x="246888" y="4206240"/>
            <a:ext cx="923544" cy="384048"/>
          </a:xfrm>
          <a:prstGeom prst="rect">
            <a:avLst/>
          </a:prstGeom>
          <a:noFill/>
          <a:ln/>
        </p:spPr>
        <p:txBody>
          <a:bodyPr wrap="square" lIns="0" tIns="0" rIns="0" bIns="0" rtlCol="0" anchor="ctr"/>
          <a:lstStyle/>
          <a:p>
            <a:pPr marL="0" indent="0" algn="ctr">
              <a:buNone/>
            </a:pPr>
            <a:r>
              <a:rPr lang="en-US" sz="900" b="1" dirty="0">
                <a:solidFill>
                  <a:srgbClr val="2E86AB"/>
                </a:solidFill>
                <a:latin typeface="Calibri" pitchFamily="34" charset="0"/>
                <a:ea typeface="Calibri" pitchFamily="34" charset="-122"/>
                <a:cs typeface="Calibri" pitchFamily="34" charset="-120"/>
              </a:rPr>
              <a:t>✏️ (Kalem ikonu)</a:t>
            </a:r>
            <a:endParaRPr lang="en-US" sz="900" dirty="0"/>
          </a:p>
        </p:txBody>
      </p:sp>
      <p:sp>
        <p:nvSpPr>
          <p:cNvPr id="37" name="Text 35"/>
          <p:cNvSpPr/>
          <p:nvPr/>
        </p:nvSpPr>
        <p:spPr>
          <a:xfrm>
            <a:off x="246888" y="4608576"/>
            <a:ext cx="923544" cy="256032"/>
          </a:xfrm>
          <a:prstGeom prst="rect">
            <a:avLst/>
          </a:prstGeom>
          <a:noFill/>
          <a:ln/>
        </p:spPr>
        <p:txBody>
          <a:bodyPr wrap="square" lIns="0" tIns="0" rIns="0" bIns="0" rtlCol="0" anchor="ctr"/>
          <a:lstStyle/>
          <a:p>
            <a:pPr marL="0" indent="0" algn="ctr">
              <a:buNone/>
            </a:pPr>
            <a:r>
              <a:rPr lang="en-US" sz="900" b="1" dirty="0">
                <a:solidFill>
                  <a:srgbClr val="2E86AB"/>
                </a:solidFill>
                <a:latin typeface="Calibri" pitchFamily="34" charset="0"/>
                <a:ea typeface="Calibri" pitchFamily="34" charset="-122"/>
                <a:cs typeface="Calibri" pitchFamily="34" charset="-120"/>
              </a:rPr>
              <a:t>Düzenle</a:t>
            </a:r>
            <a:endParaRPr lang="en-US" sz="900" dirty="0"/>
          </a:p>
        </p:txBody>
      </p:sp>
      <p:sp>
        <p:nvSpPr>
          <p:cNvPr id="38" name="Text 36"/>
          <p:cNvSpPr/>
          <p:nvPr/>
        </p:nvSpPr>
        <p:spPr>
          <a:xfrm>
            <a:off x="1280160" y="4151376"/>
            <a:ext cx="3200400" cy="219456"/>
          </a:xfrm>
          <a:prstGeom prst="rect">
            <a:avLst/>
          </a:prstGeom>
          <a:noFill/>
          <a:ln/>
        </p:spPr>
        <p:txBody>
          <a:bodyPr wrap="square" lIns="0" tIns="0" rIns="0" bIns="0" rtlCol="0" anchor="ctr"/>
          <a:lstStyle/>
          <a:p>
            <a:pPr marL="0" indent="0">
              <a:buNone/>
            </a:pPr>
            <a:r>
              <a:rPr lang="en-US" sz="1050" b="1" dirty="0">
                <a:solidFill>
                  <a:srgbClr val="2E86AB"/>
                </a:solidFill>
                <a:latin typeface="Calibri" pitchFamily="34" charset="0"/>
                <a:ea typeface="Calibri" pitchFamily="34" charset="-122"/>
                <a:cs typeface="Calibri" pitchFamily="34" charset="-120"/>
              </a:rPr>
              <a:t>Çıktının TR ve EN metinlerini değiştirmenizi sağlar.</a:t>
            </a:r>
            <a:endParaRPr lang="en-US" sz="1050" dirty="0"/>
          </a:p>
        </p:txBody>
      </p:sp>
      <p:sp>
        <p:nvSpPr>
          <p:cNvPr id="39" name="Text 37"/>
          <p:cNvSpPr/>
          <p:nvPr/>
        </p:nvSpPr>
        <p:spPr>
          <a:xfrm>
            <a:off x="1280160" y="4389120"/>
            <a:ext cx="3200400" cy="493776"/>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Tıklayınca hem Türkçe hem İngilizce metin kutuları açılır. Gerekli değişikliği yapıp kaydedin. İkisini de güncellemeyi unutmayın — sadece birini değiştirmek tutarsızlık yaratır.</a:t>
            </a:r>
            <a:endParaRPr lang="en-US" sz="900" dirty="0"/>
          </a:p>
        </p:txBody>
      </p:sp>
      <p:sp>
        <p:nvSpPr>
          <p:cNvPr id="40" name="Shape 38"/>
          <p:cNvSpPr/>
          <p:nvPr/>
        </p:nvSpPr>
        <p:spPr>
          <a:xfrm>
            <a:off x="4617720" y="4169664"/>
            <a:ext cx="4224528" cy="694944"/>
          </a:xfrm>
          <a:prstGeom prst="rect">
            <a:avLst/>
          </a:prstGeom>
          <a:solidFill>
            <a:srgbClr val="FFF8E1"/>
          </a:solidFill>
          <a:ln w="12700">
            <a:solidFill>
              <a:srgbClr val="E67E22"/>
            </a:solidFill>
            <a:prstDash val="solid"/>
          </a:ln>
        </p:spPr>
        <p:txBody>
          <a:bodyPr/>
          <a:lstStyle/>
          <a:p>
            <a:endParaRPr lang="tr-TR"/>
          </a:p>
        </p:txBody>
      </p:sp>
      <p:sp>
        <p:nvSpPr>
          <p:cNvPr id="41" name="Text 39"/>
          <p:cNvSpPr/>
          <p:nvPr/>
        </p:nvSpPr>
        <p:spPr>
          <a:xfrm>
            <a:off x="4709160" y="4187952"/>
            <a:ext cx="4041648" cy="201168"/>
          </a:xfrm>
          <a:prstGeom prst="rect">
            <a:avLst/>
          </a:prstGeom>
          <a:noFill/>
          <a:ln/>
        </p:spPr>
        <p:txBody>
          <a:bodyPr wrap="square" lIns="0" tIns="0" rIns="0" bIns="0" rtlCol="0" anchor="ctr"/>
          <a:lstStyle/>
          <a:p>
            <a:pPr marL="0" indent="0">
              <a:buNone/>
            </a:pPr>
            <a:r>
              <a:rPr lang="en-US" sz="900" b="1" dirty="0">
                <a:solidFill>
                  <a:srgbClr val="E67E22"/>
                </a:solidFill>
                <a:latin typeface="Calibri" pitchFamily="34" charset="0"/>
                <a:ea typeface="Calibri" pitchFamily="34" charset="-122"/>
                <a:cs typeface="Calibri" pitchFamily="34" charset="-120"/>
              </a:rPr>
              <a:t>💡  Pratik İpucu:</a:t>
            </a:r>
            <a:endParaRPr lang="en-US" sz="900" dirty="0"/>
          </a:p>
        </p:txBody>
      </p:sp>
      <p:sp>
        <p:nvSpPr>
          <p:cNvPr id="42" name="Text 40"/>
          <p:cNvSpPr/>
          <p:nvPr/>
        </p:nvSpPr>
        <p:spPr>
          <a:xfrm>
            <a:off x="4709160" y="4407408"/>
            <a:ext cx="4041648" cy="40233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Metni değiştirirken önceki versiyonun kopyasını alın. Akreditasyon denetiminde geçmiş versiyon sorulabilir.</a:t>
            </a:r>
            <a:endParaRPr lang="en-US" sz="880" dirty="0"/>
          </a:p>
        </p:txBody>
      </p:sp>
      <p:sp>
        <p:nvSpPr>
          <p:cNvPr id="43" name="Shape 41"/>
          <p:cNvSpPr/>
          <p:nvPr/>
        </p:nvSpPr>
        <p:spPr>
          <a:xfrm>
            <a:off x="228600" y="5074920"/>
            <a:ext cx="8686800" cy="0"/>
          </a:xfrm>
          <a:prstGeom prst="rect">
            <a:avLst/>
          </a:prstGeom>
          <a:solidFill>
            <a:srgbClr val="FFFFFF"/>
          </a:solidFill>
          <a:ln w="12700">
            <a:solidFill>
              <a:srgbClr val="FFFFFF"/>
            </a:solidFill>
            <a:prstDash val="solid"/>
          </a:ln>
        </p:spPr>
        <p:txBody>
          <a:bodyPr/>
          <a:lstStyle/>
          <a:p>
            <a:endParaRPr lang="tr-TR"/>
          </a:p>
        </p:txBody>
      </p:sp>
      <p:sp>
        <p:nvSpPr>
          <p:cNvPr id="44" name="Shape 42"/>
          <p:cNvSpPr/>
          <p:nvPr/>
        </p:nvSpPr>
        <p:spPr>
          <a:xfrm>
            <a:off x="228600" y="4818888"/>
            <a:ext cx="8686800" cy="237744"/>
          </a:xfrm>
          <a:prstGeom prst="rect">
            <a:avLst/>
          </a:prstGeom>
          <a:solidFill>
            <a:srgbClr val="E8F5E9"/>
          </a:solidFill>
          <a:ln w="12700">
            <a:solidFill>
              <a:srgbClr val="1E8C45"/>
            </a:solidFill>
            <a:prstDash val="solid"/>
          </a:ln>
        </p:spPr>
        <p:txBody>
          <a:bodyPr/>
          <a:lstStyle/>
          <a:p>
            <a:endParaRPr lang="tr-TR"/>
          </a:p>
        </p:txBody>
      </p:sp>
      <p:sp>
        <p:nvSpPr>
          <p:cNvPr id="45" name="Text 43"/>
          <p:cNvSpPr/>
          <p:nvPr/>
        </p:nvSpPr>
        <p:spPr>
          <a:xfrm>
            <a:off x="320040" y="4818888"/>
            <a:ext cx="8503920" cy="237744"/>
          </a:xfrm>
          <a:prstGeom prst="rect">
            <a:avLst/>
          </a:prstGeom>
          <a:noFill/>
          <a:ln/>
        </p:spPr>
        <p:txBody>
          <a:bodyPr wrap="square" lIns="0" tIns="0" rIns="0" bIns="0" rtlCol="0" anchor="ctr"/>
          <a:lstStyle/>
          <a:p>
            <a:pPr marL="0" indent="0">
              <a:buNone/>
            </a:pPr>
            <a:r>
              <a:rPr lang="en-US" sz="950" dirty="0">
                <a:solidFill>
                  <a:srgbClr val="1B4A1E"/>
                </a:solidFill>
                <a:latin typeface="Calibri" pitchFamily="34" charset="0"/>
                <a:ea typeface="Calibri" pitchFamily="34" charset="-122"/>
                <a:cs typeface="Calibri" pitchFamily="34" charset="-120"/>
              </a:rPr>
              <a:t>➕  Yeni Çıktı Nasıl Eklenir? Her kategorinin başlığının yanındaki yeşil '+' ikonuna tıklayın → TR metnini yazın → EN çevirisini yazın → Kaydedin.</a:t>
            </a:r>
            <a:endParaRPr lang="en-US" sz="95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Sık Yapılan Hatalar &amp; Kontrol Listesi</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Program çıktıları bölümün en kritik belgesidir — hata yapmaktan kaçının</a:t>
            </a:r>
            <a:endParaRPr lang="en-US" sz="1200" dirty="0"/>
          </a:p>
        </p:txBody>
      </p:sp>
      <p:sp>
        <p:nvSpPr>
          <p:cNvPr id="5" name="Shape 3"/>
          <p:cNvSpPr/>
          <p:nvPr/>
        </p:nvSpPr>
        <p:spPr>
          <a:xfrm>
            <a:off x="228600" y="1024128"/>
            <a:ext cx="5029200" cy="292608"/>
          </a:xfrm>
          <a:prstGeom prst="rect">
            <a:avLst/>
          </a:prstGeom>
          <a:solidFill>
            <a:srgbClr val="E84855"/>
          </a:solidFill>
          <a:ln w="12700">
            <a:solidFill>
              <a:srgbClr val="E84855"/>
            </a:solidFill>
            <a:prstDash val="solid"/>
          </a:ln>
        </p:spPr>
        <p:txBody>
          <a:bodyPr/>
          <a:lstStyle/>
          <a:p>
            <a:endParaRPr lang="tr-TR"/>
          </a:p>
        </p:txBody>
      </p:sp>
      <p:sp>
        <p:nvSpPr>
          <p:cNvPr id="6" name="Text 4"/>
          <p:cNvSpPr/>
          <p:nvPr/>
        </p:nvSpPr>
        <p:spPr>
          <a:xfrm>
            <a:off x="320040" y="1024128"/>
            <a:ext cx="4846320" cy="29260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En Sık Yapılan 7 Hata</a:t>
            </a:r>
            <a:endParaRPr lang="en-US" sz="1200" dirty="0"/>
          </a:p>
        </p:txBody>
      </p:sp>
      <p:sp>
        <p:nvSpPr>
          <p:cNvPr id="7" name="Shape 5"/>
          <p:cNvSpPr/>
          <p:nvPr/>
        </p:nvSpPr>
        <p:spPr>
          <a:xfrm>
            <a:off x="228600" y="1371600"/>
            <a:ext cx="5029200" cy="457200"/>
          </a:xfrm>
          <a:prstGeom prst="rect">
            <a:avLst/>
          </a:prstGeom>
          <a:solidFill>
            <a:srgbClr val="FFF5F5"/>
          </a:solidFill>
          <a:ln w="12700">
            <a:solidFill>
              <a:srgbClr val="FFDDDD"/>
            </a:solidFill>
            <a:prstDash val="solid"/>
          </a:ln>
        </p:spPr>
        <p:txBody>
          <a:bodyPr/>
          <a:lstStyle/>
          <a:p>
            <a:endParaRPr lang="tr-TR"/>
          </a:p>
        </p:txBody>
      </p:sp>
      <p:sp>
        <p:nvSpPr>
          <p:cNvPr id="8" name="Shape 6"/>
          <p:cNvSpPr/>
          <p:nvPr/>
        </p:nvSpPr>
        <p:spPr>
          <a:xfrm>
            <a:off x="292608" y="1490472"/>
            <a:ext cx="219456" cy="219456"/>
          </a:xfrm>
          <a:prstGeom prst="ellipse">
            <a:avLst/>
          </a:prstGeom>
          <a:solidFill>
            <a:srgbClr val="E84855"/>
          </a:solidFill>
          <a:ln w="12700">
            <a:solidFill>
              <a:srgbClr val="E84855"/>
            </a:solidFill>
            <a:prstDash val="solid"/>
          </a:ln>
        </p:spPr>
        <p:txBody>
          <a:bodyPr/>
          <a:lstStyle/>
          <a:p>
            <a:endParaRPr lang="tr-TR"/>
          </a:p>
        </p:txBody>
      </p:sp>
      <p:sp>
        <p:nvSpPr>
          <p:cNvPr id="9" name="Text 7"/>
          <p:cNvSpPr/>
          <p:nvPr/>
        </p:nvSpPr>
        <p:spPr>
          <a:xfrm>
            <a:off x="292608" y="1490472"/>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a:t>
            </a:r>
            <a:endParaRPr lang="en-US" sz="800" dirty="0"/>
          </a:p>
        </p:txBody>
      </p:sp>
      <p:sp>
        <p:nvSpPr>
          <p:cNvPr id="10" name="Text 8"/>
          <p:cNvSpPr/>
          <p:nvPr/>
        </p:nvSpPr>
        <p:spPr>
          <a:xfrm>
            <a:off x="585216" y="1399032"/>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Çıktıyı silip yeniden yazmak yerine düzenlememek</a:t>
            </a:r>
            <a:endParaRPr lang="en-US" sz="950" dirty="0"/>
          </a:p>
        </p:txBody>
      </p:sp>
      <p:sp>
        <p:nvSpPr>
          <p:cNvPr id="11" name="Text 9"/>
          <p:cNvSpPr/>
          <p:nvPr/>
        </p:nvSpPr>
        <p:spPr>
          <a:xfrm>
            <a:off x="585216" y="1618488"/>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Mevcut çıktıyı silip yeniden yazarsanız tüm ders matrisi bağlantıları kopar. Her zaman 'Düzenle' ikonunu kullanın.</a:t>
            </a:r>
            <a:endParaRPr lang="en-US" sz="850" dirty="0"/>
          </a:p>
        </p:txBody>
      </p:sp>
      <p:sp>
        <p:nvSpPr>
          <p:cNvPr id="12" name="Shape 10"/>
          <p:cNvSpPr/>
          <p:nvPr/>
        </p:nvSpPr>
        <p:spPr>
          <a:xfrm>
            <a:off x="228600" y="1883664"/>
            <a:ext cx="5029200" cy="457200"/>
          </a:xfrm>
          <a:prstGeom prst="rect">
            <a:avLst/>
          </a:prstGeom>
          <a:solidFill>
            <a:srgbClr val="FFFFFF"/>
          </a:solidFill>
          <a:ln w="12700">
            <a:solidFill>
              <a:srgbClr val="FFDDDD"/>
            </a:solidFill>
            <a:prstDash val="solid"/>
          </a:ln>
        </p:spPr>
        <p:txBody>
          <a:bodyPr/>
          <a:lstStyle/>
          <a:p>
            <a:endParaRPr lang="tr-TR"/>
          </a:p>
        </p:txBody>
      </p:sp>
      <p:sp>
        <p:nvSpPr>
          <p:cNvPr id="13" name="Shape 11"/>
          <p:cNvSpPr/>
          <p:nvPr/>
        </p:nvSpPr>
        <p:spPr>
          <a:xfrm>
            <a:off x="292608" y="2002536"/>
            <a:ext cx="219456" cy="219456"/>
          </a:xfrm>
          <a:prstGeom prst="ellipse">
            <a:avLst/>
          </a:prstGeom>
          <a:solidFill>
            <a:srgbClr val="E84855"/>
          </a:solidFill>
          <a:ln w="12700">
            <a:solidFill>
              <a:srgbClr val="E84855"/>
            </a:solidFill>
            <a:prstDash val="solid"/>
          </a:ln>
        </p:spPr>
        <p:txBody>
          <a:bodyPr/>
          <a:lstStyle/>
          <a:p>
            <a:endParaRPr lang="tr-TR"/>
          </a:p>
        </p:txBody>
      </p:sp>
      <p:sp>
        <p:nvSpPr>
          <p:cNvPr id="14" name="Text 12"/>
          <p:cNvSpPr/>
          <p:nvPr/>
        </p:nvSpPr>
        <p:spPr>
          <a:xfrm>
            <a:off x="292608" y="2002536"/>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a:t>
            </a:r>
            <a:endParaRPr lang="en-US" sz="800" dirty="0"/>
          </a:p>
        </p:txBody>
      </p:sp>
      <p:sp>
        <p:nvSpPr>
          <p:cNvPr id="15" name="Text 13"/>
          <p:cNvSpPr/>
          <p:nvPr/>
        </p:nvSpPr>
        <p:spPr>
          <a:xfrm>
            <a:off x="585216" y="1911096"/>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Türkçe güncelleyip İngilizceyi unutmak</a:t>
            </a:r>
            <a:endParaRPr lang="en-US" sz="950" dirty="0"/>
          </a:p>
        </p:txBody>
      </p:sp>
      <p:sp>
        <p:nvSpPr>
          <p:cNvPr id="16" name="Text 14"/>
          <p:cNvSpPr/>
          <p:nvPr/>
        </p:nvSpPr>
        <p:spPr>
          <a:xfrm>
            <a:off x="585216" y="2130552"/>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Uluslararası denetimlerde EN metin incelenir. TR güncellendi ama EN eski kaldıysa tutarsızlık tespit edilir.</a:t>
            </a:r>
            <a:endParaRPr lang="en-US" sz="850" dirty="0"/>
          </a:p>
        </p:txBody>
      </p:sp>
      <p:sp>
        <p:nvSpPr>
          <p:cNvPr id="17" name="Shape 15"/>
          <p:cNvSpPr/>
          <p:nvPr/>
        </p:nvSpPr>
        <p:spPr>
          <a:xfrm>
            <a:off x="228600" y="2395728"/>
            <a:ext cx="5029200" cy="457200"/>
          </a:xfrm>
          <a:prstGeom prst="rect">
            <a:avLst/>
          </a:prstGeom>
          <a:solidFill>
            <a:srgbClr val="FFF5F5"/>
          </a:solidFill>
          <a:ln w="12700">
            <a:solidFill>
              <a:srgbClr val="FFDDDD"/>
            </a:solidFill>
            <a:prstDash val="solid"/>
          </a:ln>
        </p:spPr>
        <p:txBody>
          <a:bodyPr/>
          <a:lstStyle/>
          <a:p>
            <a:endParaRPr lang="tr-TR"/>
          </a:p>
        </p:txBody>
      </p:sp>
      <p:sp>
        <p:nvSpPr>
          <p:cNvPr id="18" name="Shape 16"/>
          <p:cNvSpPr/>
          <p:nvPr/>
        </p:nvSpPr>
        <p:spPr>
          <a:xfrm>
            <a:off x="292608" y="2514600"/>
            <a:ext cx="219456" cy="219456"/>
          </a:xfrm>
          <a:prstGeom prst="ellipse">
            <a:avLst/>
          </a:prstGeom>
          <a:solidFill>
            <a:srgbClr val="E84855"/>
          </a:solidFill>
          <a:ln w="12700">
            <a:solidFill>
              <a:srgbClr val="E84855"/>
            </a:solidFill>
            <a:prstDash val="solid"/>
          </a:ln>
        </p:spPr>
        <p:txBody>
          <a:bodyPr/>
          <a:lstStyle/>
          <a:p>
            <a:endParaRPr lang="tr-TR"/>
          </a:p>
        </p:txBody>
      </p:sp>
      <p:sp>
        <p:nvSpPr>
          <p:cNvPr id="19" name="Text 17"/>
          <p:cNvSpPr/>
          <p:nvPr/>
        </p:nvSpPr>
        <p:spPr>
          <a:xfrm>
            <a:off x="292608" y="2514600"/>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a:t>
            </a:r>
            <a:endParaRPr lang="en-US" sz="800" dirty="0"/>
          </a:p>
        </p:txBody>
      </p:sp>
      <p:sp>
        <p:nvSpPr>
          <p:cNvPr id="20" name="Text 18"/>
          <p:cNvSpPr/>
          <p:nvPr/>
        </p:nvSpPr>
        <p:spPr>
          <a:xfrm>
            <a:off x="585216" y="2423160"/>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Bologna sıralamasını bozmak</a:t>
            </a:r>
            <a:endParaRPr lang="en-US" sz="950" dirty="0"/>
          </a:p>
        </p:txBody>
      </p:sp>
      <p:sp>
        <p:nvSpPr>
          <p:cNvPr id="21" name="Text 19"/>
          <p:cNvSpPr/>
          <p:nvPr/>
        </p:nvSpPr>
        <p:spPr>
          <a:xfrm>
            <a:off x="585216" y="2642616"/>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Bilgi → Beceri → Yetkinlik sırası Bologna çerçevesinin zorunluluğudur. Rastgele taşıma bu sırayı bozar.</a:t>
            </a:r>
            <a:endParaRPr lang="en-US" sz="850" dirty="0"/>
          </a:p>
        </p:txBody>
      </p:sp>
      <p:sp>
        <p:nvSpPr>
          <p:cNvPr id="22" name="Shape 20"/>
          <p:cNvSpPr/>
          <p:nvPr/>
        </p:nvSpPr>
        <p:spPr>
          <a:xfrm>
            <a:off x="228600" y="2907792"/>
            <a:ext cx="5029200" cy="457200"/>
          </a:xfrm>
          <a:prstGeom prst="rect">
            <a:avLst/>
          </a:prstGeom>
          <a:solidFill>
            <a:srgbClr val="FFFFFF"/>
          </a:solidFill>
          <a:ln w="12700">
            <a:solidFill>
              <a:srgbClr val="FFDDDD"/>
            </a:solidFill>
            <a:prstDash val="solid"/>
          </a:ln>
        </p:spPr>
        <p:txBody>
          <a:bodyPr/>
          <a:lstStyle/>
          <a:p>
            <a:endParaRPr lang="tr-TR"/>
          </a:p>
        </p:txBody>
      </p:sp>
      <p:sp>
        <p:nvSpPr>
          <p:cNvPr id="23" name="Shape 21"/>
          <p:cNvSpPr/>
          <p:nvPr/>
        </p:nvSpPr>
        <p:spPr>
          <a:xfrm>
            <a:off x="292608" y="3026664"/>
            <a:ext cx="219456" cy="219456"/>
          </a:xfrm>
          <a:prstGeom prst="ellipse">
            <a:avLst/>
          </a:prstGeom>
          <a:solidFill>
            <a:srgbClr val="E84855"/>
          </a:solidFill>
          <a:ln w="12700">
            <a:solidFill>
              <a:srgbClr val="E84855"/>
            </a:solidFill>
            <a:prstDash val="solid"/>
          </a:ln>
        </p:spPr>
        <p:txBody>
          <a:bodyPr/>
          <a:lstStyle/>
          <a:p>
            <a:endParaRPr lang="tr-TR"/>
          </a:p>
        </p:txBody>
      </p:sp>
      <p:sp>
        <p:nvSpPr>
          <p:cNvPr id="24" name="Text 22"/>
          <p:cNvSpPr/>
          <p:nvPr/>
        </p:nvSpPr>
        <p:spPr>
          <a:xfrm>
            <a:off x="292608" y="3026664"/>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4</a:t>
            </a:r>
            <a:endParaRPr lang="en-US" sz="800" dirty="0"/>
          </a:p>
        </p:txBody>
      </p:sp>
      <p:sp>
        <p:nvSpPr>
          <p:cNvPr id="25" name="Text 23"/>
          <p:cNvSpPr/>
          <p:nvPr/>
        </p:nvSpPr>
        <p:spPr>
          <a:xfrm>
            <a:off x="585216" y="2935224"/>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Çıktıları ölçülemez fiillerle yazmak</a:t>
            </a:r>
            <a:endParaRPr lang="en-US" sz="950" dirty="0"/>
          </a:p>
        </p:txBody>
      </p:sp>
      <p:sp>
        <p:nvSpPr>
          <p:cNvPr id="26" name="Text 24"/>
          <p:cNvSpPr/>
          <p:nvPr/>
        </p:nvSpPr>
        <p:spPr>
          <a:xfrm>
            <a:off x="585216" y="3154680"/>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'Anlar, kavrar, bilir' gibi fiiller ölçülemez. 'Analiz eder, değerlendirir, uygular' gibi fiiller kullanılmalı.</a:t>
            </a:r>
            <a:endParaRPr lang="en-US" sz="850" dirty="0"/>
          </a:p>
        </p:txBody>
      </p:sp>
      <p:sp>
        <p:nvSpPr>
          <p:cNvPr id="27" name="Shape 25"/>
          <p:cNvSpPr/>
          <p:nvPr/>
        </p:nvSpPr>
        <p:spPr>
          <a:xfrm>
            <a:off x="228600" y="3419856"/>
            <a:ext cx="5029200" cy="457200"/>
          </a:xfrm>
          <a:prstGeom prst="rect">
            <a:avLst/>
          </a:prstGeom>
          <a:solidFill>
            <a:srgbClr val="FFF5F5"/>
          </a:solidFill>
          <a:ln w="12700">
            <a:solidFill>
              <a:srgbClr val="FFDDDD"/>
            </a:solidFill>
            <a:prstDash val="solid"/>
          </a:ln>
        </p:spPr>
        <p:txBody>
          <a:bodyPr/>
          <a:lstStyle/>
          <a:p>
            <a:endParaRPr lang="tr-TR"/>
          </a:p>
        </p:txBody>
      </p:sp>
      <p:sp>
        <p:nvSpPr>
          <p:cNvPr id="28" name="Shape 26"/>
          <p:cNvSpPr/>
          <p:nvPr/>
        </p:nvSpPr>
        <p:spPr>
          <a:xfrm>
            <a:off x="292608" y="3538728"/>
            <a:ext cx="219456" cy="219456"/>
          </a:xfrm>
          <a:prstGeom prst="ellipse">
            <a:avLst/>
          </a:prstGeom>
          <a:solidFill>
            <a:srgbClr val="E84855"/>
          </a:solidFill>
          <a:ln w="12700">
            <a:solidFill>
              <a:srgbClr val="E84855"/>
            </a:solidFill>
            <a:prstDash val="solid"/>
          </a:ln>
        </p:spPr>
        <p:txBody>
          <a:bodyPr/>
          <a:lstStyle/>
          <a:p>
            <a:endParaRPr lang="tr-TR"/>
          </a:p>
        </p:txBody>
      </p:sp>
      <p:sp>
        <p:nvSpPr>
          <p:cNvPr id="29" name="Text 27"/>
          <p:cNvSpPr/>
          <p:nvPr/>
        </p:nvSpPr>
        <p:spPr>
          <a:xfrm>
            <a:off x="292608" y="3538728"/>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5</a:t>
            </a:r>
            <a:endParaRPr lang="en-US" sz="800" dirty="0"/>
          </a:p>
        </p:txBody>
      </p:sp>
      <p:sp>
        <p:nvSpPr>
          <p:cNvPr id="30" name="Text 28"/>
          <p:cNvSpPr/>
          <p:nvPr/>
        </p:nvSpPr>
        <p:spPr>
          <a:xfrm>
            <a:off x="585216" y="3447288"/>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Çok az veya çok fazla çıktı belirlemek</a:t>
            </a:r>
            <a:endParaRPr lang="en-US" sz="950" dirty="0"/>
          </a:p>
        </p:txBody>
      </p:sp>
      <p:sp>
        <p:nvSpPr>
          <p:cNvPr id="31" name="Text 29"/>
          <p:cNvSpPr/>
          <p:nvPr/>
        </p:nvSpPr>
        <p:spPr>
          <a:xfrm>
            <a:off x="585216" y="3666744"/>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MÜDEK 10-15 arası çıktı önerir. 5'ten az = yetersiz kapsam. 20'den fazla = odak kaybı.</a:t>
            </a:r>
            <a:endParaRPr lang="en-US" sz="850" dirty="0"/>
          </a:p>
        </p:txBody>
      </p:sp>
      <p:sp>
        <p:nvSpPr>
          <p:cNvPr id="32" name="Shape 30"/>
          <p:cNvSpPr/>
          <p:nvPr/>
        </p:nvSpPr>
        <p:spPr>
          <a:xfrm>
            <a:off x="228600" y="3931920"/>
            <a:ext cx="5029200" cy="457200"/>
          </a:xfrm>
          <a:prstGeom prst="rect">
            <a:avLst/>
          </a:prstGeom>
          <a:solidFill>
            <a:srgbClr val="FFFFFF"/>
          </a:solidFill>
          <a:ln w="12700">
            <a:solidFill>
              <a:srgbClr val="FFDDDD"/>
            </a:solidFill>
            <a:prstDash val="solid"/>
          </a:ln>
        </p:spPr>
        <p:txBody>
          <a:bodyPr/>
          <a:lstStyle/>
          <a:p>
            <a:endParaRPr lang="tr-TR"/>
          </a:p>
        </p:txBody>
      </p:sp>
      <p:sp>
        <p:nvSpPr>
          <p:cNvPr id="33" name="Shape 31"/>
          <p:cNvSpPr/>
          <p:nvPr/>
        </p:nvSpPr>
        <p:spPr>
          <a:xfrm>
            <a:off x="292608" y="4050792"/>
            <a:ext cx="219456" cy="219456"/>
          </a:xfrm>
          <a:prstGeom prst="ellipse">
            <a:avLst/>
          </a:prstGeom>
          <a:solidFill>
            <a:srgbClr val="E84855"/>
          </a:solidFill>
          <a:ln w="12700">
            <a:solidFill>
              <a:srgbClr val="E84855"/>
            </a:solidFill>
            <a:prstDash val="solid"/>
          </a:ln>
        </p:spPr>
        <p:txBody>
          <a:bodyPr/>
          <a:lstStyle/>
          <a:p>
            <a:endParaRPr lang="tr-TR"/>
          </a:p>
        </p:txBody>
      </p:sp>
      <p:sp>
        <p:nvSpPr>
          <p:cNvPr id="34" name="Text 32"/>
          <p:cNvSpPr/>
          <p:nvPr/>
        </p:nvSpPr>
        <p:spPr>
          <a:xfrm>
            <a:off x="292608" y="4050792"/>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6</a:t>
            </a:r>
            <a:endParaRPr lang="en-US" sz="800" dirty="0"/>
          </a:p>
        </p:txBody>
      </p:sp>
      <p:sp>
        <p:nvSpPr>
          <p:cNvPr id="35" name="Text 33"/>
          <p:cNvSpPr/>
          <p:nvPr/>
        </p:nvSpPr>
        <p:spPr>
          <a:xfrm>
            <a:off x="585216" y="3959352"/>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Derslerin kapsamadığı çıktı belirlemek</a:t>
            </a:r>
            <a:endParaRPr lang="en-US" sz="950" dirty="0"/>
          </a:p>
        </p:txBody>
      </p:sp>
      <p:sp>
        <p:nvSpPr>
          <p:cNvPr id="36" name="Text 34"/>
          <p:cNvSpPr/>
          <p:nvPr/>
        </p:nvSpPr>
        <p:spPr>
          <a:xfrm>
            <a:off x="585216" y="4178808"/>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Hiçbir ders bu çıktıya katkı sağlamıyorsa matris boş kalır. Çıktı gerçekte eğitimle desteklenmeli.</a:t>
            </a:r>
            <a:endParaRPr lang="en-US" sz="850" dirty="0"/>
          </a:p>
        </p:txBody>
      </p:sp>
      <p:sp>
        <p:nvSpPr>
          <p:cNvPr id="37" name="Shape 35"/>
          <p:cNvSpPr/>
          <p:nvPr/>
        </p:nvSpPr>
        <p:spPr>
          <a:xfrm>
            <a:off x="228600" y="4443984"/>
            <a:ext cx="5029200" cy="457200"/>
          </a:xfrm>
          <a:prstGeom prst="rect">
            <a:avLst/>
          </a:prstGeom>
          <a:solidFill>
            <a:srgbClr val="FFF5F5"/>
          </a:solidFill>
          <a:ln w="12700">
            <a:solidFill>
              <a:srgbClr val="FFDDDD"/>
            </a:solidFill>
            <a:prstDash val="solid"/>
          </a:ln>
        </p:spPr>
        <p:txBody>
          <a:bodyPr/>
          <a:lstStyle/>
          <a:p>
            <a:endParaRPr lang="tr-TR"/>
          </a:p>
        </p:txBody>
      </p:sp>
      <p:sp>
        <p:nvSpPr>
          <p:cNvPr id="38" name="Shape 36"/>
          <p:cNvSpPr/>
          <p:nvPr/>
        </p:nvSpPr>
        <p:spPr>
          <a:xfrm>
            <a:off x="292608" y="4562856"/>
            <a:ext cx="219456" cy="219456"/>
          </a:xfrm>
          <a:prstGeom prst="ellipse">
            <a:avLst/>
          </a:prstGeom>
          <a:solidFill>
            <a:srgbClr val="E84855"/>
          </a:solidFill>
          <a:ln w="12700">
            <a:solidFill>
              <a:srgbClr val="E84855"/>
            </a:solidFill>
            <a:prstDash val="solid"/>
          </a:ln>
        </p:spPr>
        <p:txBody>
          <a:bodyPr/>
          <a:lstStyle/>
          <a:p>
            <a:endParaRPr lang="tr-TR"/>
          </a:p>
        </p:txBody>
      </p:sp>
      <p:sp>
        <p:nvSpPr>
          <p:cNvPr id="39" name="Text 37"/>
          <p:cNvSpPr/>
          <p:nvPr/>
        </p:nvSpPr>
        <p:spPr>
          <a:xfrm>
            <a:off x="292608" y="4562856"/>
            <a:ext cx="219456"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7</a:t>
            </a:r>
            <a:endParaRPr lang="en-US" sz="800" dirty="0"/>
          </a:p>
        </p:txBody>
      </p:sp>
      <p:sp>
        <p:nvSpPr>
          <p:cNvPr id="40" name="Text 38"/>
          <p:cNvSpPr/>
          <p:nvPr/>
        </p:nvSpPr>
        <p:spPr>
          <a:xfrm>
            <a:off x="585216" y="4471416"/>
            <a:ext cx="4617720" cy="201168"/>
          </a:xfrm>
          <a:prstGeom prst="rect">
            <a:avLst/>
          </a:prstGeom>
          <a:noFill/>
          <a:ln/>
        </p:spPr>
        <p:txBody>
          <a:bodyPr wrap="square" lIns="0" tIns="0" rIns="0" bIns="0" rtlCol="0" anchor="ctr"/>
          <a:lstStyle/>
          <a:p>
            <a:pPr marL="0" indent="0">
              <a:buNone/>
            </a:pPr>
            <a:r>
              <a:rPr lang="en-US" sz="950" b="1" dirty="0">
                <a:solidFill>
                  <a:srgbClr val="4A5568"/>
                </a:solidFill>
                <a:latin typeface="Calibri" pitchFamily="34" charset="0"/>
                <a:ea typeface="Calibri" pitchFamily="34" charset="-122"/>
                <a:cs typeface="Calibri" pitchFamily="34" charset="-120"/>
              </a:rPr>
              <a:t>Bölüm kurulu kararı almadan değişiklik yapmak</a:t>
            </a:r>
            <a:endParaRPr lang="en-US" sz="950" dirty="0"/>
          </a:p>
        </p:txBody>
      </p:sp>
      <p:sp>
        <p:nvSpPr>
          <p:cNvPr id="41" name="Text 39"/>
          <p:cNvSpPr/>
          <p:nvPr/>
        </p:nvSpPr>
        <p:spPr>
          <a:xfrm>
            <a:off x="585216" y="4690872"/>
            <a:ext cx="4617720" cy="182880"/>
          </a:xfrm>
          <a:prstGeom prst="rect">
            <a:avLst/>
          </a:prstGeom>
          <a:noFill/>
          <a:ln/>
        </p:spPr>
        <p:txBody>
          <a:bodyPr wrap="square" lIns="0" tIns="0" rIns="0" bIns="0" rtlCol="0" anchor="ctr"/>
          <a:lstStyle/>
          <a:p>
            <a:pPr marL="0" indent="0">
              <a:buNone/>
            </a:pPr>
            <a:r>
              <a:rPr lang="en-US" sz="850" dirty="0">
                <a:solidFill>
                  <a:srgbClr val="AA3333"/>
                </a:solidFill>
                <a:latin typeface="Calibri" pitchFamily="34" charset="0"/>
                <a:ea typeface="Calibri" pitchFamily="34" charset="-122"/>
                <a:cs typeface="Calibri" pitchFamily="34" charset="-120"/>
              </a:rPr>
              <a:t>→ Program çıktıları değişikliği bölüm kurulu kararı ve YÖK bildirimi gerektirebilir. Tek başınıza değiştirmeyin.</a:t>
            </a:r>
            <a:endParaRPr lang="en-US" sz="850" dirty="0"/>
          </a:p>
        </p:txBody>
      </p:sp>
      <p:sp>
        <p:nvSpPr>
          <p:cNvPr id="42" name="Shape 40"/>
          <p:cNvSpPr/>
          <p:nvPr/>
        </p:nvSpPr>
        <p:spPr>
          <a:xfrm>
            <a:off x="5440680" y="1024128"/>
            <a:ext cx="3474720" cy="292608"/>
          </a:xfrm>
          <a:prstGeom prst="rect">
            <a:avLst/>
          </a:prstGeom>
          <a:solidFill>
            <a:srgbClr val="1E8C45"/>
          </a:solidFill>
          <a:ln w="12700">
            <a:solidFill>
              <a:srgbClr val="1E8C45"/>
            </a:solidFill>
            <a:prstDash val="solid"/>
          </a:ln>
        </p:spPr>
        <p:txBody>
          <a:bodyPr/>
          <a:lstStyle/>
          <a:p>
            <a:endParaRPr lang="tr-TR"/>
          </a:p>
        </p:txBody>
      </p:sp>
      <p:sp>
        <p:nvSpPr>
          <p:cNvPr id="43" name="Text 41"/>
          <p:cNvSpPr/>
          <p:nvPr/>
        </p:nvSpPr>
        <p:spPr>
          <a:xfrm>
            <a:off x="5532120" y="1024128"/>
            <a:ext cx="3291840" cy="29260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Kontrol Listesi</a:t>
            </a:r>
            <a:endParaRPr lang="en-US" sz="1200" dirty="0"/>
          </a:p>
        </p:txBody>
      </p:sp>
      <p:sp>
        <p:nvSpPr>
          <p:cNvPr id="44" name="Shape 42"/>
          <p:cNvSpPr/>
          <p:nvPr/>
        </p:nvSpPr>
        <p:spPr>
          <a:xfrm>
            <a:off x="5440680" y="1371600"/>
            <a:ext cx="3474720" cy="429768"/>
          </a:xfrm>
          <a:prstGeom prst="rect">
            <a:avLst/>
          </a:prstGeom>
          <a:solidFill>
            <a:srgbClr val="F0FFF4"/>
          </a:solidFill>
          <a:ln w="12700">
            <a:solidFill>
              <a:srgbClr val="C8E6C9"/>
            </a:solidFill>
            <a:prstDash val="solid"/>
          </a:ln>
        </p:spPr>
        <p:txBody>
          <a:bodyPr/>
          <a:lstStyle/>
          <a:p>
            <a:endParaRPr lang="tr-TR"/>
          </a:p>
        </p:txBody>
      </p:sp>
      <p:sp>
        <p:nvSpPr>
          <p:cNvPr id="45" name="Shape 43"/>
          <p:cNvSpPr/>
          <p:nvPr/>
        </p:nvSpPr>
        <p:spPr>
          <a:xfrm>
            <a:off x="5513832" y="1463040"/>
            <a:ext cx="237744" cy="237744"/>
          </a:xfrm>
          <a:prstGeom prst="rect">
            <a:avLst/>
          </a:prstGeom>
          <a:solidFill>
            <a:srgbClr val="1E8C45"/>
          </a:solidFill>
          <a:ln w="12700">
            <a:solidFill>
              <a:srgbClr val="1E8C45"/>
            </a:solidFill>
            <a:prstDash val="solid"/>
          </a:ln>
        </p:spPr>
        <p:txBody>
          <a:bodyPr/>
          <a:lstStyle/>
          <a:p>
            <a:endParaRPr lang="tr-TR"/>
          </a:p>
        </p:txBody>
      </p:sp>
      <p:sp>
        <p:nvSpPr>
          <p:cNvPr id="46" name="Text 44"/>
          <p:cNvSpPr/>
          <p:nvPr/>
        </p:nvSpPr>
        <p:spPr>
          <a:xfrm>
            <a:off x="5513832" y="1463040"/>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47" name="Text 45"/>
          <p:cNvSpPr/>
          <p:nvPr/>
        </p:nvSpPr>
        <p:spPr>
          <a:xfrm>
            <a:off x="5815584" y="1463040"/>
            <a:ext cx="3035808"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14 çıktı eksiksiz mevcut</a:t>
            </a:r>
            <a:endParaRPr lang="en-US" sz="900" dirty="0"/>
          </a:p>
        </p:txBody>
      </p:sp>
      <p:sp>
        <p:nvSpPr>
          <p:cNvPr id="48" name="Shape 46"/>
          <p:cNvSpPr/>
          <p:nvPr/>
        </p:nvSpPr>
        <p:spPr>
          <a:xfrm>
            <a:off x="5440680" y="1856232"/>
            <a:ext cx="3474720" cy="429768"/>
          </a:xfrm>
          <a:prstGeom prst="rect">
            <a:avLst/>
          </a:prstGeom>
          <a:solidFill>
            <a:srgbClr val="FFFFFF"/>
          </a:solidFill>
          <a:ln w="12700">
            <a:solidFill>
              <a:srgbClr val="C8E6C9"/>
            </a:solidFill>
            <a:prstDash val="solid"/>
          </a:ln>
        </p:spPr>
        <p:txBody>
          <a:bodyPr/>
          <a:lstStyle/>
          <a:p>
            <a:endParaRPr lang="tr-TR"/>
          </a:p>
        </p:txBody>
      </p:sp>
      <p:sp>
        <p:nvSpPr>
          <p:cNvPr id="49" name="Shape 47"/>
          <p:cNvSpPr/>
          <p:nvPr/>
        </p:nvSpPr>
        <p:spPr>
          <a:xfrm>
            <a:off x="5513832" y="1947672"/>
            <a:ext cx="237744" cy="237744"/>
          </a:xfrm>
          <a:prstGeom prst="rect">
            <a:avLst/>
          </a:prstGeom>
          <a:solidFill>
            <a:srgbClr val="1E8C45"/>
          </a:solidFill>
          <a:ln w="12700">
            <a:solidFill>
              <a:srgbClr val="1E8C45"/>
            </a:solidFill>
            <a:prstDash val="solid"/>
          </a:ln>
        </p:spPr>
        <p:txBody>
          <a:bodyPr/>
          <a:lstStyle/>
          <a:p>
            <a:endParaRPr lang="tr-TR"/>
          </a:p>
        </p:txBody>
      </p:sp>
      <p:sp>
        <p:nvSpPr>
          <p:cNvPr id="50" name="Text 48"/>
          <p:cNvSpPr/>
          <p:nvPr/>
        </p:nvSpPr>
        <p:spPr>
          <a:xfrm>
            <a:off x="5513832" y="1947672"/>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1" name="Text 49"/>
          <p:cNvSpPr/>
          <p:nvPr/>
        </p:nvSpPr>
        <p:spPr>
          <a:xfrm>
            <a:off x="5815584" y="1947672"/>
            <a:ext cx="3035808"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Her çıktı ölçülebilir fiille bitiyor</a:t>
            </a:r>
            <a:endParaRPr lang="en-US" sz="900" dirty="0"/>
          </a:p>
        </p:txBody>
      </p:sp>
      <p:sp>
        <p:nvSpPr>
          <p:cNvPr id="52" name="Shape 50"/>
          <p:cNvSpPr/>
          <p:nvPr/>
        </p:nvSpPr>
        <p:spPr>
          <a:xfrm>
            <a:off x="5440680" y="2340864"/>
            <a:ext cx="3474720" cy="429768"/>
          </a:xfrm>
          <a:prstGeom prst="rect">
            <a:avLst/>
          </a:prstGeom>
          <a:solidFill>
            <a:srgbClr val="F0FFF4"/>
          </a:solidFill>
          <a:ln w="12700">
            <a:solidFill>
              <a:srgbClr val="C8E6C9"/>
            </a:solidFill>
            <a:prstDash val="solid"/>
          </a:ln>
        </p:spPr>
        <p:txBody>
          <a:bodyPr/>
          <a:lstStyle/>
          <a:p>
            <a:endParaRPr lang="tr-TR"/>
          </a:p>
        </p:txBody>
      </p:sp>
      <p:sp>
        <p:nvSpPr>
          <p:cNvPr id="53" name="Shape 51"/>
          <p:cNvSpPr/>
          <p:nvPr/>
        </p:nvSpPr>
        <p:spPr>
          <a:xfrm>
            <a:off x="5513832" y="2432304"/>
            <a:ext cx="237744" cy="237744"/>
          </a:xfrm>
          <a:prstGeom prst="rect">
            <a:avLst/>
          </a:prstGeom>
          <a:solidFill>
            <a:srgbClr val="1E8C45"/>
          </a:solidFill>
          <a:ln w="12700">
            <a:solidFill>
              <a:srgbClr val="1E8C45"/>
            </a:solidFill>
            <a:prstDash val="solid"/>
          </a:ln>
        </p:spPr>
        <p:txBody>
          <a:bodyPr/>
          <a:lstStyle/>
          <a:p>
            <a:endParaRPr lang="tr-TR"/>
          </a:p>
        </p:txBody>
      </p:sp>
      <p:sp>
        <p:nvSpPr>
          <p:cNvPr id="54" name="Text 52"/>
          <p:cNvSpPr/>
          <p:nvPr/>
        </p:nvSpPr>
        <p:spPr>
          <a:xfrm>
            <a:off x="5513832" y="2432304"/>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5" name="Text 53"/>
          <p:cNvSpPr/>
          <p:nvPr/>
        </p:nvSpPr>
        <p:spPr>
          <a:xfrm>
            <a:off x="5815584" y="2432304"/>
            <a:ext cx="3035808"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TR ve EN paralel ve tutarlı</a:t>
            </a:r>
            <a:endParaRPr lang="en-US" sz="900" dirty="0"/>
          </a:p>
        </p:txBody>
      </p:sp>
      <p:sp>
        <p:nvSpPr>
          <p:cNvPr id="56" name="Shape 54"/>
          <p:cNvSpPr/>
          <p:nvPr/>
        </p:nvSpPr>
        <p:spPr>
          <a:xfrm>
            <a:off x="5440680" y="2825496"/>
            <a:ext cx="3474720" cy="429768"/>
          </a:xfrm>
          <a:prstGeom prst="rect">
            <a:avLst/>
          </a:prstGeom>
          <a:solidFill>
            <a:srgbClr val="FFFFFF"/>
          </a:solidFill>
          <a:ln w="12700">
            <a:solidFill>
              <a:srgbClr val="C8E6C9"/>
            </a:solidFill>
            <a:prstDash val="solid"/>
          </a:ln>
        </p:spPr>
        <p:txBody>
          <a:bodyPr/>
          <a:lstStyle/>
          <a:p>
            <a:endParaRPr lang="tr-TR"/>
          </a:p>
        </p:txBody>
      </p:sp>
      <p:sp>
        <p:nvSpPr>
          <p:cNvPr id="57" name="Shape 55"/>
          <p:cNvSpPr/>
          <p:nvPr/>
        </p:nvSpPr>
        <p:spPr>
          <a:xfrm>
            <a:off x="5513832" y="2916936"/>
            <a:ext cx="237744" cy="237744"/>
          </a:xfrm>
          <a:prstGeom prst="rect">
            <a:avLst/>
          </a:prstGeom>
          <a:solidFill>
            <a:srgbClr val="1E8C45"/>
          </a:solidFill>
          <a:ln w="12700">
            <a:solidFill>
              <a:srgbClr val="1E8C45"/>
            </a:solidFill>
            <a:prstDash val="solid"/>
          </a:ln>
        </p:spPr>
        <p:txBody>
          <a:bodyPr/>
          <a:lstStyle/>
          <a:p>
            <a:endParaRPr lang="tr-TR"/>
          </a:p>
        </p:txBody>
      </p:sp>
      <p:sp>
        <p:nvSpPr>
          <p:cNvPr id="58" name="Text 56"/>
          <p:cNvSpPr/>
          <p:nvPr/>
        </p:nvSpPr>
        <p:spPr>
          <a:xfrm>
            <a:off x="5513832" y="2916936"/>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59" name="Text 57"/>
          <p:cNvSpPr/>
          <p:nvPr/>
        </p:nvSpPr>
        <p:spPr>
          <a:xfrm>
            <a:off x="5815584" y="2916936"/>
            <a:ext cx="3035808"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Bologna sırası korunmuş (BİLGİ→BECERİ→YETKİNLİK)</a:t>
            </a:r>
            <a:endParaRPr lang="en-US" sz="900" dirty="0"/>
          </a:p>
        </p:txBody>
      </p:sp>
      <p:sp>
        <p:nvSpPr>
          <p:cNvPr id="60" name="Shape 58"/>
          <p:cNvSpPr/>
          <p:nvPr/>
        </p:nvSpPr>
        <p:spPr>
          <a:xfrm>
            <a:off x="5440680" y="3310128"/>
            <a:ext cx="3474720" cy="429768"/>
          </a:xfrm>
          <a:prstGeom prst="rect">
            <a:avLst/>
          </a:prstGeom>
          <a:solidFill>
            <a:srgbClr val="F0FFF4"/>
          </a:solidFill>
          <a:ln w="12700">
            <a:solidFill>
              <a:srgbClr val="C8E6C9"/>
            </a:solidFill>
            <a:prstDash val="solid"/>
          </a:ln>
        </p:spPr>
        <p:txBody>
          <a:bodyPr/>
          <a:lstStyle/>
          <a:p>
            <a:endParaRPr lang="tr-TR"/>
          </a:p>
        </p:txBody>
      </p:sp>
      <p:sp>
        <p:nvSpPr>
          <p:cNvPr id="61" name="Shape 59"/>
          <p:cNvSpPr/>
          <p:nvPr/>
        </p:nvSpPr>
        <p:spPr>
          <a:xfrm>
            <a:off x="5513832" y="3401568"/>
            <a:ext cx="237744" cy="237744"/>
          </a:xfrm>
          <a:prstGeom prst="rect">
            <a:avLst/>
          </a:prstGeom>
          <a:solidFill>
            <a:srgbClr val="1E8C45"/>
          </a:solidFill>
          <a:ln w="12700">
            <a:solidFill>
              <a:srgbClr val="1E8C45"/>
            </a:solidFill>
            <a:prstDash val="solid"/>
          </a:ln>
        </p:spPr>
        <p:txBody>
          <a:bodyPr/>
          <a:lstStyle/>
          <a:p>
            <a:endParaRPr lang="tr-TR"/>
          </a:p>
        </p:txBody>
      </p:sp>
      <p:sp>
        <p:nvSpPr>
          <p:cNvPr id="62" name="Text 60"/>
          <p:cNvSpPr/>
          <p:nvPr/>
        </p:nvSpPr>
        <p:spPr>
          <a:xfrm>
            <a:off x="5513832" y="3401568"/>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63" name="Text 61"/>
          <p:cNvSpPr/>
          <p:nvPr/>
        </p:nvSpPr>
        <p:spPr>
          <a:xfrm>
            <a:off x="5815584" y="3401568"/>
            <a:ext cx="3035808"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Hiç 'ölçülemez fiil' yok (bilir, anlar, kavrar)</a:t>
            </a:r>
            <a:endParaRPr lang="en-US" sz="900" dirty="0"/>
          </a:p>
        </p:txBody>
      </p:sp>
      <p:sp>
        <p:nvSpPr>
          <p:cNvPr id="64" name="Shape 62"/>
          <p:cNvSpPr/>
          <p:nvPr/>
        </p:nvSpPr>
        <p:spPr>
          <a:xfrm>
            <a:off x="5440680" y="3794760"/>
            <a:ext cx="3474720" cy="429768"/>
          </a:xfrm>
          <a:prstGeom prst="rect">
            <a:avLst/>
          </a:prstGeom>
          <a:solidFill>
            <a:srgbClr val="FFFFFF"/>
          </a:solidFill>
          <a:ln w="12700">
            <a:solidFill>
              <a:srgbClr val="C8E6C9"/>
            </a:solidFill>
            <a:prstDash val="solid"/>
          </a:ln>
        </p:spPr>
        <p:txBody>
          <a:bodyPr/>
          <a:lstStyle/>
          <a:p>
            <a:endParaRPr lang="tr-TR"/>
          </a:p>
        </p:txBody>
      </p:sp>
      <p:sp>
        <p:nvSpPr>
          <p:cNvPr id="65" name="Shape 63"/>
          <p:cNvSpPr/>
          <p:nvPr/>
        </p:nvSpPr>
        <p:spPr>
          <a:xfrm>
            <a:off x="5513832" y="3886200"/>
            <a:ext cx="237744" cy="237744"/>
          </a:xfrm>
          <a:prstGeom prst="rect">
            <a:avLst/>
          </a:prstGeom>
          <a:solidFill>
            <a:srgbClr val="1E8C45"/>
          </a:solidFill>
          <a:ln w="12700">
            <a:solidFill>
              <a:srgbClr val="1E8C45"/>
            </a:solidFill>
            <a:prstDash val="solid"/>
          </a:ln>
        </p:spPr>
        <p:txBody>
          <a:bodyPr/>
          <a:lstStyle/>
          <a:p>
            <a:endParaRPr lang="tr-TR"/>
          </a:p>
        </p:txBody>
      </p:sp>
      <p:sp>
        <p:nvSpPr>
          <p:cNvPr id="66" name="Text 64"/>
          <p:cNvSpPr/>
          <p:nvPr/>
        </p:nvSpPr>
        <p:spPr>
          <a:xfrm>
            <a:off x="5513832" y="3886200"/>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67" name="Text 65"/>
          <p:cNvSpPr/>
          <p:nvPr/>
        </p:nvSpPr>
        <p:spPr>
          <a:xfrm>
            <a:off x="5815584" y="3886200"/>
            <a:ext cx="3035808"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Her çıktı en az 1 dersle ilişkilendirilmiş</a:t>
            </a:r>
            <a:endParaRPr lang="en-US" sz="900" dirty="0"/>
          </a:p>
        </p:txBody>
      </p:sp>
      <p:sp>
        <p:nvSpPr>
          <p:cNvPr id="68" name="Shape 66"/>
          <p:cNvSpPr/>
          <p:nvPr/>
        </p:nvSpPr>
        <p:spPr>
          <a:xfrm>
            <a:off x="5440680" y="4279392"/>
            <a:ext cx="3474720" cy="429768"/>
          </a:xfrm>
          <a:prstGeom prst="rect">
            <a:avLst/>
          </a:prstGeom>
          <a:solidFill>
            <a:srgbClr val="F0FFF4"/>
          </a:solidFill>
          <a:ln w="12700">
            <a:solidFill>
              <a:srgbClr val="C8E6C9"/>
            </a:solidFill>
            <a:prstDash val="solid"/>
          </a:ln>
        </p:spPr>
        <p:txBody>
          <a:bodyPr/>
          <a:lstStyle/>
          <a:p>
            <a:endParaRPr lang="tr-TR"/>
          </a:p>
        </p:txBody>
      </p:sp>
      <p:sp>
        <p:nvSpPr>
          <p:cNvPr id="69" name="Shape 67"/>
          <p:cNvSpPr/>
          <p:nvPr/>
        </p:nvSpPr>
        <p:spPr>
          <a:xfrm>
            <a:off x="5513832" y="4370832"/>
            <a:ext cx="237744" cy="237744"/>
          </a:xfrm>
          <a:prstGeom prst="rect">
            <a:avLst/>
          </a:prstGeom>
          <a:solidFill>
            <a:srgbClr val="1E8C45"/>
          </a:solidFill>
          <a:ln w="12700">
            <a:solidFill>
              <a:srgbClr val="1E8C45"/>
            </a:solidFill>
            <a:prstDash val="solid"/>
          </a:ln>
        </p:spPr>
        <p:txBody>
          <a:bodyPr/>
          <a:lstStyle/>
          <a:p>
            <a:endParaRPr lang="tr-TR"/>
          </a:p>
        </p:txBody>
      </p:sp>
      <p:sp>
        <p:nvSpPr>
          <p:cNvPr id="70" name="Text 68"/>
          <p:cNvSpPr/>
          <p:nvPr/>
        </p:nvSpPr>
        <p:spPr>
          <a:xfrm>
            <a:off x="5513832" y="4370832"/>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71" name="Text 69"/>
          <p:cNvSpPr/>
          <p:nvPr/>
        </p:nvSpPr>
        <p:spPr>
          <a:xfrm>
            <a:off x="5815584" y="4370832"/>
            <a:ext cx="3035808"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Bölüm kurulu onayı alındı</a:t>
            </a:r>
            <a:endParaRPr lang="en-US" sz="900" dirty="0"/>
          </a:p>
        </p:txBody>
      </p:sp>
      <p:sp>
        <p:nvSpPr>
          <p:cNvPr id="72" name="Shape 70"/>
          <p:cNvSpPr/>
          <p:nvPr/>
        </p:nvSpPr>
        <p:spPr>
          <a:xfrm>
            <a:off x="5440680" y="4818888"/>
            <a:ext cx="3474720" cy="237744"/>
          </a:xfrm>
          <a:prstGeom prst="rect">
            <a:avLst/>
          </a:prstGeom>
          <a:solidFill>
            <a:srgbClr val="1A3A6B"/>
          </a:solidFill>
          <a:ln w="12700">
            <a:solidFill>
              <a:srgbClr val="1A3A6B"/>
            </a:solidFill>
            <a:prstDash val="solid"/>
          </a:ln>
        </p:spPr>
        <p:txBody>
          <a:bodyPr/>
          <a:lstStyle/>
          <a:p>
            <a:endParaRPr lang="tr-TR"/>
          </a:p>
        </p:txBody>
      </p:sp>
      <p:sp>
        <p:nvSpPr>
          <p:cNvPr id="73" name="Text 71"/>
          <p:cNvSpPr/>
          <p:nvPr/>
        </p:nvSpPr>
        <p:spPr>
          <a:xfrm>
            <a:off x="5440680" y="4818888"/>
            <a:ext cx="3474720" cy="237744"/>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14 PÇ  •  5 Kategori  •  TR+EN  •  Bologna ✓</a:t>
            </a:r>
            <a:endParaRPr lang="en-US" sz="1000" dirty="0"/>
          </a:p>
        </p:txBody>
      </p:sp>
      <p:sp>
        <p:nvSpPr>
          <p:cNvPr id="74" name="Shape 72"/>
          <p:cNvSpPr/>
          <p:nvPr/>
        </p:nvSpPr>
        <p:spPr>
          <a:xfrm>
            <a:off x="228600" y="4818888"/>
            <a:ext cx="5120640" cy="237744"/>
          </a:xfrm>
          <a:prstGeom prst="rect">
            <a:avLst/>
          </a:prstGeom>
          <a:solidFill>
            <a:srgbClr val="FFF8E1"/>
          </a:solidFill>
          <a:ln w="12700">
            <a:solidFill>
              <a:srgbClr val="E67E22"/>
            </a:solidFill>
            <a:prstDash val="solid"/>
          </a:ln>
        </p:spPr>
        <p:txBody>
          <a:bodyPr/>
          <a:lstStyle/>
          <a:p>
            <a:endParaRPr lang="tr-TR"/>
          </a:p>
        </p:txBody>
      </p:sp>
      <p:sp>
        <p:nvSpPr>
          <p:cNvPr id="75" name="Text 73"/>
          <p:cNvSpPr/>
          <p:nvPr/>
        </p:nvSpPr>
        <p:spPr>
          <a:xfrm>
            <a:off x="320040" y="4818888"/>
            <a:ext cx="4937760" cy="237744"/>
          </a:xfrm>
          <a:prstGeom prst="rect">
            <a:avLst/>
          </a:prstGeom>
          <a:noFill/>
          <a:ln/>
        </p:spPr>
        <p:txBody>
          <a:bodyPr wrap="square" lIns="0" tIns="0" rIns="0" bIns="0" rtlCol="0" anchor="ctr"/>
          <a:lstStyle/>
          <a:p>
            <a:pPr marL="0" indent="0">
              <a:buNone/>
            </a:pPr>
            <a:r>
              <a:rPr lang="en-US" sz="880" dirty="0">
                <a:solidFill>
                  <a:srgbClr val="5C4000"/>
                </a:solidFill>
                <a:latin typeface="Calibri" pitchFamily="34" charset="0"/>
                <a:ea typeface="Calibri" pitchFamily="34" charset="-122"/>
                <a:cs typeface="Calibri" pitchFamily="34" charset="-120"/>
              </a:rPr>
              <a:t>💡  Hatırlayın: Program çıktıları bir kez doğru belirlenir, nadiren değişir. Değişiklik gerekiyorsa bölüm kararıyla ve dikkatle yapılır.</a:t>
            </a:r>
            <a:endParaRPr lang="en-US" sz="88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7B2D8B"/>
          </a:solidFill>
          <a:ln w="12700">
            <a:solidFill>
              <a:srgbClr val="7B2D8B"/>
            </a:solidFill>
            <a:prstDash val="solid"/>
          </a:ln>
        </p:spPr>
        <p:txBody>
          <a:bodyPr/>
          <a:lstStyle/>
          <a:p>
            <a:endParaRPr lang="tr-TR"/>
          </a:p>
        </p:txBody>
      </p:sp>
      <p:sp>
        <p:nvSpPr>
          <p:cNvPr id="3" name="Shape 1"/>
          <p:cNvSpPr/>
          <p:nvPr/>
        </p:nvSpPr>
        <p:spPr>
          <a:xfrm>
            <a:off x="365760" y="365760"/>
            <a:ext cx="4114800" cy="347472"/>
          </a:xfrm>
          <a:prstGeom prst="rect">
            <a:avLst/>
          </a:prstGeom>
          <a:solidFill>
            <a:srgbClr val="7B2D8B"/>
          </a:solidFill>
          <a:ln w="12700">
            <a:solidFill>
              <a:srgbClr val="7B2D8B"/>
            </a:solidFill>
            <a:prstDash val="solid"/>
          </a:ln>
        </p:spPr>
        <p:txBody>
          <a:bodyPr/>
          <a:lstStyle/>
          <a:p>
            <a:endParaRPr lang="tr-TR"/>
          </a:p>
        </p:txBody>
      </p:sp>
      <p:sp>
        <p:nvSpPr>
          <p:cNvPr id="4" name="Text 2"/>
          <p:cNvSpPr/>
          <p:nvPr/>
        </p:nvSpPr>
        <p:spPr>
          <a:xfrm>
            <a:off x="365760" y="365760"/>
            <a:ext cx="4114800" cy="347472"/>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PROGRAM ÇIKTILARI </a:t>
            </a:r>
            <a:endParaRPr lang="en-US" sz="900" dirty="0"/>
          </a:p>
        </p:txBody>
      </p:sp>
      <p:sp>
        <p:nvSpPr>
          <p:cNvPr id="5" name="Text 3"/>
          <p:cNvSpPr/>
          <p:nvPr/>
        </p:nvSpPr>
        <p:spPr>
          <a:xfrm>
            <a:off x="365760" y="960120"/>
            <a:ext cx="8229600" cy="868680"/>
          </a:xfrm>
          <a:prstGeom prst="rect">
            <a:avLst/>
          </a:prstGeom>
          <a:noFill/>
          <a:ln/>
        </p:spPr>
        <p:txBody>
          <a:bodyPr wrap="square" lIns="0" tIns="0" rIns="0" bIns="0" rtlCol="0" anchor="ctr"/>
          <a:lstStyle/>
          <a:p>
            <a:pPr marL="0" indent="0">
              <a:buNone/>
            </a:pPr>
            <a:r>
              <a:rPr lang="en-US" sz="4400" b="1" dirty="0">
                <a:solidFill>
                  <a:srgbClr val="FFFFFF"/>
                </a:solidFill>
                <a:latin typeface="Calibri" pitchFamily="34" charset="0"/>
                <a:ea typeface="Calibri" pitchFamily="34" charset="-122"/>
                <a:cs typeface="Calibri" pitchFamily="34" charset="-120"/>
              </a:rPr>
              <a:t>TYYÇ ve Temel Alan</a:t>
            </a:r>
            <a:endParaRPr lang="en-US" sz="4400" dirty="0"/>
          </a:p>
        </p:txBody>
      </p:sp>
      <p:sp>
        <p:nvSpPr>
          <p:cNvPr id="6" name="Text 4"/>
          <p:cNvSpPr/>
          <p:nvPr/>
        </p:nvSpPr>
        <p:spPr>
          <a:xfrm>
            <a:off x="365760" y="1216152"/>
            <a:ext cx="5852160" cy="1280160"/>
          </a:xfrm>
          <a:prstGeom prst="rect">
            <a:avLst/>
          </a:prstGeom>
          <a:noFill/>
          <a:ln/>
        </p:spPr>
        <p:txBody>
          <a:bodyPr wrap="square" lIns="0" tIns="0" rIns="0" bIns="0" rtlCol="0" anchor="ctr"/>
          <a:lstStyle/>
          <a:p>
            <a:pPr marL="0" indent="0">
              <a:buNone/>
            </a:pPr>
            <a:r>
              <a:rPr lang="tr-TR" sz="4400" b="1" dirty="0">
                <a:solidFill>
                  <a:srgbClr val="7B2D8B"/>
                </a:solidFill>
                <a:latin typeface="Calibri" pitchFamily="34" charset="0"/>
                <a:ea typeface="Calibri" pitchFamily="34" charset="-122"/>
                <a:cs typeface="Calibri" pitchFamily="34" charset="-120"/>
              </a:rPr>
              <a:t>TYYÇ ve Temel Alan </a:t>
            </a:r>
            <a:br>
              <a:rPr lang="tr-TR" sz="4400" b="1" dirty="0">
                <a:solidFill>
                  <a:srgbClr val="7B2D8B"/>
                </a:solidFill>
                <a:latin typeface="Calibri" pitchFamily="34" charset="0"/>
                <a:ea typeface="Calibri" pitchFamily="34" charset="-122"/>
                <a:cs typeface="Calibri" pitchFamily="34" charset="-120"/>
              </a:rPr>
            </a:br>
            <a:r>
              <a:rPr lang="en-US" sz="4400" b="1" dirty="0" err="1">
                <a:solidFill>
                  <a:srgbClr val="7B2D8B"/>
                </a:solidFill>
                <a:latin typeface="Calibri" pitchFamily="34" charset="0"/>
                <a:ea typeface="Calibri" pitchFamily="34" charset="-122"/>
                <a:cs typeface="Calibri" pitchFamily="34" charset="-120"/>
              </a:rPr>
              <a:t>İlişkilendirme</a:t>
            </a:r>
            <a:r>
              <a:rPr lang="en-US" sz="4400" b="1" dirty="0">
                <a:solidFill>
                  <a:srgbClr val="7B2D8B"/>
                </a:solidFill>
                <a:latin typeface="Calibri" pitchFamily="34" charset="0"/>
                <a:ea typeface="Calibri" pitchFamily="34" charset="-122"/>
                <a:cs typeface="Calibri" pitchFamily="34" charset="-120"/>
              </a:rPr>
              <a:t> Sekmeleri</a:t>
            </a:r>
            <a:endParaRPr lang="en-US" sz="4400" dirty="0"/>
          </a:p>
        </p:txBody>
      </p:sp>
      <p:sp>
        <p:nvSpPr>
          <p:cNvPr id="7" name="Text 5"/>
          <p:cNvSpPr/>
          <p:nvPr/>
        </p:nvSpPr>
        <p:spPr>
          <a:xfrm>
            <a:off x="365760" y="2670048"/>
            <a:ext cx="5669280" cy="731520"/>
          </a:xfrm>
          <a:prstGeom prst="rect">
            <a:avLst/>
          </a:prstGeom>
          <a:noFill/>
          <a:ln/>
        </p:spPr>
        <p:txBody>
          <a:bodyPr wrap="square" lIns="0" tIns="0" rIns="0" bIns="0" rtlCol="0" anchor="ctr"/>
          <a:lstStyle/>
          <a:p>
            <a:pPr marL="0" indent="0">
              <a:buNone/>
            </a:pPr>
            <a:r>
              <a:rPr lang="en-US" sz="1400" dirty="0">
                <a:solidFill>
                  <a:srgbClr val="A8C8E8"/>
                </a:solidFill>
                <a:latin typeface="Calibri" pitchFamily="34" charset="0"/>
                <a:ea typeface="Calibri" pitchFamily="34" charset="-122"/>
                <a:cs typeface="Calibri" pitchFamily="34" charset="-120"/>
              </a:rPr>
              <a:t>İki sekme birbirine çok benzer ama farklı standartlara göre</a:t>
            </a:r>
            <a:endParaRPr lang="en-US" sz="1400" dirty="0"/>
          </a:p>
          <a:p>
            <a:pPr marL="0" indent="0">
              <a:buNone/>
            </a:pPr>
            <a:r>
              <a:rPr lang="en-US" sz="1400" dirty="0">
                <a:solidFill>
                  <a:srgbClr val="A8C8E8"/>
                </a:solidFill>
                <a:latin typeface="Calibri" pitchFamily="34" charset="0"/>
                <a:ea typeface="Calibri" pitchFamily="34" charset="-122"/>
                <a:cs typeface="Calibri" pitchFamily="34" charset="-120"/>
              </a:rPr>
              <a:t>doldurulur. Doğru ilişkilendirme akreditasyonun temelidir.</a:t>
            </a:r>
            <a:endParaRPr lang="en-US" sz="1400" dirty="0"/>
          </a:p>
        </p:txBody>
      </p:sp>
      <p:sp>
        <p:nvSpPr>
          <p:cNvPr id="8" name="Shape 6"/>
          <p:cNvSpPr/>
          <p:nvPr/>
        </p:nvSpPr>
        <p:spPr>
          <a:xfrm>
            <a:off x="6400800" y="822960"/>
            <a:ext cx="2514600" cy="3931920"/>
          </a:xfrm>
          <a:prstGeom prst="rect">
            <a:avLst/>
          </a:prstGeom>
          <a:solidFill>
            <a:srgbClr val="0D2545"/>
          </a:solidFill>
          <a:ln w="12700">
            <a:solidFill>
              <a:srgbClr val="7B2D8B"/>
            </a:solidFill>
            <a:prstDash val="solid"/>
          </a:ln>
        </p:spPr>
        <p:txBody>
          <a:bodyPr/>
          <a:lstStyle/>
          <a:p>
            <a:endParaRPr lang="tr-TR"/>
          </a:p>
        </p:txBody>
      </p:sp>
      <p:sp>
        <p:nvSpPr>
          <p:cNvPr id="9" name="Text 7"/>
          <p:cNvSpPr/>
          <p:nvPr/>
        </p:nvSpPr>
        <p:spPr>
          <a:xfrm>
            <a:off x="6492240" y="960120"/>
            <a:ext cx="2331720" cy="256032"/>
          </a:xfrm>
          <a:prstGeom prst="rect">
            <a:avLst/>
          </a:prstGeom>
          <a:noFill/>
          <a:ln/>
        </p:spPr>
        <p:txBody>
          <a:bodyPr wrap="square" lIns="0" tIns="0" rIns="0" bIns="0" rtlCol="0" anchor="ctr"/>
          <a:lstStyle/>
          <a:p>
            <a:pPr marL="0" indent="0">
              <a:buNone/>
            </a:pPr>
            <a:r>
              <a:rPr lang="en-US" sz="1000" b="1" dirty="0">
                <a:solidFill>
                  <a:srgbClr val="7B2D8B"/>
                </a:solidFill>
                <a:latin typeface="Calibri" pitchFamily="34" charset="0"/>
                <a:ea typeface="Calibri" pitchFamily="34" charset="-122"/>
                <a:cs typeface="Calibri" pitchFamily="34" charset="-120"/>
              </a:rPr>
              <a:t>Bu sunumda:</a:t>
            </a:r>
            <a:endParaRPr lang="en-US" sz="1000" dirty="0"/>
          </a:p>
        </p:txBody>
      </p:sp>
      <p:sp>
        <p:nvSpPr>
          <p:cNvPr id="10" name="Shape 8"/>
          <p:cNvSpPr/>
          <p:nvPr/>
        </p:nvSpPr>
        <p:spPr>
          <a:xfrm>
            <a:off x="6537960" y="1298448"/>
            <a:ext cx="201168" cy="201168"/>
          </a:xfrm>
          <a:prstGeom prst="ellipse">
            <a:avLst/>
          </a:prstGeom>
          <a:solidFill>
            <a:srgbClr val="7B2D8B"/>
          </a:solidFill>
          <a:ln w="12700">
            <a:solidFill>
              <a:srgbClr val="7B2D8B"/>
            </a:solidFill>
            <a:prstDash val="solid"/>
          </a:ln>
        </p:spPr>
        <p:txBody>
          <a:bodyPr/>
          <a:lstStyle/>
          <a:p>
            <a:endParaRPr lang="tr-TR"/>
          </a:p>
        </p:txBody>
      </p:sp>
      <p:sp>
        <p:nvSpPr>
          <p:cNvPr id="11" name="Text 9"/>
          <p:cNvSpPr/>
          <p:nvPr/>
        </p:nvSpPr>
        <p:spPr>
          <a:xfrm>
            <a:off x="6537960" y="129844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a:t>
            </a:r>
            <a:endParaRPr lang="en-US" sz="800" dirty="0"/>
          </a:p>
        </p:txBody>
      </p:sp>
      <p:sp>
        <p:nvSpPr>
          <p:cNvPr id="12" name="Text 10"/>
          <p:cNvSpPr/>
          <p:nvPr/>
        </p:nvSpPr>
        <p:spPr>
          <a:xfrm>
            <a:off x="6812280" y="129844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TYYÇ nedir?</a:t>
            </a:r>
            <a:endParaRPr lang="en-US" sz="1000" dirty="0"/>
          </a:p>
        </p:txBody>
      </p:sp>
      <p:sp>
        <p:nvSpPr>
          <p:cNvPr id="13" name="Shape 11"/>
          <p:cNvSpPr/>
          <p:nvPr/>
        </p:nvSpPr>
        <p:spPr>
          <a:xfrm>
            <a:off x="6537960" y="1773936"/>
            <a:ext cx="201168" cy="201168"/>
          </a:xfrm>
          <a:prstGeom prst="ellipse">
            <a:avLst/>
          </a:prstGeom>
          <a:solidFill>
            <a:srgbClr val="7B2D8B"/>
          </a:solidFill>
          <a:ln w="12700">
            <a:solidFill>
              <a:srgbClr val="7B2D8B"/>
            </a:solidFill>
            <a:prstDash val="solid"/>
          </a:ln>
        </p:spPr>
        <p:txBody>
          <a:bodyPr/>
          <a:lstStyle/>
          <a:p>
            <a:endParaRPr lang="tr-TR"/>
          </a:p>
        </p:txBody>
      </p:sp>
      <p:sp>
        <p:nvSpPr>
          <p:cNvPr id="14" name="Text 12"/>
          <p:cNvSpPr/>
          <p:nvPr/>
        </p:nvSpPr>
        <p:spPr>
          <a:xfrm>
            <a:off x="6537960" y="1773936"/>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a:t>
            </a:r>
            <a:endParaRPr lang="en-US" sz="800" dirty="0"/>
          </a:p>
        </p:txBody>
      </p:sp>
      <p:sp>
        <p:nvSpPr>
          <p:cNvPr id="15" name="Text 13"/>
          <p:cNvSpPr/>
          <p:nvPr/>
        </p:nvSpPr>
        <p:spPr>
          <a:xfrm>
            <a:off x="6812280" y="1773936"/>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Temel Alan nedir?</a:t>
            </a:r>
            <a:endParaRPr lang="en-US" sz="1000" dirty="0"/>
          </a:p>
        </p:txBody>
      </p:sp>
      <p:sp>
        <p:nvSpPr>
          <p:cNvPr id="16" name="Shape 14"/>
          <p:cNvSpPr/>
          <p:nvPr/>
        </p:nvSpPr>
        <p:spPr>
          <a:xfrm>
            <a:off x="6537960" y="2249424"/>
            <a:ext cx="201168" cy="201168"/>
          </a:xfrm>
          <a:prstGeom prst="ellipse">
            <a:avLst/>
          </a:prstGeom>
          <a:solidFill>
            <a:srgbClr val="7B2D8B"/>
          </a:solidFill>
          <a:ln w="12700">
            <a:solidFill>
              <a:srgbClr val="7B2D8B"/>
            </a:solidFill>
            <a:prstDash val="solid"/>
          </a:ln>
        </p:spPr>
        <p:txBody>
          <a:bodyPr/>
          <a:lstStyle/>
          <a:p>
            <a:endParaRPr lang="tr-TR"/>
          </a:p>
        </p:txBody>
      </p:sp>
      <p:sp>
        <p:nvSpPr>
          <p:cNvPr id="17" name="Text 15"/>
          <p:cNvSpPr/>
          <p:nvPr/>
        </p:nvSpPr>
        <p:spPr>
          <a:xfrm>
            <a:off x="6537960" y="2249424"/>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a:t>
            </a:r>
            <a:endParaRPr lang="en-US" sz="800" dirty="0"/>
          </a:p>
        </p:txBody>
      </p:sp>
      <p:sp>
        <p:nvSpPr>
          <p:cNvPr id="18" name="Text 16"/>
          <p:cNvSpPr/>
          <p:nvPr/>
        </p:nvSpPr>
        <p:spPr>
          <a:xfrm>
            <a:off x="6812280" y="2249424"/>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İkisi arasındaki fark</a:t>
            </a:r>
            <a:endParaRPr lang="en-US" sz="1000" dirty="0"/>
          </a:p>
        </p:txBody>
      </p:sp>
      <p:sp>
        <p:nvSpPr>
          <p:cNvPr id="19" name="Shape 17"/>
          <p:cNvSpPr/>
          <p:nvPr/>
        </p:nvSpPr>
        <p:spPr>
          <a:xfrm>
            <a:off x="6537960" y="2724912"/>
            <a:ext cx="201168" cy="201168"/>
          </a:xfrm>
          <a:prstGeom prst="ellipse">
            <a:avLst/>
          </a:prstGeom>
          <a:solidFill>
            <a:srgbClr val="7B2D8B"/>
          </a:solidFill>
          <a:ln w="12700">
            <a:solidFill>
              <a:srgbClr val="7B2D8B"/>
            </a:solidFill>
            <a:prstDash val="solid"/>
          </a:ln>
        </p:spPr>
        <p:txBody>
          <a:bodyPr/>
          <a:lstStyle/>
          <a:p>
            <a:endParaRPr lang="tr-TR"/>
          </a:p>
        </p:txBody>
      </p:sp>
      <p:sp>
        <p:nvSpPr>
          <p:cNvPr id="20" name="Text 18"/>
          <p:cNvSpPr/>
          <p:nvPr/>
        </p:nvSpPr>
        <p:spPr>
          <a:xfrm>
            <a:off x="6537960" y="2724912"/>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4</a:t>
            </a:r>
            <a:endParaRPr lang="en-US" sz="800" dirty="0"/>
          </a:p>
        </p:txBody>
      </p:sp>
      <p:sp>
        <p:nvSpPr>
          <p:cNvPr id="21" name="Text 19"/>
          <p:cNvSpPr/>
          <p:nvPr/>
        </p:nvSpPr>
        <p:spPr>
          <a:xfrm>
            <a:off x="6812280" y="2724912"/>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Checkbox ne anlama gelir?</a:t>
            </a:r>
            <a:endParaRPr lang="en-US" sz="1000" dirty="0"/>
          </a:p>
        </p:txBody>
      </p:sp>
      <p:sp>
        <p:nvSpPr>
          <p:cNvPr id="22" name="Shape 20"/>
          <p:cNvSpPr/>
          <p:nvPr/>
        </p:nvSpPr>
        <p:spPr>
          <a:xfrm>
            <a:off x="6537960" y="3200400"/>
            <a:ext cx="201168" cy="201168"/>
          </a:xfrm>
          <a:prstGeom prst="ellipse">
            <a:avLst/>
          </a:prstGeom>
          <a:solidFill>
            <a:srgbClr val="7B2D8B"/>
          </a:solidFill>
          <a:ln w="12700">
            <a:solidFill>
              <a:srgbClr val="7B2D8B"/>
            </a:solidFill>
            <a:prstDash val="solid"/>
          </a:ln>
        </p:spPr>
        <p:txBody>
          <a:bodyPr/>
          <a:lstStyle/>
          <a:p>
            <a:endParaRPr lang="tr-TR"/>
          </a:p>
        </p:txBody>
      </p:sp>
      <p:sp>
        <p:nvSpPr>
          <p:cNvPr id="23" name="Text 21"/>
          <p:cNvSpPr/>
          <p:nvPr/>
        </p:nvSpPr>
        <p:spPr>
          <a:xfrm>
            <a:off x="6537960" y="3200400"/>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5</a:t>
            </a:r>
            <a:endParaRPr lang="en-US" sz="800" dirty="0"/>
          </a:p>
        </p:txBody>
      </p:sp>
      <p:sp>
        <p:nvSpPr>
          <p:cNvPr id="24" name="Text 22"/>
          <p:cNvSpPr/>
          <p:nvPr/>
        </p:nvSpPr>
        <p:spPr>
          <a:xfrm>
            <a:off x="6812280" y="3200400"/>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Nasıl doldurulur?</a:t>
            </a:r>
            <a:endParaRPr lang="en-US" sz="1000" dirty="0"/>
          </a:p>
        </p:txBody>
      </p:sp>
      <p:sp>
        <p:nvSpPr>
          <p:cNvPr id="25" name="Shape 23"/>
          <p:cNvSpPr/>
          <p:nvPr/>
        </p:nvSpPr>
        <p:spPr>
          <a:xfrm>
            <a:off x="6537960" y="3675888"/>
            <a:ext cx="201168" cy="201168"/>
          </a:xfrm>
          <a:prstGeom prst="ellipse">
            <a:avLst/>
          </a:prstGeom>
          <a:solidFill>
            <a:srgbClr val="7B2D8B"/>
          </a:solidFill>
          <a:ln w="12700">
            <a:solidFill>
              <a:srgbClr val="7B2D8B"/>
            </a:solidFill>
            <a:prstDash val="solid"/>
          </a:ln>
        </p:spPr>
        <p:txBody>
          <a:bodyPr/>
          <a:lstStyle/>
          <a:p>
            <a:endParaRPr lang="tr-TR"/>
          </a:p>
        </p:txBody>
      </p:sp>
      <p:sp>
        <p:nvSpPr>
          <p:cNvPr id="26" name="Text 24"/>
          <p:cNvSpPr/>
          <p:nvPr/>
        </p:nvSpPr>
        <p:spPr>
          <a:xfrm>
            <a:off x="6537960" y="3675888"/>
            <a:ext cx="201168" cy="201168"/>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6</a:t>
            </a:r>
            <a:endParaRPr lang="en-US" sz="800" dirty="0"/>
          </a:p>
        </p:txBody>
      </p:sp>
      <p:sp>
        <p:nvSpPr>
          <p:cNvPr id="27" name="Text 25"/>
          <p:cNvSpPr/>
          <p:nvPr/>
        </p:nvSpPr>
        <p:spPr>
          <a:xfrm>
            <a:off x="6812280" y="3675888"/>
            <a:ext cx="2011680" cy="237744"/>
          </a:xfrm>
          <a:prstGeom prst="rect">
            <a:avLst/>
          </a:prstGeom>
          <a:noFill/>
          <a:ln/>
        </p:spPr>
        <p:txBody>
          <a:bodyPr wrap="square" lIns="0" tIns="0" rIns="0" bIns="0" rtlCol="0" anchor="ctr"/>
          <a:lstStyle/>
          <a:p>
            <a:pPr marL="0" indent="0">
              <a:buNone/>
            </a:pPr>
            <a:r>
              <a:rPr lang="en-US" sz="1000" dirty="0">
                <a:solidFill>
                  <a:srgbClr val="CCDDEE"/>
                </a:solidFill>
                <a:latin typeface="Calibri" pitchFamily="34" charset="0"/>
                <a:ea typeface="Calibri" pitchFamily="34" charset="-122"/>
                <a:cs typeface="Calibri" pitchFamily="34" charset="-120"/>
              </a:rPr>
              <a:t>Gerçek örnekler</a:t>
            </a:r>
            <a:endParaRPr lang="en-US" sz="1000" dirty="0"/>
          </a:p>
        </p:txBody>
      </p:sp>
      <p:sp>
        <p:nvSpPr>
          <p:cNvPr id="28" name="Shape 26"/>
          <p:cNvSpPr/>
          <p:nvPr/>
        </p:nvSpPr>
        <p:spPr>
          <a:xfrm>
            <a:off x="0" y="4846320"/>
            <a:ext cx="9144000" cy="297180"/>
          </a:xfrm>
          <a:prstGeom prst="rect">
            <a:avLst/>
          </a:prstGeom>
          <a:solidFill>
            <a:srgbClr val="0D2040"/>
          </a:solidFill>
          <a:ln w="12700">
            <a:solidFill>
              <a:srgbClr val="0D2040"/>
            </a:solidFill>
            <a:prstDash val="solid"/>
          </a:ln>
        </p:spPr>
        <p:txBody>
          <a:bodyPr/>
          <a:lstStyle/>
          <a:p>
            <a:endParaRPr lang="tr-TR"/>
          </a:p>
        </p:txBody>
      </p:sp>
      <p:sp>
        <p:nvSpPr>
          <p:cNvPr id="29" name="Text 27"/>
          <p:cNvSpPr/>
          <p:nvPr/>
        </p:nvSpPr>
        <p:spPr>
          <a:xfrm>
            <a:off x="0" y="4846320"/>
            <a:ext cx="9144000" cy="297180"/>
          </a:xfrm>
          <a:prstGeom prst="rect">
            <a:avLst/>
          </a:prstGeom>
          <a:noFill/>
          <a:ln/>
        </p:spPr>
        <p:txBody>
          <a:bodyPr wrap="square" lIns="0" tIns="0" rIns="0" bIns="0" rtlCol="0" anchor="ctr"/>
          <a:lstStyle/>
          <a:p>
            <a:pPr marL="0" indent="0" algn="ctr">
              <a:buNone/>
            </a:pPr>
            <a:r>
              <a:rPr lang="en-US" sz="900" dirty="0">
                <a:solidFill>
                  <a:srgbClr val="718096"/>
                </a:solidFill>
                <a:latin typeface="Calibri" pitchFamily="34" charset="0"/>
                <a:ea typeface="Calibri" pitchFamily="34" charset="-122"/>
                <a:cs typeface="Calibri" pitchFamily="34" charset="-120"/>
              </a:rPr>
              <a:t>Iğdır Üniversitesi — İktisadi ve İdari Bilimler Fakültesi — İşletme Bölümü</a:t>
            </a:r>
            <a:endParaRPr lang="en-US" sz="9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İki Sekme Arasındaki Temel Fark</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Benzer görünürler ama farklı standartlara, farklı amaçlara hizmet ederler</a:t>
            </a:r>
            <a:endParaRPr lang="en-US" sz="1200" dirty="0"/>
          </a:p>
        </p:txBody>
      </p:sp>
      <p:sp>
        <p:nvSpPr>
          <p:cNvPr id="5" name="Shape 3"/>
          <p:cNvSpPr/>
          <p:nvPr/>
        </p:nvSpPr>
        <p:spPr>
          <a:xfrm>
            <a:off x="228600" y="1024128"/>
            <a:ext cx="4206240" cy="3950208"/>
          </a:xfrm>
          <a:prstGeom prst="rect">
            <a:avLst/>
          </a:prstGeom>
          <a:solidFill>
            <a:srgbClr val="F3EAFF"/>
          </a:solidFill>
          <a:ln w="12700">
            <a:solidFill>
              <a:srgbClr val="7B2D8B"/>
            </a:solidFill>
            <a:prstDash val="solid"/>
          </a:ln>
        </p:spPr>
        <p:txBody>
          <a:bodyPr/>
          <a:lstStyle/>
          <a:p>
            <a:endParaRPr lang="tr-TR"/>
          </a:p>
        </p:txBody>
      </p:sp>
      <p:sp>
        <p:nvSpPr>
          <p:cNvPr id="6" name="Shape 4"/>
          <p:cNvSpPr/>
          <p:nvPr/>
        </p:nvSpPr>
        <p:spPr>
          <a:xfrm>
            <a:off x="228600" y="1024128"/>
            <a:ext cx="4206240" cy="384048"/>
          </a:xfrm>
          <a:prstGeom prst="rect">
            <a:avLst/>
          </a:prstGeom>
          <a:solidFill>
            <a:srgbClr val="7B2D8B"/>
          </a:solidFill>
          <a:ln w="12700">
            <a:solidFill>
              <a:srgbClr val="7B2D8B"/>
            </a:solidFill>
            <a:prstDash val="solid"/>
          </a:ln>
        </p:spPr>
        <p:txBody>
          <a:bodyPr/>
          <a:lstStyle/>
          <a:p>
            <a:endParaRPr lang="tr-TR"/>
          </a:p>
        </p:txBody>
      </p:sp>
      <p:sp>
        <p:nvSpPr>
          <p:cNvPr id="7" name="Text 5"/>
          <p:cNvSpPr/>
          <p:nvPr/>
        </p:nvSpPr>
        <p:spPr>
          <a:xfrm>
            <a:off x="320040" y="1024128"/>
            <a:ext cx="4023360" cy="384048"/>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TYYÇ İlişkilendirme</a:t>
            </a:r>
            <a:endParaRPr lang="en-US" sz="1400" dirty="0"/>
          </a:p>
        </p:txBody>
      </p:sp>
      <p:sp>
        <p:nvSpPr>
          <p:cNvPr id="8" name="Shape 6"/>
          <p:cNvSpPr/>
          <p:nvPr/>
        </p:nvSpPr>
        <p:spPr>
          <a:xfrm>
            <a:off x="292608" y="1481328"/>
            <a:ext cx="4069080" cy="530352"/>
          </a:xfrm>
          <a:prstGeom prst="rect">
            <a:avLst/>
          </a:prstGeom>
          <a:solidFill>
            <a:srgbClr val="FFFFFF"/>
          </a:solidFill>
          <a:ln w="12700">
            <a:solidFill>
              <a:srgbClr val="DDD0EE"/>
            </a:solidFill>
            <a:prstDash val="solid"/>
          </a:ln>
        </p:spPr>
        <p:txBody>
          <a:bodyPr/>
          <a:lstStyle/>
          <a:p>
            <a:endParaRPr lang="tr-TR"/>
          </a:p>
        </p:txBody>
      </p:sp>
      <p:sp>
        <p:nvSpPr>
          <p:cNvPr id="9" name="Text 7"/>
          <p:cNvSpPr/>
          <p:nvPr/>
        </p:nvSpPr>
        <p:spPr>
          <a:xfrm>
            <a:off x="384048" y="1508760"/>
            <a:ext cx="3886200" cy="201168"/>
          </a:xfrm>
          <a:prstGeom prst="rect">
            <a:avLst/>
          </a:prstGeom>
          <a:noFill/>
          <a:ln/>
        </p:spPr>
        <p:txBody>
          <a:bodyPr wrap="square" lIns="0" tIns="0" rIns="0" bIns="0" rtlCol="0" anchor="ctr"/>
          <a:lstStyle/>
          <a:p>
            <a:pPr marL="0" indent="0">
              <a:buNone/>
            </a:pPr>
            <a:r>
              <a:rPr lang="en-US" sz="950" b="1" dirty="0">
                <a:solidFill>
                  <a:srgbClr val="7B2D8B"/>
                </a:solidFill>
                <a:latin typeface="Calibri" pitchFamily="34" charset="0"/>
                <a:ea typeface="Calibri" pitchFamily="34" charset="-122"/>
                <a:cs typeface="Calibri" pitchFamily="34" charset="-120"/>
              </a:rPr>
              <a:t>Tam adı nedir?</a:t>
            </a:r>
            <a:endParaRPr lang="en-US" sz="950" dirty="0"/>
          </a:p>
        </p:txBody>
      </p:sp>
      <p:sp>
        <p:nvSpPr>
          <p:cNvPr id="10" name="Text 8"/>
          <p:cNvSpPr/>
          <p:nvPr/>
        </p:nvSpPr>
        <p:spPr>
          <a:xfrm>
            <a:off x="384048" y="1737360"/>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Türkiye Yükseköğretim Yeterlilikler Çerçevesi</a:t>
            </a:r>
            <a:endParaRPr lang="en-US" sz="900" dirty="0"/>
          </a:p>
        </p:txBody>
      </p:sp>
      <p:sp>
        <p:nvSpPr>
          <p:cNvPr id="11" name="Shape 9"/>
          <p:cNvSpPr/>
          <p:nvPr/>
        </p:nvSpPr>
        <p:spPr>
          <a:xfrm>
            <a:off x="292608" y="2066544"/>
            <a:ext cx="4069080" cy="530352"/>
          </a:xfrm>
          <a:prstGeom prst="rect">
            <a:avLst/>
          </a:prstGeom>
          <a:solidFill>
            <a:srgbClr val="F8F0FF"/>
          </a:solidFill>
          <a:ln w="12700">
            <a:solidFill>
              <a:srgbClr val="DDD0EE"/>
            </a:solidFill>
            <a:prstDash val="solid"/>
          </a:ln>
        </p:spPr>
        <p:txBody>
          <a:bodyPr/>
          <a:lstStyle/>
          <a:p>
            <a:endParaRPr lang="tr-TR"/>
          </a:p>
        </p:txBody>
      </p:sp>
      <p:sp>
        <p:nvSpPr>
          <p:cNvPr id="12" name="Text 10"/>
          <p:cNvSpPr/>
          <p:nvPr/>
        </p:nvSpPr>
        <p:spPr>
          <a:xfrm>
            <a:off x="384048" y="2093976"/>
            <a:ext cx="3886200" cy="201168"/>
          </a:xfrm>
          <a:prstGeom prst="rect">
            <a:avLst/>
          </a:prstGeom>
          <a:noFill/>
          <a:ln/>
        </p:spPr>
        <p:txBody>
          <a:bodyPr wrap="square" lIns="0" tIns="0" rIns="0" bIns="0" rtlCol="0" anchor="ctr"/>
          <a:lstStyle/>
          <a:p>
            <a:pPr marL="0" indent="0">
              <a:buNone/>
            </a:pPr>
            <a:r>
              <a:rPr lang="en-US" sz="950" b="1" dirty="0">
                <a:solidFill>
                  <a:srgbClr val="7B2D8B"/>
                </a:solidFill>
                <a:latin typeface="Calibri" pitchFamily="34" charset="0"/>
                <a:ea typeface="Calibri" pitchFamily="34" charset="-122"/>
                <a:cs typeface="Calibri" pitchFamily="34" charset="-120"/>
              </a:rPr>
              <a:t>Avrupa karşılığı?</a:t>
            </a:r>
            <a:endParaRPr lang="en-US" sz="950" dirty="0"/>
          </a:p>
        </p:txBody>
      </p:sp>
      <p:sp>
        <p:nvSpPr>
          <p:cNvPr id="13" name="Text 11"/>
          <p:cNvSpPr/>
          <p:nvPr/>
        </p:nvSpPr>
        <p:spPr>
          <a:xfrm>
            <a:off x="384048" y="2322576"/>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EQF — European Qualifications Framework (Avrupa Yeterlilikler Çerçevesi)</a:t>
            </a:r>
            <a:endParaRPr lang="en-US" sz="900" dirty="0"/>
          </a:p>
        </p:txBody>
      </p:sp>
      <p:sp>
        <p:nvSpPr>
          <p:cNvPr id="14" name="Shape 12"/>
          <p:cNvSpPr/>
          <p:nvPr/>
        </p:nvSpPr>
        <p:spPr>
          <a:xfrm>
            <a:off x="292608" y="2651760"/>
            <a:ext cx="4069080" cy="530352"/>
          </a:xfrm>
          <a:prstGeom prst="rect">
            <a:avLst/>
          </a:prstGeom>
          <a:solidFill>
            <a:srgbClr val="FFFFFF"/>
          </a:solidFill>
          <a:ln w="12700">
            <a:solidFill>
              <a:srgbClr val="DDD0EE"/>
            </a:solidFill>
            <a:prstDash val="solid"/>
          </a:ln>
        </p:spPr>
        <p:txBody>
          <a:bodyPr/>
          <a:lstStyle/>
          <a:p>
            <a:endParaRPr lang="tr-TR"/>
          </a:p>
        </p:txBody>
      </p:sp>
      <p:sp>
        <p:nvSpPr>
          <p:cNvPr id="15" name="Text 13"/>
          <p:cNvSpPr/>
          <p:nvPr/>
        </p:nvSpPr>
        <p:spPr>
          <a:xfrm>
            <a:off x="384048" y="2679192"/>
            <a:ext cx="3886200" cy="201168"/>
          </a:xfrm>
          <a:prstGeom prst="rect">
            <a:avLst/>
          </a:prstGeom>
          <a:noFill/>
          <a:ln/>
        </p:spPr>
        <p:txBody>
          <a:bodyPr wrap="square" lIns="0" tIns="0" rIns="0" bIns="0" rtlCol="0" anchor="ctr"/>
          <a:lstStyle/>
          <a:p>
            <a:pPr marL="0" indent="0">
              <a:buNone/>
            </a:pPr>
            <a:r>
              <a:rPr lang="en-US" sz="950" b="1" dirty="0">
                <a:solidFill>
                  <a:srgbClr val="7B2D8B"/>
                </a:solidFill>
                <a:latin typeface="Calibri" pitchFamily="34" charset="0"/>
                <a:ea typeface="Calibri" pitchFamily="34" charset="-122"/>
                <a:cs typeface="Calibri" pitchFamily="34" charset="-120"/>
              </a:rPr>
              <a:t>Ne soruyor?</a:t>
            </a:r>
            <a:endParaRPr lang="en-US" sz="950" dirty="0"/>
          </a:p>
        </p:txBody>
      </p:sp>
      <p:sp>
        <p:nvSpPr>
          <p:cNvPr id="16" name="Text 14"/>
          <p:cNvSpPr/>
          <p:nvPr/>
        </p:nvSpPr>
        <p:spPr>
          <a:xfrm>
            <a:off x="384048" y="2907792"/>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'Bölümünüzün program çıktıları, YÖK'ün belirlediği ulusal yeterlilik kategorilerinin hangilerini karşılıyor?'</a:t>
            </a:r>
            <a:endParaRPr lang="en-US" sz="900" dirty="0"/>
          </a:p>
        </p:txBody>
      </p:sp>
      <p:sp>
        <p:nvSpPr>
          <p:cNvPr id="17" name="Shape 15"/>
          <p:cNvSpPr/>
          <p:nvPr/>
        </p:nvSpPr>
        <p:spPr>
          <a:xfrm>
            <a:off x="292608" y="3236976"/>
            <a:ext cx="4069080" cy="530352"/>
          </a:xfrm>
          <a:prstGeom prst="rect">
            <a:avLst/>
          </a:prstGeom>
          <a:solidFill>
            <a:srgbClr val="F8F0FF"/>
          </a:solidFill>
          <a:ln w="12700">
            <a:solidFill>
              <a:srgbClr val="DDD0EE"/>
            </a:solidFill>
            <a:prstDash val="solid"/>
          </a:ln>
        </p:spPr>
        <p:txBody>
          <a:bodyPr/>
          <a:lstStyle/>
          <a:p>
            <a:endParaRPr lang="tr-TR"/>
          </a:p>
        </p:txBody>
      </p:sp>
      <p:sp>
        <p:nvSpPr>
          <p:cNvPr id="18" name="Text 16"/>
          <p:cNvSpPr/>
          <p:nvPr/>
        </p:nvSpPr>
        <p:spPr>
          <a:xfrm>
            <a:off x="384048" y="3264408"/>
            <a:ext cx="3886200" cy="201168"/>
          </a:xfrm>
          <a:prstGeom prst="rect">
            <a:avLst/>
          </a:prstGeom>
          <a:noFill/>
          <a:ln/>
        </p:spPr>
        <p:txBody>
          <a:bodyPr wrap="square" lIns="0" tIns="0" rIns="0" bIns="0" rtlCol="0" anchor="ctr"/>
          <a:lstStyle/>
          <a:p>
            <a:pPr marL="0" indent="0">
              <a:buNone/>
            </a:pPr>
            <a:r>
              <a:rPr lang="en-US" sz="950" b="1" dirty="0">
                <a:solidFill>
                  <a:srgbClr val="7B2D8B"/>
                </a:solidFill>
                <a:latin typeface="Calibri" pitchFamily="34" charset="0"/>
                <a:ea typeface="Calibri" pitchFamily="34" charset="-122"/>
                <a:cs typeface="Calibri" pitchFamily="34" charset="-120"/>
              </a:rPr>
              <a:t>Standart kim belirliyor?</a:t>
            </a:r>
            <a:endParaRPr lang="en-US" sz="950" dirty="0"/>
          </a:p>
        </p:txBody>
      </p:sp>
      <p:sp>
        <p:nvSpPr>
          <p:cNvPr id="19" name="Text 17"/>
          <p:cNvSpPr/>
          <p:nvPr/>
        </p:nvSpPr>
        <p:spPr>
          <a:xfrm>
            <a:off x="384048" y="3493008"/>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YÖK — Türkiye için ulusal standart. Tüm üniversiteler aynı çerçeveye göre işaretler.</a:t>
            </a:r>
            <a:endParaRPr lang="en-US" sz="900" dirty="0"/>
          </a:p>
        </p:txBody>
      </p:sp>
      <p:sp>
        <p:nvSpPr>
          <p:cNvPr id="20" name="Shape 18"/>
          <p:cNvSpPr/>
          <p:nvPr/>
        </p:nvSpPr>
        <p:spPr>
          <a:xfrm>
            <a:off x="292608" y="3822192"/>
            <a:ext cx="4069080" cy="530352"/>
          </a:xfrm>
          <a:prstGeom prst="rect">
            <a:avLst/>
          </a:prstGeom>
          <a:solidFill>
            <a:srgbClr val="FFFFFF"/>
          </a:solidFill>
          <a:ln w="12700">
            <a:solidFill>
              <a:srgbClr val="DDD0EE"/>
            </a:solidFill>
            <a:prstDash val="solid"/>
          </a:ln>
        </p:spPr>
        <p:txBody>
          <a:bodyPr/>
          <a:lstStyle/>
          <a:p>
            <a:endParaRPr lang="tr-TR"/>
          </a:p>
        </p:txBody>
      </p:sp>
      <p:sp>
        <p:nvSpPr>
          <p:cNvPr id="21" name="Text 19"/>
          <p:cNvSpPr/>
          <p:nvPr/>
        </p:nvSpPr>
        <p:spPr>
          <a:xfrm>
            <a:off x="384048" y="3849624"/>
            <a:ext cx="3886200" cy="201168"/>
          </a:xfrm>
          <a:prstGeom prst="rect">
            <a:avLst/>
          </a:prstGeom>
          <a:noFill/>
          <a:ln/>
        </p:spPr>
        <p:txBody>
          <a:bodyPr wrap="square" lIns="0" tIns="0" rIns="0" bIns="0" rtlCol="0" anchor="ctr"/>
          <a:lstStyle/>
          <a:p>
            <a:pPr marL="0" indent="0">
              <a:buNone/>
            </a:pPr>
            <a:r>
              <a:rPr lang="en-US" sz="950" b="1" dirty="0">
                <a:solidFill>
                  <a:srgbClr val="7B2D8B"/>
                </a:solidFill>
                <a:latin typeface="Calibri" pitchFamily="34" charset="0"/>
                <a:ea typeface="Calibri" pitchFamily="34" charset="-122"/>
                <a:cs typeface="Calibri" pitchFamily="34" charset="-120"/>
              </a:rPr>
              <a:t>Neden önemli?</a:t>
            </a:r>
            <a:endParaRPr lang="en-US" sz="950" dirty="0"/>
          </a:p>
        </p:txBody>
      </p:sp>
      <p:sp>
        <p:nvSpPr>
          <p:cNvPr id="22" name="Text 20"/>
          <p:cNvSpPr/>
          <p:nvPr/>
        </p:nvSpPr>
        <p:spPr>
          <a:xfrm>
            <a:off x="384048" y="4078224"/>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Bologna Süreci gereği tüm Avrupa üniversiteleri ortak bir çerçevede raporlanır. Erasmus ve diploma tanınırlığında kullanılır.</a:t>
            </a:r>
            <a:endParaRPr lang="en-US" sz="900" dirty="0"/>
          </a:p>
        </p:txBody>
      </p:sp>
      <p:sp>
        <p:nvSpPr>
          <p:cNvPr id="23" name="Shape 21"/>
          <p:cNvSpPr/>
          <p:nvPr/>
        </p:nvSpPr>
        <p:spPr>
          <a:xfrm>
            <a:off x="292608" y="4407408"/>
            <a:ext cx="4069080" cy="530352"/>
          </a:xfrm>
          <a:prstGeom prst="rect">
            <a:avLst/>
          </a:prstGeom>
          <a:solidFill>
            <a:srgbClr val="F8F0FF"/>
          </a:solidFill>
          <a:ln w="12700">
            <a:solidFill>
              <a:srgbClr val="DDD0EE"/>
            </a:solidFill>
            <a:prstDash val="solid"/>
          </a:ln>
        </p:spPr>
        <p:txBody>
          <a:bodyPr/>
          <a:lstStyle/>
          <a:p>
            <a:endParaRPr lang="tr-TR"/>
          </a:p>
        </p:txBody>
      </p:sp>
      <p:sp>
        <p:nvSpPr>
          <p:cNvPr id="24" name="Text 22"/>
          <p:cNvSpPr/>
          <p:nvPr/>
        </p:nvSpPr>
        <p:spPr>
          <a:xfrm>
            <a:off x="384048" y="4434840"/>
            <a:ext cx="3886200" cy="201168"/>
          </a:xfrm>
          <a:prstGeom prst="rect">
            <a:avLst/>
          </a:prstGeom>
          <a:noFill/>
          <a:ln/>
        </p:spPr>
        <p:txBody>
          <a:bodyPr wrap="square" lIns="0" tIns="0" rIns="0" bIns="0" rtlCol="0" anchor="ctr"/>
          <a:lstStyle/>
          <a:p>
            <a:pPr marL="0" indent="0">
              <a:buNone/>
            </a:pPr>
            <a:r>
              <a:rPr lang="en-US" sz="950" b="1" dirty="0">
                <a:solidFill>
                  <a:srgbClr val="7B2D8B"/>
                </a:solidFill>
                <a:latin typeface="Calibri" pitchFamily="34" charset="0"/>
                <a:ea typeface="Calibri" pitchFamily="34" charset="-122"/>
                <a:cs typeface="Calibri" pitchFamily="34" charset="-120"/>
              </a:rPr>
              <a:t>Kaç kategori var?</a:t>
            </a:r>
            <a:endParaRPr lang="en-US" sz="950" dirty="0"/>
          </a:p>
        </p:txBody>
      </p:sp>
      <p:sp>
        <p:nvSpPr>
          <p:cNvPr id="25" name="Text 23"/>
          <p:cNvSpPr/>
          <p:nvPr/>
        </p:nvSpPr>
        <p:spPr>
          <a:xfrm>
            <a:off x="384048" y="4663440"/>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5 ana kategori: BİLGİ (1), BECERİLER (2), Bağımsız Çalışabilme (1+2+3), Öğrenme Yetkinliği (1+2), İletişim ve Sosyal (1-5), Alana Özgü (1-5)</a:t>
            </a:r>
            <a:endParaRPr lang="en-US" sz="900" dirty="0"/>
          </a:p>
        </p:txBody>
      </p:sp>
      <p:sp>
        <p:nvSpPr>
          <p:cNvPr id="26" name="Shape 24"/>
          <p:cNvSpPr/>
          <p:nvPr/>
        </p:nvSpPr>
        <p:spPr>
          <a:xfrm>
            <a:off x="4709160" y="1024128"/>
            <a:ext cx="4206240" cy="3950208"/>
          </a:xfrm>
          <a:prstGeom prst="rect">
            <a:avLst/>
          </a:prstGeom>
          <a:solidFill>
            <a:srgbClr val="EBF5FF"/>
          </a:solidFill>
          <a:ln w="12700">
            <a:solidFill>
              <a:srgbClr val="2E86AB"/>
            </a:solidFill>
            <a:prstDash val="solid"/>
          </a:ln>
        </p:spPr>
        <p:txBody>
          <a:bodyPr/>
          <a:lstStyle/>
          <a:p>
            <a:endParaRPr lang="tr-TR"/>
          </a:p>
        </p:txBody>
      </p:sp>
      <p:sp>
        <p:nvSpPr>
          <p:cNvPr id="27" name="Shape 25"/>
          <p:cNvSpPr/>
          <p:nvPr/>
        </p:nvSpPr>
        <p:spPr>
          <a:xfrm>
            <a:off x="4709160" y="1024128"/>
            <a:ext cx="4206240" cy="384048"/>
          </a:xfrm>
          <a:prstGeom prst="rect">
            <a:avLst/>
          </a:prstGeom>
          <a:solidFill>
            <a:srgbClr val="2E86AB"/>
          </a:solidFill>
          <a:ln w="12700">
            <a:solidFill>
              <a:srgbClr val="2E86AB"/>
            </a:solidFill>
            <a:prstDash val="solid"/>
          </a:ln>
        </p:spPr>
        <p:txBody>
          <a:bodyPr/>
          <a:lstStyle/>
          <a:p>
            <a:endParaRPr lang="tr-TR"/>
          </a:p>
        </p:txBody>
      </p:sp>
      <p:sp>
        <p:nvSpPr>
          <p:cNvPr id="28" name="Text 26"/>
          <p:cNvSpPr/>
          <p:nvPr/>
        </p:nvSpPr>
        <p:spPr>
          <a:xfrm>
            <a:off x="4800600" y="1024128"/>
            <a:ext cx="4023360" cy="384048"/>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Temel Alan İlişkilendirme</a:t>
            </a:r>
            <a:endParaRPr lang="en-US" sz="1400" dirty="0"/>
          </a:p>
        </p:txBody>
      </p:sp>
      <p:sp>
        <p:nvSpPr>
          <p:cNvPr id="29" name="Shape 27"/>
          <p:cNvSpPr/>
          <p:nvPr/>
        </p:nvSpPr>
        <p:spPr>
          <a:xfrm>
            <a:off x="4773168" y="1481328"/>
            <a:ext cx="4069080" cy="530352"/>
          </a:xfrm>
          <a:prstGeom prst="rect">
            <a:avLst/>
          </a:prstGeom>
          <a:solidFill>
            <a:srgbClr val="FFFFFF"/>
          </a:solidFill>
          <a:ln w="12700">
            <a:solidFill>
              <a:srgbClr val="C8DDF0"/>
            </a:solidFill>
            <a:prstDash val="solid"/>
          </a:ln>
        </p:spPr>
        <p:txBody>
          <a:bodyPr/>
          <a:lstStyle/>
          <a:p>
            <a:endParaRPr lang="tr-TR"/>
          </a:p>
        </p:txBody>
      </p:sp>
      <p:sp>
        <p:nvSpPr>
          <p:cNvPr id="30" name="Text 28"/>
          <p:cNvSpPr/>
          <p:nvPr/>
        </p:nvSpPr>
        <p:spPr>
          <a:xfrm>
            <a:off x="4864608" y="1508760"/>
            <a:ext cx="3886200" cy="201168"/>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Tam adı nedir?</a:t>
            </a:r>
            <a:endParaRPr lang="en-US" sz="950" dirty="0"/>
          </a:p>
        </p:txBody>
      </p:sp>
      <p:sp>
        <p:nvSpPr>
          <p:cNvPr id="31" name="Text 29"/>
          <p:cNvSpPr/>
          <p:nvPr/>
        </p:nvSpPr>
        <p:spPr>
          <a:xfrm>
            <a:off x="4864608" y="1737360"/>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Program Çıktıları – Temel Alan Yeterlilikleri İlişkilendirmesi</a:t>
            </a:r>
            <a:endParaRPr lang="en-US" sz="900" dirty="0"/>
          </a:p>
        </p:txBody>
      </p:sp>
      <p:sp>
        <p:nvSpPr>
          <p:cNvPr id="32" name="Shape 30"/>
          <p:cNvSpPr/>
          <p:nvPr/>
        </p:nvSpPr>
        <p:spPr>
          <a:xfrm>
            <a:off x="4773168" y="2066544"/>
            <a:ext cx="4069080" cy="530352"/>
          </a:xfrm>
          <a:prstGeom prst="rect">
            <a:avLst/>
          </a:prstGeom>
          <a:solidFill>
            <a:srgbClr val="EEF6FF"/>
          </a:solidFill>
          <a:ln w="12700">
            <a:solidFill>
              <a:srgbClr val="C8DDF0"/>
            </a:solidFill>
            <a:prstDash val="solid"/>
          </a:ln>
        </p:spPr>
        <p:txBody>
          <a:bodyPr/>
          <a:lstStyle/>
          <a:p>
            <a:endParaRPr lang="tr-TR"/>
          </a:p>
        </p:txBody>
      </p:sp>
      <p:sp>
        <p:nvSpPr>
          <p:cNvPr id="33" name="Text 31"/>
          <p:cNvSpPr/>
          <p:nvPr/>
        </p:nvSpPr>
        <p:spPr>
          <a:xfrm>
            <a:off x="4864608" y="2093976"/>
            <a:ext cx="3886200" cy="201168"/>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Avrupa karşılığı?</a:t>
            </a:r>
            <a:endParaRPr lang="en-US" sz="950" dirty="0"/>
          </a:p>
        </p:txBody>
      </p:sp>
      <p:sp>
        <p:nvSpPr>
          <p:cNvPr id="34" name="Text 32"/>
          <p:cNvSpPr/>
          <p:nvPr/>
        </p:nvSpPr>
        <p:spPr>
          <a:xfrm>
            <a:off x="4864608" y="2322576"/>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Subject Benchmark Statement — alana özgü, disiplin bazlı yeterlilik standardı</a:t>
            </a:r>
            <a:endParaRPr lang="en-US" sz="900" dirty="0"/>
          </a:p>
        </p:txBody>
      </p:sp>
      <p:sp>
        <p:nvSpPr>
          <p:cNvPr id="35" name="Shape 33"/>
          <p:cNvSpPr/>
          <p:nvPr/>
        </p:nvSpPr>
        <p:spPr>
          <a:xfrm>
            <a:off x="4773168" y="2651760"/>
            <a:ext cx="4069080" cy="530352"/>
          </a:xfrm>
          <a:prstGeom prst="rect">
            <a:avLst/>
          </a:prstGeom>
          <a:solidFill>
            <a:srgbClr val="FFFFFF"/>
          </a:solidFill>
          <a:ln w="12700">
            <a:solidFill>
              <a:srgbClr val="C8DDF0"/>
            </a:solidFill>
            <a:prstDash val="solid"/>
          </a:ln>
        </p:spPr>
        <p:txBody>
          <a:bodyPr/>
          <a:lstStyle/>
          <a:p>
            <a:endParaRPr lang="tr-TR"/>
          </a:p>
        </p:txBody>
      </p:sp>
      <p:sp>
        <p:nvSpPr>
          <p:cNvPr id="36" name="Text 34"/>
          <p:cNvSpPr/>
          <p:nvPr/>
        </p:nvSpPr>
        <p:spPr>
          <a:xfrm>
            <a:off x="4864608" y="2679192"/>
            <a:ext cx="3886200" cy="201168"/>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Ne soruyor?</a:t>
            </a:r>
            <a:endParaRPr lang="en-US" sz="950" dirty="0"/>
          </a:p>
        </p:txBody>
      </p:sp>
      <p:sp>
        <p:nvSpPr>
          <p:cNvPr id="37" name="Text 35"/>
          <p:cNvSpPr/>
          <p:nvPr/>
        </p:nvSpPr>
        <p:spPr>
          <a:xfrm>
            <a:off x="4864608" y="2907792"/>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'Bölümünüzün program çıktıları, İŞLETME alanının ulusal yeterlilik standartlarının hangilerini karşılıyor?'</a:t>
            </a:r>
            <a:endParaRPr lang="en-US" sz="900" dirty="0"/>
          </a:p>
        </p:txBody>
      </p:sp>
      <p:sp>
        <p:nvSpPr>
          <p:cNvPr id="38" name="Shape 36"/>
          <p:cNvSpPr/>
          <p:nvPr/>
        </p:nvSpPr>
        <p:spPr>
          <a:xfrm>
            <a:off x="4773168" y="3236976"/>
            <a:ext cx="4069080" cy="530352"/>
          </a:xfrm>
          <a:prstGeom prst="rect">
            <a:avLst/>
          </a:prstGeom>
          <a:solidFill>
            <a:srgbClr val="EEF6FF"/>
          </a:solidFill>
          <a:ln w="12700">
            <a:solidFill>
              <a:srgbClr val="C8DDF0"/>
            </a:solidFill>
            <a:prstDash val="solid"/>
          </a:ln>
        </p:spPr>
        <p:txBody>
          <a:bodyPr/>
          <a:lstStyle/>
          <a:p>
            <a:endParaRPr lang="tr-TR"/>
          </a:p>
        </p:txBody>
      </p:sp>
      <p:sp>
        <p:nvSpPr>
          <p:cNvPr id="39" name="Text 37"/>
          <p:cNvSpPr/>
          <p:nvPr/>
        </p:nvSpPr>
        <p:spPr>
          <a:xfrm>
            <a:off x="4864608" y="3264408"/>
            <a:ext cx="3886200" cy="201168"/>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Standart kim belirliyor?</a:t>
            </a:r>
            <a:endParaRPr lang="en-US" sz="950" dirty="0"/>
          </a:p>
        </p:txBody>
      </p:sp>
      <p:sp>
        <p:nvSpPr>
          <p:cNvPr id="40" name="Text 38"/>
          <p:cNvSpPr/>
          <p:nvPr/>
        </p:nvSpPr>
        <p:spPr>
          <a:xfrm>
            <a:off x="4864608" y="3493008"/>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YÖK — Her akademik alan için ayrı ayrı belirlenir. İşletme alanının kendine özgü standardı vardır.</a:t>
            </a:r>
            <a:endParaRPr lang="en-US" sz="900" dirty="0"/>
          </a:p>
        </p:txBody>
      </p:sp>
      <p:sp>
        <p:nvSpPr>
          <p:cNvPr id="41" name="Shape 39"/>
          <p:cNvSpPr/>
          <p:nvPr/>
        </p:nvSpPr>
        <p:spPr>
          <a:xfrm>
            <a:off x="4773168" y="3822192"/>
            <a:ext cx="4069080" cy="530352"/>
          </a:xfrm>
          <a:prstGeom prst="rect">
            <a:avLst/>
          </a:prstGeom>
          <a:solidFill>
            <a:srgbClr val="FFFFFF"/>
          </a:solidFill>
          <a:ln w="12700">
            <a:solidFill>
              <a:srgbClr val="C8DDF0"/>
            </a:solidFill>
            <a:prstDash val="solid"/>
          </a:ln>
        </p:spPr>
        <p:txBody>
          <a:bodyPr/>
          <a:lstStyle/>
          <a:p>
            <a:endParaRPr lang="tr-TR"/>
          </a:p>
        </p:txBody>
      </p:sp>
      <p:sp>
        <p:nvSpPr>
          <p:cNvPr id="42" name="Text 40"/>
          <p:cNvSpPr/>
          <p:nvPr/>
        </p:nvSpPr>
        <p:spPr>
          <a:xfrm>
            <a:off x="4864608" y="3849624"/>
            <a:ext cx="3886200" cy="201168"/>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Neden önemli?</a:t>
            </a:r>
            <a:endParaRPr lang="en-US" sz="950" dirty="0"/>
          </a:p>
        </p:txBody>
      </p:sp>
      <p:sp>
        <p:nvSpPr>
          <p:cNvPr id="43" name="Text 41"/>
          <p:cNvSpPr/>
          <p:nvPr/>
        </p:nvSpPr>
        <p:spPr>
          <a:xfrm>
            <a:off x="4864608" y="4078224"/>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TYYÇ genel bir çerçeveyken, Temel Alan alana özgüdür. 'İşletme mezunu ne bilmeli?' sorusunu daha spesifik yanıtlar.</a:t>
            </a:r>
            <a:endParaRPr lang="en-US" sz="900" dirty="0"/>
          </a:p>
        </p:txBody>
      </p:sp>
      <p:sp>
        <p:nvSpPr>
          <p:cNvPr id="44" name="Shape 42"/>
          <p:cNvSpPr/>
          <p:nvPr/>
        </p:nvSpPr>
        <p:spPr>
          <a:xfrm>
            <a:off x="4773168" y="4407408"/>
            <a:ext cx="4069080" cy="530352"/>
          </a:xfrm>
          <a:prstGeom prst="rect">
            <a:avLst/>
          </a:prstGeom>
          <a:solidFill>
            <a:srgbClr val="EEF6FF"/>
          </a:solidFill>
          <a:ln w="12700">
            <a:solidFill>
              <a:srgbClr val="C8DDF0"/>
            </a:solidFill>
            <a:prstDash val="solid"/>
          </a:ln>
        </p:spPr>
        <p:txBody>
          <a:bodyPr/>
          <a:lstStyle/>
          <a:p>
            <a:endParaRPr lang="tr-TR"/>
          </a:p>
        </p:txBody>
      </p:sp>
      <p:sp>
        <p:nvSpPr>
          <p:cNvPr id="45" name="Text 43"/>
          <p:cNvSpPr/>
          <p:nvPr/>
        </p:nvSpPr>
        <p:spPr>
          <a:xfrm>
            <a:off x="4864608" y="4434840"/>
            <a:ext cx="3886200" cy="201168"/>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Kaç kategori var?</a:t>
            </a:r>
            <a:endParaRPr lang="en-US" sz="950" dirty="0"/>
          </a:p>
        </p:txBody>
      </p:sp>
      <p:sp>
        <p:nvSpPr>
          <p:cNvPr id="46" name="Text 44"/>
          <p:cNvSpPr/>
          <p:nvPr/>
        </p:nvSpPr>
        <p:spPr>
          <a:xfrm>
            <a:off x="4864608" y="4663440"/>
            <a:ext cx="3886200" cy="237744"/>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Aynı 5 kategori ama alt başlıklar farklı ve işletme alanına özel içerik taşır.</a:t>
            </a:r>
            <a:endParaRPr lang="en-US" sz="9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TYYÇ Kategorileri — Her Sütun Ne Anlama Geliyor?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Checkbox işaretlerken hangi sütunun ne istediğini bilin</a:t>
            </a:r>
            <a:endParaRPr lang="en-US" sz="1200" dirty="0"/>
          </a:p>
        </p:txBody>
      </p:sp>
      <p:sp>
        <p:nvSpPr>
          <p:cNvPr id="5" name="Shape 3"/>
          <p:cNvSpPr/>
          <p:nvPr/>
        </p:nvSpPr>
        <p:spPr>
          <a:xfrm>
            <a:off x="228600" y="1024128"/>
            <a:ext cx="8686800" cy="621792"/>
          </a:xfrm>
          <a:prstGeom prst="rect">
            <a:avLst/>
          </a:prstGeom>
          <a:solidFill>
            <a:srgbClr val="F7F9FC"/>
          </a:solidFill>
          <a:ln w="12700">
            <a:solidFill>
              <a:srgbClr val="DDEAF5"/>
            </a:solidFill>
            <a:prstDash val="solid"/>
          </a:ln>
        </p:spPr>
        <p:txBody>
          <a:bodyPr/>
          <a:lstStyle/>
          <a:p>
            <a:endParaRPr lang="tr-TR"/>
          </a:p>
        </p:txBody>
      </p:sp>
      <p:sp>
        <p:nvSpPr>
          <p:cNvPr id="6" name="Shape 4"/>
          <p:cNvSpPr/>
          <p:nvPr/>
        </p:nvSpPr>
        <p:spPr>
          <a:xfrm>
            <a:off x="228600" y="1024128"/>
            <a:ext cx="1417320" cy="621792"/>
          </a:xfrm>
          <a:prstGeom prst="rect">
            <a:avLst/>
          </a:prstGeom>
          <a:solidFill>
            <a:srgbClr val="1565C0"/>
          </a:solidFill>
          <a:ln w="12700">
            <a:solidFill>
              <a:srgbClr val="1565C0"/>
            </a:solidFill>
            <a:prstDash val="solid"/>
          </a:ln>
        </p:spPr>
        <p:txBody>
          <a:bodyPr/>
          <a:lstStyle/>
          <a:p>
            <a:endParaRPr lang="tr-TR"/>
          </a:p>
        </p:txBody>
      </p:sp>
      <p:sp>
        <p:nvSpPr>
          <p:cNvPr id="7" name="Text 5"/>
          <p:cNvSpPr/>
          <p:nvPr/>
        </p:nvSpPr>
        <p:spPr>
          <a:xfrm>
            <a:off x="246888" y="1060704"/>
            <a:ext cx="1380744" cy="548640"/>
          </a:xfrm>
          <a:prstGeom prst="rect">
            <a:avLst/>
          </a:prstGeom>
          <a:noFill/>
          <a:ln/>
        </p:spPr>
        <p:txBody>
          <a:bodyPr wrap="square" lIns="0" tIns="0" rIns="0" bIns="0"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BİLGİ</a:t>
            </a:r>
            <a:endParaRPr lang="en-US" sz="850" dirty="0"/>
          </a:p>
          <a:p>
            <a:pPr marL="0" indent="0" algn="ctr">
              <a:buNone/>
            </a:pPr>
            <a:r>
              <a:rPr lang="en-US" sz="850" b="1" dirty="0">
                <a:solidFill>
                  <a:srgbClr val="FFFFFF"/>
                </a:solidFill>
                <a:latin typeface="Calibri" pitchFamily="34" charset="0"/>
                <a:ea typeface="Calibri" pitchFamily="34" charset="-122"/>
                <a:cs typeface="Calibri" pitchFamily="34" charset="-120"/>
              </a:rPr>
              <a:t>(1)</a:t>
            </a:r>
            <a:endParaRPr lang="en-US" sz="850" dirty="0"/>
          </a:p>
        </p:txBody>
      </p:sp>
      <p:sp>
        <p:nvSpPr>
          <p:cNvPr id="8" name="Text 6"/>
          <p:cNvSpPr/>
          <p:nvPr/>
        </p:nvSpPr>
        <p:spPr>
          <a:xfrm>
            <a:off x="1737360" y="1051560"/>
            <a:ext cx="3566160" cy="274320"/>
          </a:xfrm>
          <a:prstGeom prst="rect">
            <a:avLst/>
          </a:prstGeom>
          <a:noFill/>
          <a:ln/>
        </p:spPr>
        <p:txBody>
          <a:bodyPr wrap="square" lIns="0" tIns="0" rIns="0" bIns="0" rtlCol="0" anchor="ctr"/>
          <a:lstStyle/>
          <a:p>
            <a:pPr marL="0" indent="0">
              <a:buNone/>
            </a:pPr>
            <a:r>
              <a:rPr lang="en-US" sz="850" b="1" dirty="0">
                <a:solidFill>
                  <a:srgbClr val="1565C0"/>
                </a:solidFill>
                <a:latin typeface="Calibri" pitchFamily="34" charset="0"/>
                <a:ea typeface="Calibri" pitchFamily="34" charset="-122"/>
                <a:cs typeface="Calibri" pitchFamily="34" charset="-120"/>
              </a:rPr>
              <a:t>Bu program çıktısı, öğrencinin 'teorik ve/veya olgusal bilgi' kazanmasına katkı sağlıyor mu?</a:t>
            </a:r>
            <a:endParaRPr lang="en-US" sz="850" dirty="0"/>
          </a:p>
        </p:txBody>
      </p:sp>
      <p:sp>
        <p:nvSpPr>
          <p:cNvPr id="9" name="Text 7"/>
          <p:cNvSpPr/>
          <p:nvPr/>
        </p:nvSpPr>
        <p:spPr>
          <a:xfrm>
            <a:off x="1737360" y="1344168"/>
            <a:ext cx="3566160" cy="27432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Alanla ilgili kavramları, kuramları, ilkeleri ve gerçekleri bilmek. İşletme için: muhasebe ilkeleri, yönetim teorileri, pazarlama kavramları gibi.</a:t>
            </a:r>
            <a:endParaRPr lang="en-US" sz="780" dirty="0"/>
          </a:p>
        </p:txBody>
      </p:sp>
      <p:sp>
        <p:nvSpPr>
          <p:cNvPr id="10" name="Text 8"/>
          <p:cNvSpPr/>
          <p:nvPr/>
        </p:nvSpPr>
        <p:spPr>
          <a:xfrm>
            <a:off x="5440680" y="1060704"/>
            <a:ext cx="3401568" cy="548640"/>
          </a:xfrm>
          <a:prstGeom prst="rect">
            <a:avLst/>
          </a:prstGeom>
          <a:noFill/>
          <a:ln/>
        </p:spPr>
        <p:txBody>
          <a:bodyPr wrap="square" lIns="0" tIns="0" rIns="0" bIns="0" rtlCol="0" anchor="ctr"/>
          <a:lstStyle/>
          <a:p>
            <a:pPr marL="0" indent="0">
              <a:buNone/>
            </a:pPr>
            <a:r>
              <a:rPr lang="en-US" sz="750" i="1" dirty="0">
                <a:solidFill>
                  <a:srgbClr val="718096"/>
                </a:solidFill>
                <a:latin typeface="Calibri" pitchFamily="34" charset="0"/>
                <a:ea typeface="Calibri" pitchFamily="34" charset="-122"/>
                <a:cs typeface="Calibri" pitchFamily="34" charset="-120"/>
              </a:rPr>
              <a:t>1.1.1 (İşletmeleri analiz eder) → BİLGİ: ✓  (teorik bilgi gerektiriyor)</a:t>
            </a:r>
            <a:endParaRPr lang="en-US" sz="750" dirty="0"/>
          </a:p>
          <a:p>
            <a:pPr marL="0" indent="0">
              <a:buNone/>
            </a:pPr>
            <a:r>
              <a:rPr lang="en-US" sz="750" i="1" dirty="0">
                <a:solidFill>
                  <a:srgbClr val="718096"/>
                </a:solidFill>
                <a:latin typeface="Calibri" pitchFamily="34" charset="0"/>
                <a:ea typeface="Calibri" pitchFamily="34" charset="-122"/>
                <a:cs typeface="Calibri" pitchFamily="34" charset="-120"/>
              </a:rPr>
              <a:t>2.1.3 (Yenilikçi fikirler geliştirir) → BİLGİ: ✗  (uygulama becerisi, bilgi değil)</a:t>
            </a:r>
            <a:endParaRPr lang="en-US" sz="750" dirty="0"/>
          </a:p>
        </p:txBody>
      </p:sp>
      <p:sp>
        <p:nvSpPr>
          <p:cNvPr id="11" name="Shape 9"/>
          <p:cNvSpPr/>
          <p:nvPr/>
        </p:nvSpPr>
        <p:spPr>
          <a:xfrm>
            <a:off x="228600" y="1700784"/>
            <a:ext cx="8686800" cy="621792"/>
          </a:xfrm>
          <a:prstGeom prst="rect">
            <a:avLst/>
          </a:prstGeom>
          <a:solidFill>
            <a:srgbClr val="FFFFFF"/>
          </a:solidFill>
          <a:ln w="12700">
            <a:solidFill>
              <a:srgbClr val="DDEAF5"/>
            </a:solidFill>
            <a:prstDash val="solid"/>
          </a:ln>
        </p:spPr>
        <p:txBody>
          <a:bodyPr/>
          <a:lstStyle/>
          <a:p>
            <a:endParaRPr lang="tr-TR"/>
          </a:p>
        </p:txBody>
      </p:sp>
      <p:sp>
        <p:nvSpPr>
          <p:cNvPr id="12" name="Shape 10"/>
          <p:cNvSpPr/>
          <p:nvPr/>
        </p:nvSpPr>
        <p:spPr>
          <a:xfrm>
            <a:off x="228600" y="1700784"/>
            <a:ext cx="1417320" cy="621792"/>
          </a:xfrm>
          <a:prstGeom prst="rect">
            <a:avLst/>
          </a:prstGeom>
          <a:solidFill>
            <a:srgbClr val="2E7D32"/>
          </a:solidFill>
          <a:ln w="12700">
            <a:solidFill>
              <a:srgbClr val="2E7D32"/>
            </a:solidFill>
            <a:prstDash val="solid"/>
          </a:ln>
        </p:spPr>
        <p:txBody>
          <a:bodyPr/>
          <a:lstStyle/>
          <a:p>
            <a:endParaRPr lang="tr-TR"/>
          </a:p>
        </p:txBody>
      </p:sp>
      <p:sp>
        <p:nvSpPr>
          <p:cNvPr id="13" name="Text 11"/>
          <p:cNvSpPr/>
          <p:nvPr/>
        </p:nvSpPr>
        <p:spPr>
          <a:xfrm>
            <a:off x="246888" y="1737360"/>
            <a:ext cx="1380744" cy="548640"/>
          </a:xfrm>
          <a:prstGeom prst="rect">
            <a:avLst/>
          </a:prstGeom>
          <a:noFill/>
          <a:ln/>
        </p:spPr>
        <p:txBody>
          <a:bodyPr wrap="square" lIns="0" tIns="0" rIns="0" bIns="0"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BECERİ</a:t>
            </a:r>
            <a:endParaRPr lang="en-US" sz="850" dirty="0"/>
          </a:p>
          <a:p>
            <a:pPr marL="0" indent="0" algn="ctr">
              <a:buNone/>
            </a:pPr>
            <a:r>
              <a:rPr lang="en-US" sz="850" b="1" dirty="0">
                <a:solidFill>
                  <a:srgbClr val="FFFFFF"/>
                </a:solidFill>
                <a:latin typeface="Calibri" pitchFamily="34" charset="0"/>
                <a:ea typeface="Calibri" pitchFamily="34" charset="-122"/>
                <a:cs typeface="Calibri" pitchFamily="34" charset="-120"/>
              </a:rPr>
              <a:t>(1, 2)</a:t>
            </a:r>
            <a:endParaRPr lang="en-US" sz="850" dirty="0"/>
          </a:p>
        </p:txBody>
      </p:sp>
      <p:sp>
        <p:nvSpPr>
          <p:cNvPr id="14" name="Text 12"/>
          <p:cNvSpPr/>
          <p:nvPr/>
        </p:nvSpPr>
        <p:spPr>
          <a:xfrm>
            <a:off x="1737360" y="1728216"/>
            <a:ext cx="3566160" cy="274320"/>
          </a:xfrm>
          <a:prstGeom prst="rect">
            <a:avLst/>
          </a:prstGeom>
          <a:noFill/>
          <a:ln/>
        </p:spPr>
        <p:txBody>
          <a:bodyPr wrap="square" lIns="0" tIns="0" rIns="0" bIns="0" rtlCol="0" anchor="ctr"/>
          <a:lstStyle/>
          <a:p>
            <a:pPr marL="0" indent="0">
              <a:buNone/>
            </a:pPr>
            <a:r>
              <a:rPr lang="en-US" sz="850" b="1" dirty="0">
                <a:solidFill>
                  <a:srgbClr val="2E7D32"/>
                </a:solidFill>
                <a:latin typeface="Calibri" pitchFamily="34" charset="0"/>
                <a:ea typeface="Calibri" pitchFamily="34" charset="-122"/>
                <a:cs typeface="Calibri" pitchFamily="34" charset="-120"/>
              </a:rPr>
              <a:t>Bu program çıktısı, bilgiyi pratiğe dökmek için gerekli 'bilişsel veya uygulamalı beceri' içeriyor mu?</a:t>
            </a:r>
            <a:endParaRPr lang="en-US" sz="850" dirty="0"/>
          </a:p>
        </p:txBody>
      </p:sp>
      <p:sp>
        <p:nvSpPr>
          <p:cNvPr id="15" name="Text 13"/>
          <p:cNvSpPr/>
          <p:nvPr/>
        </p:nvSpPr>
        <p:spPr>
          <a:xfrm>
            <a:off x="1737360" y="2020824"/>
            <a:ext cx="3566160" cy="27432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Analiz, sentez, değerlendirme, problem çözme, yaratıcı düşünme gibi beceriler. Alt 1 = Bilişsel beceri. Alt 2 = Uygulamalı beceri.</a:t>
            </a:r>
            <a:endParaRPr lang="en-US" sz="780" dirty="0"/>
          </a:p>
        </p:txBody>
      </p:sp>
      <p:sp>
        <p:nvSpPr>
          <p:cNvPr id="16" name="Text 14"/>
          <p:cNvSpPr/>
          <p:nvPr/>
        </p:nvSpPr>
        <p:spPr>
          <a:xfrm>
            <a:off x="5440680" y="1737360"/>
            <a:ext cx="3401568" cy="548640"/>
          </a:xfrm>
          <a:prstGeom prst="rect">
            <a:avLst/>
          </a:prstGeom>
          <a:noFill/>
          <a:ln/>
        </p:spPr>
        <p:txBody>
          <a:bodyPr wrap="square" lIns="0" tIns="0" rIns="0" bIns="0" rtlCol="0" anchor="ctr"/>
          <a:lstStyle/>
          <a:p>
            <a:pPr marL="0" indent="0">
              <a:buNone/>
            </a:pPr>
            <a:r>
              <a:rPr lang="en-US" sz="750" i="1" dirty="0">
                <a:solidFill>
                  <a:srgbClr val="718096"/>
                </a:solidFill>
                <a:latin typeface="Calibri" pitchFamily="34" charset="0"/>
                <a:ea typeface="Calibri" pitchFamily="34" charset="-122"/>
                <a:cs typeface="Calibri" pitchFamily="34" charset="-120"/>
              </a:rPr>
              <a:t>2.1.1 (Bilimsel araştırma yapar) → BECERİ 1 ve 2: ✓</a:t>
            </a:r>
            <a:endParaRPr lang="en-US" sz="750" dirty="0"/>
          </a:p>
          <a:p>
            <a:pPr marL="0" indent="0">
              <a:buNone/>
            </a:pPr>
            <a:r>
              <a:rPr lang="en-US" sz="750" i="1" dirty="0">
                <a:solidFill>
                  <a:srgbClr val="718096"/>
                </a:solidFill>
                <a:latin typeface="Calibri" pitchFamily="34" charset="0"/>
                <a:ea typeface="Calibri" pitchFamily="34" charset="-122"/>
                <a:cs typeface="Calibri" pitchFamily="34" charset="-120"/>
              </a:rPr>
              <a:t>1.1.2 (Yasal düzenlemeleri bilir) → BECERİ: ✗  (bilgi, beceri değil)</a:t>
            </a:r>
            <a:endParaRPr lang="en-US" sz="750" dirty="0"/>
          </a:p>
        </p:txBody>
      </p:sp>
      <p:sp>
        <p:nvSpPr>
          <p:cNvPr id="17" name="Shape 15"/>
          <p:cNvSpPr/>
          <p:nvPr/>
        </p:nvSpPr>
        <p:spPr>
          <a:xfrm>
            <a:off x="228600" y="2377440"/>
            <a:ext cx="8686800" cy="621792"/>
          </a:xfrm>
          <a:prstGeom prst="rect">
            <a:avLst/>
          </a:prstGeom>
          <a:solidFill>
            <a:srgbClr val="F7F9FC"/>
          </a:solidFill>
          <a:ln w="12700">
            <a:solidFill>
              <a:srgbClr val="DDEAF5"/>
            </a:solidFill>
            <a:prstDash val="solid"/>
          </a:ln>
        </p:spPr>
        <p:txBody>
          <a:bodyPr/>
          <a:lstStyle/>
          <a:p>
            <a:endParaRPr lang="tr-TR"/>
          </a:p>
        </p:txBody>
      </p:sp>
      <p:sp>
        <p:nvSpPr>
          <p:cNvPr id="18" name="Shape 16"/>
          <p:cNvSpPr/>
          <p:nvPr/>
        </p:nvSpPr>
        <p:spPr>
          <a:xfrm>
            <a:off x="228600" y="2377440"/>
            <a:ext cx="1417320" cy="621792"/>
          </a:xfrm>
          <a:prstGeom prst="rect">
            <a:avLst/>
          </a:prstGeom>
          <a:solidFill>
            <a:srgbClr val="E65100"/>
          </a:solidFill>
          <a:ln w="12700">
            <a:solidFill>
              <a:srgbClr val="E65100"/>
            </a:solidFill>
            <a:prstDash val="solid"/>
          </a:ln>
        </p:spPr>
        <p:txBody>
          <a:bodyPr/>
          <a:lstStyle/>
          <a:p>
            <a:endParaRPr lang="tr-TR"/>
          </a:p>
        </p:txBody>
      </p:sp>
      <p:sp>
        <p:nvSpPr>
          <p:cNvPr id="19" name="Text 17"/>
          <p:cNvSpPr/>
          <p:nvPr/>
        </p:nvSpPr>
        <p:spPr>
          <a:xfrm>
            <a:off x="246888" y="2414016"/>
            <a:ext cx="1380744" cy="548640"/>
          </a:xfrm>
          <a:prstGeom prst="rect">
            <a:avLst/>
          </a:prstGeom>
          <a:noFill/>
          <a:ln/>
        </p:spPr>
        <p:txBody>
          <a:bodyPr wrap="square" lIns="0" tIns="0" rIns="0" bIns="0"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Bağ.Çalış.</a:t>
            </a:r>
            <a:endParaRPr lang="en-US" sz="850" dirty="0"/>
          </a:p>
          <a:p>
            <a:pPr marL="0" indent="0" algn="ctr">
              <a:buNone/>
            </a:pPr>
            <a:r>
              <a:rPr lang="en-US" sz="850" b="1" dirty="0">
                <a:solidFill>
                  <a:srgbClr val="FFFFFF"/>
                </a:solidFill>
                <a:latin typeface="Calibri" pitchFamily="34" charset="0"/>
                <a:ea typeface="Calibri" pitchFamily="34" charset="-122"/>
                <a:cs typeface="Calibri" pitchFamily="34" charset="-120"/>
              </a:rPr>
              <a:t>(1, 2, 3)</a:t>
            </a:r>
            <a:endParaRPr lang="en-US" sz="850" dirty="0"/>
          </a:p>
        </p:txBody>
      </p:sp>
      <p:sp>
        <p:nvSpPr>
          <p:cNvPr id="20" name="Text 18"/>
          <p:cNvSpPr/>
          <p:nvPr/>
        </p:nvSpPr>
        <p:spPr>
          <a:xfrm>
            <a:off x="1737360" y="2404872"/>
            <a:ext cx="3566160" cy="274320"/>
          </a:xfrm>
          <a:prstGeom prst="rect">
            <a:avLst/>
          </a:prstGeom>
          <a:noFill/>
          <a:ln/>
        </p:spPr>
        <p:txBody>
          <a:bodyPr wrap="square" lIns="0" tIns="0" rIns="0" bIns="0" rtlCol="0" anchor="ctr"/>
          <a:lstStyle/>
          <a:p>
            <a:pPr marL="0" indent="0">
              <a:buNone/>
            </a:pPr>
            <a:r>
              <a:rPr lang="en-US" sz="850" b="1" dirty="0">
                <a:solidFill>
                  <a:srgbClr val="E65100"/>
                </a:solidFill>
                <a:latin typeface="Calibri" pitchFamily="34" charset="0"/>
                <a:ea typeface="Calibri" pitchFamily="34" charset="-122"/>
                <a:cs typeface="Calibri" pitchFamily="34" charset="-120"/>
              </a:rPr>
              <a:t>Bu çıktı, öğrencinin bağımsız karar almasını, sorumluluk üstlenmesini veya başkalarını yönetmesini gerektiriyor mu?</a:t>
            </a:r>
            <a:endParaRPr lang="en-US" sz="850" dirty="0"/>
          </a:p>
        </p:txBody>
      </p:sp>
      <p:sp>
        <p:nvSpPr>
          <p:cNvPr id="21" name="Text 19"/>
          <p:cNvSpPr/>
          <p:nvPr/>
        </p:nvSpPr>
        <p:spPr>
          <a:xfrm>
            <a:off x="1737360" y="2697480"/>
            <a:ext cx="3566160" cy="27432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Alt 1: Bağımsız çalışma. Alt 2: Ekip sorumluluğu. Alt 3: Liderlik/yönetim sorumluluğu.</a:t>
            </a:r>
            <a:endParaRPr lang="en-US" sz="780" dirty="0"/>
          </a:p>
        </p:txBody>
      </p:sp>
      <p:sp>
        <p:nvSpPr>
          <p:cNvPr id="22" name="Text 20"/>
          <p:cNvSpPr/>
          <p:nvPr/>
        </p:nvSpPr>
        <p:spPr>
          <a:xfrm>
            <a:off x="5440680" y="2414016"/>
            <a:ext cx="3401568" cy="548640"/>
          </a:xfrm>
          <a:prstGeom prst="rect">
            <a:avLst/>
          </a:prstGeom>
          <a:noFill/>
          <a:ln/>
        </p:spPr>
        <p:txBody>
          <a:bodyPr wrap="square" lIns="0" tIns="0" rIns="0" bIns="0" rtlCol="0" anchor="ctr"/>
          <a:lstStyle/>
          <a:p>
            <a:pPr marL="0" indent="0">
              <a:buNone/>
            </a:pPr>
            <a:r>
              <a:rPr lang="en-US" sz="750" i="1" dirty="0">
                <a:solidFill>
                  <a:srgbClr val="718096"/>
                </a:solidFill>
                <a:latin typeface="Calibri" pitchFamily="34" charset="0"/>
                <a:ea typeface="Calibri" pitchFamily="34" charset="-122"/>
                <a:cs typeface="Calibri" pitchFamily="34" charset="-120"/>
              </a:rPr>
              <a:t>3.1.1 (Sorumluluk alır) → Bağ.Çalış. 1 ve 2: ✓</a:t>
            </a:r>
            <a:endParaRPr lang="en-US" sz="750" dirty="0"/>
          </a:p>
          <a:p>
            <a:pPr marL="0" indent="0">
              <a:buNone/>
            </a:pPr>
            <a:r>
              <a:rPr lang="en-US" sz="750" i="1" dirty="0">
                <a:solidFill>
                  <a:srgbClr val="718096"/>
                </a:solidFill>
                <a:latin typeface="Calibri" pitchFamily="34" charset="0"/>
                <a:ea typeface="Calibri" pitchFamily="34" charset="-122"/>
                <a:cs typeface="Calibri" pitchFamily="34" charset="-120"/>
              </a:rPr>
              <a:t>1.1.1 (Kavramları analiz eder) → Bağ.Çalış.: ✗  (sorumluluk gerektirmiyor)</a:t>
            </a:r>
            <a:endParaRPr lang="en-US" sz="750" dirty="0"/>
          </a:p>
        </p:txBody>
      </p:sp>
      <p:sp>
        <p:nvSpPr>
          <p:cNvPr id="23" name="Shape 21"/>
          <p:cNvSpPr/>
          <p:nvPr/>
        </p:nvSpPr>
        <p:spPr>
          <a:xfrm>
            <a:off x="228600" y="3054096"/>
            <a:ext cx="8686800" cy="621792"/>
          </a:xfrm>
          <a:prstGeom prst="rect">
            <a:avLst/>
          </a:prstGeom>
          <a:solidFill>
            <a:srgbClr val="FFFFFF"/>
          </a:solidFill>
          <a:ln w="12700">
            <a:solidFill>
              <a:srgbClr val="DDEAF5"/>
            </a:solidFill>
            <a:prstDash val="solid"/>
          </a:ln>
        </p:spPr>
        <p:txBody>
          <a:bodyPr/>
          <a:lstStyle/>
          <a:p>
            <a:endParaRPr lang="tr-TR"/>
          </a:p>
        </p:txBody>
      </p:sp>
      <p:sp>
        <p:nvSpPr>
          <p:cNvPr id="24" name="Shape 22"/>
          <p:cNvSpPr/>
          <p:nvPr/>
        </p:nvSpPr>
        <p:spPr>
          <a:xfrm>
            <a:off x="228600" y="3054096"/>
            <a:ext cx="1417320" cy="621792"/>
          </a:xfrm>
          <a:prstGeom prst="rect">
            <a:avLst/>
          </a:prstGeom>
          <a:solidFill>
            <a:srgbClr val="6A1B9A"/>
          </a:solidFill>
          <a:ln w="12700">
            <a:solidFill>
              <a:srgbClr val="6A1B9A"/>
            </a:solidFill>
            <a:prstDash val="solid"/>
          </a:ln>
        </p:spPr>
        <p:txBody>
          <a:bodyPr/>
          <a:lstStyle/>
          <a:p>
            <a:endParaRPr lang="tr-TR"/>
          </a:p>
        </p:txBody>
      </p:sp>
      <p:sp>
        <p:nvSpPr>
          <p:cNvPr id="25" name="Text 23"/>
          <p:cNvSpPr/>
          <p:nvPr/>
        </p:nvSpPr>
        <p:spPr>
          <a:xfrm>
            <a:off x="246888" y="3090672"/>
            <a:ext cx="1380744" cy="548640"/>
          </a:xfrm>
          <a:prstGeom prst="rect">
            <a:avLst/>
          </a:prstGeom>
          <a:noFill/>
          <a:ln/>
        </p:spPr>
        <p:txBody>
          <a:bodyPr wrap="square" lIns="0" tIns="0" rIns="0" bIns="0"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Öğr.Yetk.</a:t>
            </a:r>
            <a:endParaRPr lang="en-US" sz="850" dirty="0"/>
          </a:p>
          <a:p>
            <a:pPr marL="0" indent="0" algn="ctr">
              <a:buNone/>
            </a:pPr>
            <a:r>
              <a:rPr lang="en-US" sz="850" b="1" dirty="0">
                <a:solidFill>
                  <a:srgbClr val="FFFFFF"/>
                </a:solidFill>
                <a:latin typeface="Calibri" pitchFamily="34" charset="0"/>
                <a:ea typeface="Calibri" pitchFamily="34" charset="-122"/>
                <a:cs typeface="Calibri" pitchFamily="34" charset="-120"/>
              </a:rPr>
              <a:t>(1, 2)</a:t>
            </a:r>
            <a:endParaRPr lang="en-US" sz="850" dirty="0"/>
          </a:p>
        </p:txBody>
      </p:sp>
      <p:sp>
        <p:nvSpPr>
          <p:cNvPr id="26" name="Text 24"/>
          <p:cNvSpPr/>
          <p:nvPr/>
        </p:nvSpPr>
        <p:spPr>
          <a:xfrm>
            <a:off x="1737360" y="3081528"/>
            <a:ext cx="3566160" cy="274320"/>
          </a:xfrm>
          <a:prstGeom prst="rect">
            <a:avLst/>
          </a:prstGeom>
          <a:noFill/>
          <a:ln/>
        </p:spPr>
        <p:txBody>
          <a:bodyPr wrap="square" lIns="0" tIns="0" rIns="0" bIns="0" rtlCol="0" anchor="ctr"/>
          <a:lstStyle/>
          <a:p>
            <a:pPr marL="0" indent="0">
              <a:buNone/>
            </a:pPr>
            <a:r>
              <a:rPr lang="en-US" sz="850" b="1" dirty="0">
                <a:solidFill>
                  <a:srgbClr val="6A1B9A"/>
                </a:solidFill>
                <a:latin typeface="Calibri" pitchFamily="34" charset="0"/>
                <a:ea typeface="Calibri" pitchFamily="34" charset="-122"/>
                <a:cs typeface="Calibri" pitchFamily="34" charset="-120"/>
              </a:rPr>
              <a:t>Bu çıktı, öğrencinin kendi öğrenmesini yönetmesini veya yaşam boyu öğrenmeyi destekliyor mu?</a:t>
            </a:r>
            <a:endParaRPr lang="en-US" sz="850" dirty="0"/>
          </a:p>
        </p:txBody>
      </p:sp>
      <p:sp>
        <p:nvSpPr>
          <p:cNvPr id="27" name="Text 25"/>
          <p:cNvSpPr/>
          <p:nvPr/>
        </p:nvSpPr>
        <p:spPr>
          <a:xfrm>
            <a:off x="1737360" y="3374136"/>
            <a:ext cx="3566160" cy="27432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Alt 1: Öğrenme gereksinimlerini belirleme. Alt 2: Bağımsız öğrenmeyi sürdürme yetkinliği.</a:t>
            </a:r>
            <a:endParaRPr lang="en-US" sz="780" dirty="0"/>
          </a:p>
        </p:txBody>
      </p:sp>
      <p:sp>
        <p:nvSpPr>
          <p:cNvPr id="28" name="Text 26"/>
          <p:cNvSpPr/>
          <p:nvPr/>
        </p:nvSpPr>
        <p:spPr>
          <a:xfrm>
            <a:off x="5440680" y="3090672"/>
            <a:ext cx="3401568" cy="548640"/>
          </a:xfrm>
          <a:prstGeom prst="rect">
            <a:avLst/>
          </a:prstGeom>
          <a:noFill/>
          <a:ln/>
        </p:spPr>
        <p:txBody>
          <a:bodyPr wrap="square" lIns="0" tIns="0" rIns="0" bIns="0" rtlCol="0" anchor="ctr"/>
          <a:lstStyle/>
          <a:p>
            <a:pPr marL="0" indent="0">
              <a:buNone/>
            </a:pPr>
            <a:r>
              <a:rPr lang="en-US" sz="750" i="1" dirty="0">
                <a:solidFill>
                  <a:srgbClr val="718096"/>
                </a:solidFill>
                <a:latin typeface="Calibri" pitchFamily="34" charset="0"/>
                <a:ea typeface="Calibri" pitchFamily="34" charset="-122"/>
                <a:cs typeface="Calibri" pitchFamily="34" charset="-120"/>
              </a:rPr>
              <a:t>3.2.1 (Yaşam boyu öğrenir) → Öğr.Yetk. 1 ve 2: ✓</a:t>
            </a:r>
            <a:endParaRPr lang="en-US" sz="750" dirty="0"/>
          </a:p>
          <a:p>
            <a:pPr marL="0" indent="0">
              <a:buNone/>
            </a:pPr>
            <a:r>
              <a:rPr lang="en-US" sz="750" i="1" dirty="0">
                <a:solidFill>
                  <a:srgbClr val="718096"/>
                </a:solidFill>
                <a:latin typeface="Calibri" pitchFamily="34" charset="0"/>
                <a:ea typeface="Calibri" pitchFamily="34" charset="-122"/>
                <a:cs typeface="Calibri" pitchFamily="34" charset="-120"/>
              </a:rPr>
              <a:t>2.1.2 (Proje yönetir) → Öğr.Yetk.: ✗  (öğrenme yetkinliğiyle doğrudan bağlantısı yok)</a:t>
            </a:r>
            <a:endParaRPr lang="en-US" sz="750" dirty="0"/>
          </a:p>
        </p:txBody>
      </p:sp>
      <p:sp>
        <p:nvSpPr>
          <p:cNvPr id="29" name="Shape 27"/>
          <p:cNvSpPr/>
          <p:nvPr/>
        </p:nvSpPr>
        <p:spPr>
          <a:xfrm>
            <a:off x="228600" y="3730752"/>
            <a:ext cx="8686800" cy="621792"/>
          </a:xfrm>
          <a:prstGeom prst="rect">
            <a:avLst/>
          </a:prstGeom>
          <a:solidFill>
            <a:srgbClr val="F7F9FC"/>
          </a:solidFill>
          <a:ln w="12700">
            <a:solidFill>
              <a:srgbClr val="DDEAF5"/>
            </a:solidFill>
            <a:prstDash val="solid"/>
          </a:ln>
        </p:spPr>
        <p:txBody>
          <a:bodyPr/>
          <a:lstStyle/>
          <a:p>
            <a:endParaRPr lang="tr-TR"/>
          </a:p>
        </p:txBody>
      </p:sp>
      <p:sp>
        <p:nvSpPr>
          <p:cNvPr id="30" name="Shape 28"/>
          <p:cNvSpPr/>
          <p:nvPr/>
        </p:nvSpPr>
        <p:spPr>
          <a:xfrm>
            <a:off x="228600" y="3730752"/>
            <a:ext cx="1417320" cy="621792"/>
          </a:xfrm>
          <a:prstGeom prst="rect">
            <a:avLst/>
          </a:prstGeom>
          <a:solidFill>
            <a:srgbClr val="00695C"/>
          </a:solidFill>
          <a:ln w="12700">
            <a:solidFill>
              <a:srgbClr val="00695C"/>
            </a:solidFill>
            <a:prstDash val="solid"/>
          </a:ln>
        </p:spPr>
        <p:txBody>
          <a:bodyPr/>
          <a:lstStyle/>
          <a:p>
            <a:endParaRPr lang="tr-TR"/>
          </a:p>
        </p:txBody>
      </p:sp>
      <p:sp>
        <p:nvSpPr>
          <p:cNvPr id="31" name="Text 29"/>
          <p:cNvSpPr/>
          <p:nvPr/>
        </p:nvSpPr>
        <p:spPr>
          <a:xfrm>
            <a:off x="246888" y="3767328"/>
            <a:ext cx="1380744" cy="548640"/>
          </a:xfrm>
          <a:prstGeom prst="rect">
            <a:avLst/>
          </a:prstGeom>
          <a:noFill/>
          <a:ln/>
        </p:spPr>
        <p:txBody>
          <a:bodyPr wrap="square" lIns="0" tIns="0" rIns="0" bIns="0"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İlet.&amp;Sos.</a:t>
            </a:r>
            <a:endParaRPr lang="en-US" sz="850" dirty="0"/>
          </a:p>
          <a:p>
            <a:pPr marL="0" indent="0" algn="ctr">
              <a:buNone/>
            </a:pPr>
            <a:r>
              <a:rPr lang="en-US" sz="850" b="1" dirty="0">
                <a:solidFill>
                  <a:srgbClr val="FFFFFF"/>
                </a:solidFill>
                <a:latin typeface="Calibri" pitchFamily="34" charset="0"/>
                <a:ea typeface="Calibri" pitchFamily="34" charset="-122"/>
                <a:cs typeface="Calibri" pitchFamily="34" charset="-120"/>
              </a:rPr>
              <a:t>(1-5)</a:t>
            </a:r>
            <a:endParaRPr lang="en-US" sz="850" dirty="0"/>
          </a:p>
        </p:txBody>
      </p:sp>
      <p:sp>
        <p:nvSpPr>
          <p:cNvPr id="32" name="Text 30"/>
          <p:cNvSpPr/>
          <p:nvPr/>
        </p:nvSpPr>
        <p:spPr>
          <a:xfrm>
            <a:off x="1737360" y="3758184"/>
            <a:ext cx="3566160" cy="274320"/>
          </a:xfrm>
          <a:prstGeom prst="rect">
            <a:avLst/>
          </a:prstGeom>
          <a:noFill/>
          <a:ln/>
        </p:spPr>
        <p:txBody>
          <a:bodyPr wrap="square" lIns="0" tIns="0" rIns="0" bIns="0" rtlCol="0" anchor="ctr"/>
          <a:lstStyle/>
          <a:p>
            <a:pPr marL="0" indent="0">
              <a:buNone/>
            </a:pPr>
            <a:r>
              <a:rPr lang="en-US" sz="850" b="1" dirty="0">
                <a:solidFill>
                  <a:srgbClr val="00695C"/>
                </a:solidFill>
                <a:latin typeface="Calibri" pitchFamily="34" charset="0"/>
                <a:ea typeface="Calibri" pitchFamily="34" charset="-122"/>
                <a:cs typeface="Calibri" pitchFamily="34" charset="-120"/>
              </a:rPr>
              <a:t>Bu çıktı, iletişim, takım çalışması, sosyal sorumluluk veya kültürel farkındalık içeriyor mu?</a:t>
            </a:r>
            <a:endParaRPr lang="en-US" sz="850" dirty="0"/>
          </a:p>
        </p:txBody>
      </p:sp>
      <p:sp>
        <p:nvSpPr>
          <p:cNvPr id="33" name="Text 31"/>
          <p:cNvSpPr/>
          <p:nvPr/>
        </p:nvSpPr>
        <p:spPr>
          <a:xfrm>
            <a:off x="1737360" y="4050792"/>
            <a:ext cx="3566160" cy="27432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Alt 1-5: Yazılı/sözlü iletişim, yabancı dil, sosyal sorumluluk, kültürel farkındalık, teknolojiyle iletişim.</a:t>
            </a:r>
            <a:endParaRPr lang="en-US" sz="780" dirty="0"/>
          </a:p>
        </p:txBody>
      </p:sp>
      <p:sp>
        <p:nvSpPr>
          <p:cNvPr id="34" name="Text 32"/>
          <p:cNvSpPr/>
          <p:nvPr/>
        </p:nvSpPr>
        <p:spPr>
          <a:xfrm>
            <a:off x="5440680" y="3767328"/>
            <a:ext cx="3401568" cy="548640"/>
          </a:xfrm>
          <a:prstGeom prst="rect">
            <a:avLst/>
          </a:prstGeom>
          <a:noFill/>
          <a:ln/>
        </p:spPr>
        <p:txBody>
          <a:bodyPr wrap="square" lIns="0" tIns="0" rIns="0" bIns="0" rtlCol="0" anchor="ctr"/>
          <a:lstStyle/>
          <a:p>
            <a:pPr marL="0" indent="0">
              <a:buNone/>
            </a:pPr>
            <a:r>
              <a:rPr lang="en-US" sz="750" i="1" dirty="0">
                <a:solidFill>
                  <a:srgbClr val="718096"/>
                </a:solidFill>
                <a:latin typeface="Calibri" pitchFamily="34" charset="0"/>
                <a:ea typeface="Calibri" pitchFamily="34" charset="-122"/>
                <a:cs typeface="Calibri" pitchFamily="34" charset="-120"/>
              </a:rPr>
              <a:t>3.3.1 (Yazılı/sözlü sunar) → İlet. 1 ve 2: ✓</a:t>
            </a:r>
            <a:endParaRPr lang="en-US" sz="750" dirty="0"/>
          </a:p>
          <a:p>
            <a:pPr marL="0" indent="0">
              <a:buNone/>
            </a:pPr>
            <a:r>
              <a:rPr lang="en-US" sz="750" i="1" dirty="0">
                <a:solidFill>
                  <a:srgbClr val="718096"/>
                </a:solidFill>
                <a:latin typeface="Calibri" pitchFamily="34" charset="0"/>
                <a:ea typeface="Calibri" pitchFamily="34" charset="-122"/>
                <a:cs typeface="Calibri" pitchFamily="34" charset="-120"/>
              </a:rPr>
              <a:t>3.3.2 (Takımda çalışır) → İlet. 3: ✓</a:t>
            </a:r>
            <a:endParaRPr lang="en-US" sz="750" dirty="0"/>
          </a:p>
        </p:txBody>
      </p:sp>
      <p:sp>
        <p:nvSpPr>
          <p:cNvPr id="35" name="Shape 33"/>
          <p:cNvSpPr/>
          <p:nvPr/>
        </p:nvSpPr>
        <p:spPr>
          <a:xfrm>
            <a:off x="228600" y="4407408"/>
            <a:ext cx="8686800" cy="621792"/>
          </a:xfrm>
          <a:prstGeom prst="rect">
            <a:avLst/>
          </a:prstGeom>
          <a:solidFill>
            <a:srgbClr val="FFFFFF"/>
          </a:solidFill>
          <a:ln w="12700">
            <a:solidFill>
              <a:srgbClr val="DDEAF5"/>
            </a:solidFill>
            <a:prstDash val="solid"/>
          </a:ln>
        </p:spPr>
        <p:txBody>
          <a:bodyPr/>
          <a:lstStyle/>
          <a:p>
            <a:endParaRPr lang="tr-TR"/>
          </a:p>
        </p:txBody>
      </p:sp>
      <p:sp>
        <p:nvSpPr>
          <p:cNvPr id="36" name="Shape 34"/>
          <p:cNvSpPr/>
          <p:nvPr/>
        </p:nvSpPr>
        <p:spPr>
          <a:xfrm>
            <a:off x="228600" y="4407408"/>
            <a:ext cx="1417320" cy="621792"/>
          </a:xfrm>
          <a:prstGeom prst="rect">
            <a:avLst/>
          </a:prstGeom>
          <a:solidFill>
            <a:srgbClr val="B71C1C"/>
          </a:solidFill>
          <a:ln w="12700">
            <a:solidFill>
              <a:srgbClr val="B71C1C"/>
            </a:solidFill>
            <a:prstDash val="solid"/>
          </a:ln>
        </p:spPr>
        <p:txBody>
          <a:bodyPr/>
          <a:lstStyle/>
          <a:p>
            <a:endParaRPr lang="tr-TR"/>
          </a:p>
        </p:txBody>
      </p:sp>
      <p:sp>
        <p:nvSpPr>
          <p:cNvPr id="37" name="Text 35"/>
          <p:cNvSpPr/>
          <p:nvPr/>
        </p:nvSpPr>
        <p:spPr>
          <a:xfrm>
            <a:off x="246888" y="4443984"/>
            <a:ext cx="1380744" cy="548640"/>
          </a:xfrm>
          <a:prstGeom prst="rect">
            <a:avLst/>
          </a:prstGeom>
          <a:noFill/>
          <a:ln/>
        </p:spPr>
        <p:txBody>
          <a:bodyPr wrap="square" lIns="0" tIns="0" rIns="0" bIns="0"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Alana Özgü</a:t>
            </a:r>
            <a:endParaRPr lang="en-US" sz="850" dirty="0"/>
          </a:p>
          <a:p>
            <a:pPr marL="0" indent="0" algn="ctr">
              <a:buNone/>
            </a:pPr>
            <a:r>
              <a:rPr lang="en-US" sz="850" b="1" dirty="0">
                <a:solidFill>
                  <a:srgbClr val="FFFFFF"/>
                </a:solidFill>
                <a:latin typeface="Calibri" pitchFamily="34" charset="0"/>
                <a:ea typeface="Calibri" pitchFamily="34" charset="-122"/>
                <a:cs typeface="Calibri" pitchFamily="34" charset="-120"/>
              </a:rPr>
              <a:t>(1-5)</a:t>
            </a:r>
            <a:endParaRPr lang="en-US" sz="850" dirty="0"/>
          </a:p>
        </p:txBody>
      </p:sp>
      <p:sp>
        <p:nvSpPr>
          <p:cNvPr id="38" name="Text 36"/>
          <p:cNvSpPr/>
          <p:nvPr/>
        </p:nvSpPr>
        <p:spPr>
          <a:xfrm>
            <a:off x="1737360" y="4434840"/>
            <a:ext cx="3566160" cy="274320"/>
          </a:xfrm>
          <a:prstGeom prst="rect">
            <a:avLst/>
          </a:prstGeom>
          <a:noFill/>
          <a:ln/>
        </p:spPr>
        <p:txBody>
          <a:bodyPr wrap="square" lIns="0" tIns="0" rIns="0" bIns="0" rtlCol="0" anchor="ctr"/>
          <a:lstStyle/>
          <a:p>
            <a:pPr marL="0" indent="0">
              <a:buNone/>
            </a:pPr>
            <a:r>
              <a:rPr lang="en-US" sz="850" b="1" dirty="0">
                <a:solidFill>
                  <a:srgbClr val="B71C1C"/>
                </a:solidFill>
                <a:latin typeface="Calibri" pitchFamily="34" charset="0"/>
                <a:ea typeface="Calibri" pitchFamily="34" charset="-122"/>
                <a:cs typeface="Calibri" pitchFamily="34" charset="-120"/>
              </a:rPr>
              <a:t>Bu çıktı, doğrudan İŞLETME alanına özgü mesleki yetkinlikleri içeriyor mu?</a:t>
            </a:r>
            <a:endParaRPr lang="en-US" sz="850" dirty="0"/>
          </a:p>
        </p:txBody>
      </p:sp>
      <p:sp>
        <p:nvSpPr>
          <p:cNvPr id="39" name="Text 37"/>
          <p:cNvSpPr/>
          <p:nvPr/>
        </p:nvSpPr>
        <p:spPr>
          <a:xfrm>
            <a:off x="1737360" y="4727448"/>
            <a:ext cx="3566160" cy="274320"/>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Alt 1-5: Mesleki etik, sektöre özgü bilgi, girişimcilik, iş geliştirme, İngilizce mesleki iletişim gibi alana has yetkinlikler.</a:t>
            </a:r>
            <a:endParaRPr lang="en-US" sz="780" dirty="0"/>
          </a:p>
        </p:txBody>
      </p:sp>
      <p:sp>
        <p:nvSpPr>
          <p:cNvPr id="40" name="Text 38"/>
          <p:cNvSpPr/>
          <p:nvPr/>
        </p:nvSpPr>
        <p:spPr>
          <a:xfrm>
            <a:off x="5440680" y="4443984"/>
            <a:ext cx="3401568" cy="548640"/>
          </a:xfrm>
          <a:prstGeom prst="rect">
            <a:avLst/>
          </a:prstGeom>
          <a:noFill/>
          <a:ln/>
        </p:spPr>
        <p:txBody>
          <a:bodyPr wrap="square" lIns="0" tIns="0" rIns="0" bIns="0" rtlCol="0" anchor="ctr"/>
          <a:lstStyle/>
          <a:p>
            <a:pPr marL="0" indent="0">
              <a:buNone/>
            </a:pPr>
            <a:r>
              <a:rPr lang="en-US" sz="750" i="1" dirty="0">
                <a:solidFill>
                  <a:srgbClr val="718096"/>
                </a:solidFill>
                <a:latin typeface="Calibri" pitchFamily="34" charset="0"/>
                <a:ea typeface="Calibri" pitchFamily="34" charset="-122"/>
                <a:cs typeface="Calibri" pitchFamily="34" charset="-120"/>
              </a:rPr>
              <a:t>3.4.1 (Mesleki İngilizce ile literatür takibi) → Alana Özgü 1 ve 2: ✓</a:t>
            </a:r>
            <a:endParaRPr lang="en-US" sz="750" dirty="0"/>
          </a:p>
          <a:p>
            <a:pPr marL="0" indent="0">
              <a:buNone/>
            </a:pPr>
            <a:r>
              <a:rPr lang="en-US" sz="750" i="1" dirty="0">
                <a:solidFill>
                  <a:srgbClr val="718096"/>
                </a:solidFill>
                <a:latin typeface="Calibri" pitchFamily="34" charset="0"/>
                <a:ea typeface="Calibri" pitchFamily="34" charset="-122"/>
                <a:cs typeface="Calibri" pitchFamily="34" charset="-120"/>
              </a:rPr>
              <a:t>3.4.3 (İş fırsatları belirler) → Alana Özgü 4 ve 5: ✓</a:t>
            </a:r>
            <a:endParaRPr lang="en-US" sz="75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Checkbox Ne Anlama Gelir? Nasıl İşaretlenir?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Bu sekmelerde Evet/Hayır mantığı geçerlidir — katkı düzeyi değil, ilişki var mı yok mu?</a:t>
            </a:r>
            <a:endParaRPr lang="en-US" sz="1200" dirty="0"/>
          </a:p>
        </p:txBody>
      </p:sp>
      <p:sp>
        <p:nvSpPr>
          <p:cNvPr id="5" name="Shape 3"/>
          <p:cNvSpPr/>
          <p:nvPr/>
        </p:nvSpPr>
        <p:spPr>
          <a:xfrm>
            <a:off x="228600" y="1024128"/>
            <a:ext cx="8686800" cy="594360"/>
          </a:xfrm>
          <a:prstGeom prst="rect">
            <a:avLst/>
          </a:prstGeom>
          <a:solidFill>
            <a:srgbClr val="FFF3CD"/>
          </a:solidFill>
          <a:ln w="12700">
            <a:solidFill>
              <a:srgbClr val="E67E22"/>
            </a:solidFill>
            <a:prstDash val="solid"/>
          </a:ln>
        </p:spPr>
        <p:txBody>
          <a:bodyPr/>
          <a:lstStyle/>
          <a:p>
            <a:endParaRPr lang="tr-TR"/>
          </a:p>
        </p:txBody>
      </p:sp>
      <p:sp>
        <p:nvSpPr>
          <p:cNvPr id="6" name="Shape 4"/>
          <p:cNvSpPr/>
          <p:nvPr/>
        </p:nvSpPr>
        <p:spPr>
          <a:xfrm>
            <a:off x="228600" y="1024128"/>
            <a:ext cx="109728" cy="594360"/>
          </a:xfrm>
          <a:prstGeom prst="rect">
            <a:avLst/>
          </a:prstGeom>
          <a:solidFill>
            <a:srgbClr val="E67E22"/>
          </a:solidFill>
          <a:ln w="12700">
            <a:solidFill>
              <a:srgbClr val="E67E22"/>
            </a:solidFill>
            <a:prstDash val="solid"/>
          </a:ln>
        </p:spPr>
        <p:txBody>
          <a:bodyPr/>
          <a:lstStyle/>
          <a:p>
            <a:endParaRPr lang="tr-TR"/>
          </a:p>
        </p:txBody>
      </p:sp>
      <p:sp>
        <p:nvSpPr>
          <p:cNvPr id="7" name="Text 5"/>
          <p:cNvSpPr/>
          <p:nvPr/>
        </p:nvSpPr>
        <p:spPr>
          <a:xfrm>
            <a:off x="438912" y="1051560"/>
            <a:ext cx="2286000" cy="237744"/>
          </a:xfrm>
          <a:prstGeom prst="rect">
            <a:avLst/>
          </a:prstGeom>
          <a:noFill/>
          <a:ln/>
        </p:spPr>
        <p:txBody>
          <a:bodyPr wrap="square" lIns="0" tIns="0" rIns="0" bIns="0" rtlCol="0" anchor="ctr"/>
          <a:lstStyle/>
          <a:p>
            <a:pPr marL="0" indent="0">
              <a:buNone/>
            </a:pPr>
            <a:r>
              <a:rPr lang="en-US" sz="1100" b="1" dirty="0">
                <a:solidFill>
                  <a:srgbClr val="E67E22"/>
                </a:solidFill>
                <a:latin typeface="Calibri" pitchFamily="34" charset="0"/>
                <a:ea typeface="Calibri" pitchFamily="34" charset="-122"/>
                <a:cs typeface="Calibri" pitchFamily="34" charset="-120"/>
              </a:rPr>
              <a:t>⚠  6. Sekmeden Farkı:</a:t>
            </a:r>
            <a:endParaRPr lang="en-US" sz="1100" dirty="0"/>
          </a:p>
        </p:txBody>
      </p:sp>
      <p:sp>
        <p:nvSpPr>
          <p:cNvPr id="8" name="Text 6"/>
          <p:cNvSpPr/>
          <p:nvPr/>
        </p:nvSpPr>
        <p:spPr>
          <a:xfrm>
            <a:off x="438912" y="1298448"/>
            <a:ext cx="8366760" cy="292608"/>
          </a:xfrm>
          <a:prstGeom prst="rect">
            <a:avLst/>
          </a:prstGeom>
          <a:noFill/>
          <a:ln/>
        </p:spPr>
        <p:txBody>
          <a:bodyPr wrap="square" lIns="0" tIns="0" rIns="0" bIns="0" rtlCol="0" anchor="ctr"/>
          <a:lstStyle/>
          <a:p>
            <a:pPr marL="0" indent="0">
              <a:buNone/>
            </a:pPr>
            <a:r>
              <a:rPr lang="en-US" sz="1000" dirty="0">
                <a:solidFill>
                  <a:srgbClr val="5C3000"/>
                </a:solidFill>
                <a:latin typeface="Calibri" pitchFamily="34" charset="0"/>
                <a:ea typeface="Calibri" pitchFamily="34" charset="-122"/>
                <a:cs typeface="Calibri" pitchFamily="34" charset="-120"/>
              </a:rPr>
              <a:t>6. sekmede (Program ve Öğrenme Çıktısı) 1-5 arası KATKI DÜZEYİ giriyordunuz. Bu iki sekmede ise sadece ✓ (ilişki var) veya boş (ilişki yok) işaretliyorsunuz. Sayısal değer YOK.</a:t>
            </a:r>
            <a:endParaRPr lang="en-US" sz="1000" dirty="0"/>
          </a:p>
        </p:txBody>
      </p:sp>
      <p:sp>
        <p:nvSpPr>
          <p:cNvPr id="9" name="Shape 7"/>
          <p:cNvSpPr/>
          <p:nvPr/>
        </p:nvSpPr>
        <p:spPr>
          <a:xfrm>
            <a:off x="228600" y="1737360"/>
            <a:ext cx="4206240" cy="292608"/>
          </a:xfrm>
          <a:prstGeom prst="rect">
            <a:avLst/>
          </a:prstGeom>
          <a:solidFill>
            <a:srgbClr val="1E8C45"/>
          </a:solidFill>
          <a:ln w="12700">
            <a:solidFill>
              <a:srgbClr val="1E8C45"/>
            </a:solidFill>
            <a:prstDash val="solid"/>
          </a:ln>
        </p:spPr>
        <p:txBody>
          <a:bodyPr/>
          <a:lstStyle/>
          <a:p>
            <a:endParaRPr lang="tr-TR"/>
          </a:p>
        </p:txBody>
      </p:sp>
      <p:sp>
        <p:nvSpPr>
          <p:cNvPr id="10" name="Text 8"/>
          <p:cNvSpPr/>
          <p:nvPr/>
        </p:nvSpPr>
        <p:spPr>
          <a:xfrm>
            <a:off x="320040" y="1737360"/>
            <a:ext cx="4023360" cy="292608"/>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Ne Zaman Checkbox İşaretlenir?</a:t>
            </a:r>
            <a:endParaRPr lang="en-US" sz="1150" dirty="0"/>
          </a:p>
        </p:txBody>
      </p:sp>
      <p:sp>
        <p:nvSpPr>
          <p:cNvPr id="11" name="Shape 9"/>
          <p:cNvSpPr/>
          <p:nvPr/>
        </p:nvSpPr>
        <p:spPr>
          <a:xfrm>
            <a:off x="228600" y="2084832"/>
            <a:ext cx="4206240" cy="594360"/>
          </a:xfrm>
          <a:prstGeom prst="rect">
            <a:avLst/>
          </a:prstGeom>
          <a:solidFill>
            <a:srgbClr val="F0FFF4"/>
          </a:solidFill>
          <a:ln w="12700">
            <a:solidFill>
              <a:srgbClr val="A8D8B9"/>
            </a:solidFill>
            <a:prstDash val="solid"/>
          </a:ln>
        </p:spPr>
        <p:txBody>
          <a:bodyPr/>
          <a:lstStyle/>
          <a:p>
            <a:endParaRPr lang="tr-TR"/>
          </a:p>
        </p:txBody>
      </p:sp>
      <p:sp>
        <p:nvSpPr>
          <p:cNvPr id="12" name="Shape 10"/>
          <p:cNvSpPr/>
          <p:nvPr/>
        </p:nvSpPr>
        <p:spPr>
          <a:xfrm>
            <a:off x="292608" y="2231136"/>
            <a:ext cx="256032" cy="256032"/>
          </a:xfrm>
          <a:prstGeom prst="rect">
            <a:avLst/>
          </a:prstGeom>
          <a:solidFill>
            <a:srgbClr val="1E8C45"/>
          </a:solidFill>
          <a:ln w="12700">
            <a:solidFill>
              <a:srgbClr val="1E8C45"/>
            </a:solidFill>
            <a:prstDash val="solid"/>
          </a:ln>
        </p:spPr>
        <p:txBody>
          <a:bodyPr/>
          <a:lstStyle/>
          <a:p>
            <a:endParaRPr lang="tr-TR"/>
          </a:p>
        </p:txBody>
      </p:sp>
      <p:sp>
        <p:nvSpPr>
          <p:cNvPr id="13" name="Text 11"/>
          <p:cNvSpPr/>
          <p:nvPr/>
        </p:nvSpPr>
        <p:spPr>
          <a:xfrm>
            <a:off x="292608" y="2231136"/>
            <a:ext cx="256032" cy="25603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a:t>
            </a:r>
            <a:endParaRPr lang="en-US" sz="1100" dirty="0"/>
          </a:p>
        </p:txBody>
      </p:sp>
      <p:sp>
        <p:nvSpPr>
          <p:cNvPr id="14" name="Text 12"/>
          <p:cNvSpPr/>
          <p:nvPr/>
        </p:nvSpPr>
        <p:spPr>
          <a:xfrm>
            <a:off x="640080" y="2121408"/>
            <a:ext cx="3730752" cy="237744"/>
          </a:xfrm>
          <a:prstGeom prst="rect">
            <a:avLst/>
          </a:prstGeom>
          <a:noFill/>
          <a:ln/>
        </p:spPr>
        <p:txBody>
          <a:bodyPr wrap="square" lIns="0" tIns="0" rIns="0" bIns="0" rtlCol="0" anchor="ctr"/>
          <a:lstStyle/>
          <a:p>
            <a:pPr marL="0" indent="0">
              <a:buNone/>
            </a:pPr>
            <a:r>
              <a:rPr lang="en-US" sz="950" b="1" dirty="0">
                <a:solidFill>
                  <a:srgbClr val="1E8C45"/>
                </a:solidFill>
                <a:latin typeface="Calibri" pitchFamily="34" charset="0"/>
                <a:ea typeface="Calibri" pitchFamily="34" charset="-122"/>
                <a:cs typeface="Calibri" pitchFamily="34" charset="-120"/>
              </a:rPr>
              <a:t>Program çıktısı o kategoriyle DOĞRUDAN ilişkiliyse</a:t>
            </a:r>
            <a:endParaRPr lang="en-US" sz="950" dirty="0"/>
          </a:p>
        </p:txBody>
      </p:sp>
      <p:sp>
        <p:nvSpPr>
          <p:cNvPr id="15" name="Text 13"/>
          <p:cNvSpPr/>
          <p:nvPr/>
        </p:nvSpPr>
        <p:spPr>
          <a:xfrm>
            <a:off x="640080" y="2395728"/>
            <a:ext cx="3730752" cy="237744"/>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'3.3.1 Düşüncelerini yazılı ve sözlü sunar' → İletişim kategorisi → ✓ İşaretle</a:t>
            </a:r>
            <a:endParaRPr lang="en-US" sz="900" dirty="0"/>
          </a:p>
        </p:txBody>
      </p:sp>
      <p:sp>
        <p:nvSpPr>
          <p:cNvPr id="16" name="Shape 14"/>
          <p:cNvSpPr/>
          <p:nvPr/>
        </p:nvSpPr>
        <p:spPr>
          <a:xfrm>
            <a:off x="228600" y="2743200"/>
            <a:ext cx="4206240" cy="594360"/>
          </a:xfrm>
          <a:prstGeom prst="rect">
            <a:avLst/>
          </a:prstGeom>
          <a:solidFill>
            <a:srgbClr val="FFFFFF"/>
          </a:solidFill>
          <a:ln w="12700">
            <a:solidFill>
              <a:srgbClr val="A8D8B9"/>
            </a:solidFill>
            <a:prstDash val="solid"/>
          </a:ln>
        </p:spPr>
        <p:txBody>
          <a:bodyPr/>
          <a:lstStyle/>
          <a:p>
            <a:endParaRPr lang="tr-TR"/>
          </a:p>
        </p:txBody>
      </p:sp>
      <p:sp>
        <p:nvSpPr>
          <p:cNvPr id="17" name="Shape 15"/>
          <p:cNvSpPr/>
          <p:nvPr/>
        </p:nvSpPr>
        <p:spPr>
          <a:xfrm>
            <a:off x="292608" y="2889504"/>
            <a:ext cx="256032" cy="256032"/>
          </a:xfrm>
          <a:prstGeom prst="rect">
            <a:avLst/>
          </a:prstGeom>
          <a:solidFill>
            <a:srgbClr val="1E8C45"/>
          </a:solidFill>
          <a:ln w="12700">
            <a:solidFill>
              <a:srgbClr val="1E8C45"/>
            </a:solidFill>
            <a:prstDash val="solid"/>
          </a:ln>
        </p:spPr>
        <p:txBody>
          <a:bodyPr/>
          <a:lstStyle/>
          <a:p>
            <a:endParaRPr lang="tr-TR"/>
          </a:p>
        </p:txBody>
      </p:sp>
      <p:sp>
        <p:nvSpPr>
          <p:cNvPr id="18" name="Text 16"/>
          <p:cNvSpPr/>
          <p:nvPr/>
        </p:nvSpPr>
        <p:spPr>
          <a:xfrm>
            <a:off x="292608" y="2889504"/>
            <a:ext cx="256032" cy="25603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a:t>
            </a:r>
            <a:endParaRPr lang="en-US" sz="1100" dirty="0"/>
          </a:p>
        </p:txBody>
      </p:sp>
      <p:sp>
        <p:nvSpPr>
          <p:cNvPr id="19" name="Text 17"/>
          <p:cNvSpPr/>
          <p:nvPr/>
        </p:nvSpPr>
        <p:spPr>
          <a:xfrm>
            <a:off x="640080" y="2779776"/>
            <a:ext cx="3730752" cy="237744"/>
          </a:xfrm>
          <a:prstGeom prst="rect">
            <a:avLst/>
          </a:prstGeom>
          <a:noFill/>
          <a:ln/>
        </p:spPr>
        <p:txBody>
          <a:bodyPr wrap="square" lIns="0" tIns="0" rIns="0" bIns="0" rtlCol="0" anchor="ctr"/>
          <a:lstStyle/>
          <a:p>
            <a:pPr marL="0" indent="0">
              <a:buNone/>
            </a:pPr>
            <a:r>
              <a:rPr lang="en-US" sz="950" b="1" dirty="0">
                <a:solidFill>
                  <a:srgbClr val="1E8C45"/>
                </a:solidFill>
                <a:latin typeface="Calibri" pitchFamily="34" charset="0"/>
                <a:ea typeface="Calibri" pitchFamily="34" charset="-122"/>
                <a:cs typeface="Calibri" pitchFamily="34" charset="-120"/>
              </a:rPr>
              <a:t>Program çıktısı o kategoriyi DESTEKLER nitelikteyse</a:t>
            </a:r>
            <a:endParaRPr lang="en-US" sz="950" dirty="0"/>
          </a:p>
        </p:txBody>
      </p:sp>
      <p:sp>
        <p:nvSpPr>
          <p:cNvPr id="20" name="Text 18"/>
          <p:cNvSpPr/>
          <p:nvPr/>
        </p:nvSpPr>
        <p:spPr>
          <a:xfrm>
            <a:off x="640080" y="3054096"/>
            <a:ext cx="3730752" cy="237744"/>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'2.1.1 Bilimsel araştırma yapar' → Bilişsel Beceri kategorisi → ✓ İşaretle</a:t>
            </a:r>
            <a:endParaRPr lang="en-US" sz="900" dirty="0"/>
          </a:p>
        </p:txBody>
      </p:sp>
      <p:sp>
        <p:nvSpPr>
          <p:cNvPr id="21" name="Shape 19"/>
          <p:cNvSpPr/>
          <p:nvPr/>
        </p:nvSpPr>
        <p:spPr>
          <a:xfrm>
            <a:off x="228600" y="3401568"/>
            <a:ext cx="4206240" cy="594360"/>
          </a:xfrm>
          <a:prstGeom prst="rect">
            <a:avLst/>
          </a:prstGeom>
          <a:solidFill>
            <a:srgbClr val="F0FFF4"/>
          </a:solidFill>
          <a:ln w="12700">
            <a:solidFill>
              <a:srgbClr val="A8D8B9"/>
            </a:solidFill>
            <a:prstDash val="solid"/>
          </a:ln>
        </p:spPr>
        <p:txBody>
          <a:bodyPr/>
          <a:lstStyle/>
          <a:p>
            <a:endParaRPr lang="tr-TR"/>
          </a:p>
        </p:txBody>
      </p:sp>
      <p:sp>
        <p:nvSpPr>
          <p:cNvPr id="22" name="Shape 20"/>
          <p:cNvSpPr/>
          <p:nvPr/>
        </p:nvSpPr>
        <p:spPr>
          <a:xfrm>
            <a:off x="292608" y="3547872"/>
            <a:ext cx="256032" cy="256032"/>
          </a:xfrm>
          <a:prstGeom prst="rect">
            <a:avLst/>
          </a:prstGeom>
          <a:solidFill>
            <a:srgbClr val="1E8C45"/>
          </a:solidFill>
          <a:ln w="12700">
            <a:solidFill>
              <a:srgbClr val="1E8C45"/>
            </a:solidFill>
            <a:prstDash val="solid"/>
          </a:ln>
        </p:spPr>
        <p:txBody>
          <a:bodyPr/>
          <a:lstStyle/>
          <a:p>
            <a:endParaRPr lang="tr-TR"/>
          </a:p>
        </p:txBody>
      </p:sp>
      <p:sp>
        <p:nvSpPr>
          <p:cNvPr id="23" name="Text 21"/>
          <p:cNvSpPr/>
          <p:nvPr/>
        </p:nvSpPr>
        <p:spPr>
          <a:xfrm>
            <a:off x="292608" y="3547872"/>
            <a:ext cx="256032" cy="25603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a:t>
            </a:r>
            <a:endParaRPr lang="en-US" sz="1100" dirty="0"/>
          </a:p>
        </p:txBody>
      </p:sp>
      <p:sp>
        <p:nvSpPr>
          <p:cNvPr id="24" name="Text 22"/>
          <p:cNvSpPr/>
          <p:nvPr/>
        </p:nvSpPr>
        <p:spPr>
          <a:xfrm>
            <a:off x="640080" y="3438144"/>
            <a:ext cx="3730752" cy="237744"/>
          </a:xfrm>
          <a:prstGeom prst="rect">
            <a:avLst/>
          </a:prstGeom>
          <a:noFill/>
          <a:ln/>
        </p:spPr>
        <p:txBody>
          <a:bodyPr wrap="square" lIns="0" tIns="0" rIns="0" bIns="0" rtlCol="0" anchor="ctr"/>
          <a:lstStyle/>
          <a:p>
            <a:pPr marL="0" indent="0">
              <a:buNone/>
            </a:pPr>
            <a:r>
              <a:rPr lang="en-US" sz="950" b="1" dirty="0">
                <a:solidFill>
                  <a:srgbClr val="1E8C45"/>
                </a:solidFill>
                <a:latin typeface="Calibri" pitchFamily="34" charset="0"/>
                <a:ea typeface="Calibri" pitchFamily="34" charset="-122"/>
                <a:cs typeface="Calibri" pitchFamily="34" charset="-120"/>
              </a:rPr>
              <a:t>Derste o yetkinlik gerçekten kazandırılıyorsa</a:t>
            </a:r>
            <a:endParaRPr lang="en-US" sz="950" dirty="0"/>
          </a:p>
        </p:txBody>
      </p:sp>
      <p:sp>
        <p:nvSpPr>
          <p:cNvPr id="25" name="Text 23"/>
          <p:cNvSpPr/>
          <p:nvPr/>
        </p:nvSpPr>
        <p:spPr>
          <a:xfrm>
            <a:off x="640080" y="3712464"/>
            <a:ext cx="3730752" cy="237744"/>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Sadece teoride değil, gerçek eğitimde o yetkinlik kazanılıyorsa işaretleyin.</a:t>
            </a:r>
            <a:endParaRPr lang="en-US" sz="900" dirty="0"/>
          </a:p>
        </p:txBody>
      </p:sp>
      <p:sp>
        <p:nvSpPr>
          <p:cNvPr id="26" name="Shape 24"/>
          <p:cNvSpPr/>
          <p:nvPr/>
        </p:nvSpPr>
        <p:spPr>
          <a:xfrm>
            <a:off x="228600" y="4059936"/>
            <a:ext cx="4206240" cy="594360"/>
          </a:xfrm>
          <a:prstGeom prst="rect">
            <a:avLst/>
          </a:prstGeom>
          <a:solidFill>
            <a:srgbClr val="FFFFFF"/>
          </a:solidFill>
          <a:ln w="12700">
            <a:solidFill>
              <a:srgbClr val="A8D8B9"/>
            </a:solidFill>
            <a:prstDash val="solid"/>
          </a:ln>
        </p:spPr>
        <p:txBody>
          <a:bodyPr/>
          <a:lstStyle/>
          <a:p>
            <a:endParaRPr lang="tr-TR"/>
          </a:p>
        </p:txBody>
      </p:sp>
      <p:sp>
        <p:nvSpPr>
          <p:cNvPr id="27" name="Shape 25"/>
          <p:cNvSpPr/>
          <p:nvPr/>
        </p:nvSpPr>
        <p:spPr>
          <a:xfrm>
            <a:off x="292608" y="4206240"/>
            <a:ext cx="256032" cy="256032"/>
          </a:xfrm>
          <a:prstGeom prst="rect">
            <a:avLst/>
          </a:prstGeom>
          <a:solidFill>
            <a:srgbClr val="1E8C45"/>
          </a:solidFill>
          <a:ln w="12700">
            <a:solidFill>
              <a:srgbClr val="1E8C45"/>
            </a:solidFill>
            <a:prstDash val="solid"/>
          </a:ln>
        </p:spPr>
        <p:txBody>
          <a:bodyPr/>
          <a:lstStyle/>
          <a:p>
            <a:endParaRPr lang="tr-TR"/>
          </a:p>
        </p:txBody>
      </p:sp>
      <p:sp>
        <p:nvSpPr>
          <p:cNvPr id="28" name="Text 26"/>
          <p:cNvSpPr/>
          <p:nvPr/>
        </p:nvSpPr>
        <p:spPr>
          <a:xfrm>
            <a:off x="292608" y="4206240"/>
            <a:ext cx="256032" cy="25603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a:t>
            </a:r>
            <a:endParaRPr lang="en-US" sz="1100" dirty="0"/>
          </a:p>
        </p:txBody>
      </p:sp>
      <p:sp>
        <p:nvSpPr>
          <p:cNvPr id="29" name="Text 27"/>
          <p:cNvSpPr/>
          <p:nvPr/>
        </p:nvSpPr>
        <p:spPr>
          <a:xfrm>
            <a:off x="640080" y="4096512"/>
            <a:ext cx="3730752" cy="237744"/>
          </a:xfrm>
          <a:prstGeom prst="rect">
            <a:avLst/>
          </a:prstGeom>
          <a:noFill/>
          <a:ln/>
        </p:spPr>
        <p:txBody>
          <a:bodyPr wrap="square" lIns="0" tIns="0" rIns="0" bIns="0" rtlCol="0" anchor="ctr"/>
          <a:lstStyle/>
          <a:p>
            <a:pPr marL="0" indent="0">
              <a:buNone/>
            </a:pPr>
            <a:r>
              <a:rPr lang="en-US" sz="950" b="1" dirty="0">
                <a:solidFill>
                  <a:srgbClr val="1E8C45"/>
                </a:solidFill>
                <a:latin typeface="Calibri" pitchFamily="34" charset="0"/>
                <a:ea typeface="Calibri" pitchFamily="34" charset="-122"/>
                <a:cs typeface="Calibri" pitchFamily="34" charset="-120"/>
              </a:rPr>
              <a:t>Bir çıktı birden fazla kategoriyle ilişkiliyse</a:t>
            </a:r>
            <a:endParaRPr lang="en-US" sz="950" dirty="0"/>
          </a:p>
        </p:txBody>
      </p:sp>
      <p:sp>
        <p:nvSpPr>
          <p:cNvPr id="30" name="Text 28"/>
          <p:cNvSpPr/>
          <p:nvPr/>
        </p:nvSpPr>
        <p:spPr>
          <a:xfrm>
            <a:off x="640080" y="4370832"/>
            <a:ext cx="3730752" cy="237744"/>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Hepsini işaretleyin. Örn: '3.4.1 Mesleki İngilizce' hem İletişim hem Alana Özgü kutularını alır.</a:t>
            </a:r>
            <a:endParaRPr lang="en-US" sz="900" dirty="0"/>
          </a:p>
        </p:txBody>
      </p:sp>
      <p:sp>
        <p:nvSpPr>
          <p:cNvPr id="31" name="Shape 29"/>
          <p:cNvSpPr/>
          <p:nvPr/>
        </p:nvSpPr>
        <p:spPr>
          <a:xfrm>
            <a:off x="4709160" y="1737360"/>
            <a:ext cx="4206240" cy="292608"/>
          </a:xfrm>
          <a:prstGeom prst="rect">
            <a:avLst/>
          </a:prstGeom>
          <a:solidFill>
            <a:srgbClr val="E84855"/>
          </a:solidFill>
          <a:ln w="12700">
            <a:solidFill>
              <a:srgbClr val="E84855"/>
            </a:solidFill>
            <a:prstDash val="solid"/>
          </a:ln>
        </p:spPr>
        <p:txBody>
          <a:bodyPr/>
          <a:lstStyle/>
          <a:p>
            <a:endParaRPr lang="tr-TR"/>
          </a:p>
        </p:txBody>
      </p:sp>
      <p:sp>
        <p:nvSpPr>
          <p:cNvPr id="32" name="Text 30"/>
          <p:cNvSpPr/>
          <p:nvPr/>
        </p:nvSpPr>
        <p:spPr>
          <a:xfrm>
            <a:off x="4800600" y="1737360"/>
            <a:ext cx="4023360" cy="292608"/>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  Ne Zaman Boş Bırakılır?</a:t>
            </a:r>
            <a:endParaRPr lang="en-US" sz="1150" dirty="0"/>
          </a:p>
        </p:txBody>
      </p:sp>
      <p:sp>
        <p:nvSpPr>
          <p:cNvPr id="33" name="Shape 31"/>
          <p:cNvSpPr/>
          <p:nvPr/>
        </p:nvSpPr>
        <p:spPr>
          <a:xfrm>
            <a:off x="4709160" y="2084832"/>
            <a:ext cx="4206240" cy="594360"/>
          </a:xfrm>
          <a:prstGeom prst="rect">
            <a:avLst/>
          </a:prstGeom>
          <a:solidFill>
            <a:srgbClr val="FFF5F5"/>
          </a:solidFill>
          <a:ln w="12700">
            <a:solidFill>
              <a:srgbClr val="FFCCCC"/>
            </a:solidFill>
            <a:prstDash val="solid"/>
          </a:ln>
        </p:spPr>
        <p:txBody>
          <a:bodyPr/>
          <a:lstStyle/>
          <a:p>
            <a:endParaRPr lang="tr-TR"/>
          </a:p>
        </p:txBody>
      </p:sp>
      <p:sp>
        <p:nvSpPr>
          <p:cNvPr id="34" name="Shape 32"/>
          <p:cNvSpPr/>
          <p:nvPr/>
        </p:nvSpPr>
        <p:spPr>
          <a:xfrm>
            <a:off x="4773168" y="2231136"/>
            <a:ext cx="256032" cy="256032"/>
          </a:xfrm>
          <a:prstGeom prst="rect">
            <a:avLst/>
          </a:prstGeom>
          <a:solidFill>
            <a:srgbClr val="CCCCCC"/>
          </a:solidFill>
          <a:ln w="12700">
            <a:solidFill>
              <a:srgbClr val="BBBBBB"/>
            </a:solidFill>
            <a:prstDash val="solid"/>
          </a:ln>
        </p:spPr>
        <p:txBody>
          <a:bodyPr/>
          <a:lstStyle/>
          <a:p>
            <a:endParaRPr lang="tr-TR"/>
          </a:p>
        </p:txBody>
      </p:sp>
      <p:sp>
        <p:nvSpPr>
          <p:cNvPr id="35" name="Text 33"/>
          <p:cNvSpPr/>
          <p:nvPr/>
        </p:nvSpPr>
        <p:spPr>
          <a:xfrm>
            <a:off x="5120640" y="2121408"/>
            <a:ext cx="3730752" cy="237744"/>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Program çıktısı o kategoriyle ilişkisi yoksa</a:t>
            </a:r>
            <a:endParaRPr lang="en-US" sz="950" dirty="0"/>
          </a:p>
        </p:txBody>
      </p:sp>
      <p:sp>
        <p:nvSpPr>
          <p:cNvPr id="36" name="Text 34"/>
          <p:cNvSpPr/>
          <p:nvPr/>
        </p:nvSpPr>
        <p:spPr>
          <a:xfrm>
            <a:off x="5120640" y="2395728"/>
            <a:ext cx="3730752" cy="237744"/>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'1.1.1 İşletmeleri analiz eder' → Bağımsız Çalışabilme 3 (Liderlik) → Boş bırak</a:t>
            </a:r>
            <a:endParaRPr lang="en-US" sz="900" dirty="0"/>
          </a:p>
        </p:txBody>
      </p:sp>
      <p:sp>
        <p:nvSpPr>
          <p:cNvPr id="37" name="Shape 35"/>
          <p:cNvSpPr/>
          <p:nvPr/>
        </p:nvSpPr>
        <p:spPr>
          <a:xfrm>
            <a:off x="4709160" y="2743200"/>
            <a:ext cx="4206240" cy="594360"/>
          </a:xfrm>
          <a:prstGeom prst="rect">
            <a:avLst/>
          </a:prstGeom>
          <a:solidFill>
            <a:srgbClr val="FFFFFF"/>
          </a:solidFill>
          <a:ln w="12700">
            <a:solidFill>
              <a:srgbClr val="FFCCCC"/>
            </a:solidFill>
            <a:prstDash val="solid"/>
          </a:ln>
        </p:spPr>
        <p:txBody>
          <a:bodyPr/>
          <a:lstStyle/>
          <a:p>
            <a:endParaRPr lang="tr-TR"/>
          </a:p>
        </p:txBody>
      </p:sp>
      <p:sp>
        <p:nvSpPr>
          <p:cNvPr id="38" name="Shape 36"/>
          <p:cNvSpPr/>
          <p:nvPr/>
        </p:nvSpPr>
        <p:spPr>
          <a:xfrm>
            <a:off x="4773168" y="2889504"/>
            <a:ext cx="256032" cy="256032"/>
          </a:xfrm>
          <a:prstGeom prst="rect">
            <a:avLst/>
          </a:prstGeom>
          <a:solidFill>
            <a:srgbClr val="CCCCCC"/>
          </a:solidFill>
          <a:ln w="12700">
            <a:solidFill>
              <a:srgbClr val="BBBBBB"/>
            </a:solidFill>
            <a:prstDash val="solid"/>
          </a:ln>
        </p:spPr>
        <p:txBody>
          <a:bodyPr/>
          <a:lstStyle/>
          <a:p>
            <a:endParaRPr lang="tr-TR"/>
          </a:p>
        </p:txBody>
      </p:sp>
      <p:sp>
        <p:nvSpPr>
          <p:cNvPr id="39" name="Text 37"/>
          <p:cNvSpPr/>
          <p:nvPr/>
        </p:nvSpPr>
        <p:spPr>
          <a:xfrm>
            <a:off x="5120640" y="2779776"/>
            <a:ext cx="3730752" cy="237744"/>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Çok zorlama bir bağlantı varsa</a:t>
            </a:r>
            <a:endParaRPr lang="en-US" sz="950" dirty="0"/>
          </a:p>
        </p:txBody>
      </p:sp>
      <p:sp>
        <p:nvSpPr>
          <p:cNvPr id="40" name="Text 38"/>
          <p:cNvSpPr/>
          <p:nvPr/>
        </p:nvSpPr>
        <p:spPr>
          <a:xfrm>
            <a:off x="5120640" y="3054096"/>
            <a:ext cx="3730752" cy="237744"/>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Her şeyi her kategoriye bağlamaya çalışmak akreditasyonda 'güvenilir değil' izlenimi verir.</a:t>
            </a:r>
            <a:endParaRPr lang="en-US" sz="900" dirty="0"/>
          </a:p>
        </p:txBody>
      </p:sp>
      <p:sp>
        <p:nvSpPr>
          <p:cNvPr id="41" name="Shape 39"/>
          <p:cNvSpPr/>
          <p:nvPr/>
        </p:nvSpPr>
        <p:spPr>
          <a:xfrm>
            <a:off x="4709160" y="3401568"/>
            <a:ext cx="4206240" cy="594360"/>
          </a:xfrm>
          <a:prstGeom prst="rect">
            <a:avLst/>
          </a:prstGeom>
          <a:solidFill>
            <a:srgbClr val="FFF5F5"/>
          </a:solidFill>
          <a:ln w="12700">
            <a:solidFill>
              <a:srgbClr val="FFCCCC"/>
            </a:solidFill>
            <a:prstDash val="solid"/>
          </a:ln>
        </p:spPr>
        <p:txBody>
          <a:bodyPr/>
          <a:lstStyle/>
          <a:p>
            <a:endParaRPr lang="tr-TR"/>
          </a:p>
        </p:txBody>
      </p:sp>
      <p:sp>
        <p:nvSpPr>
          <p:cNvPr id="42" name="Shape 40"/>
          <p:cNvSpPr/>
          <p:nvPr/>
        </p:nvSpPr>
        <p:spPr>
          <a:xfrm>
            <a:off x="4773168" y="3547872"/>
            <a:ext cx="256032" cy="256032"/>
          </a:xfrm>
          <a:prstGeom prst="rect">
            <a:avLst/>
          </a:prstGeom>
          <a:solidFill>
            <a:srgbClr val="CCCCCC"/>
          </a:solidFill>
          <a:ln w="12700">
            <a:solidFill>
              <a:srgbClr val="BBBBBB"/>
            </a:solidFill>
            <a:prstDash val="solid"/>
          </a:ln>
        </p:spPr>
        <p:txBody>
          <a:bodyPr/>
          <a:lstStyle/>
          <a:p>
            <a:endParaRPr lang="tr-TR"/>
          </a:p>
        </p:txBody>
      </p:sp>
      <p:sp>
        <p:nvSpPr>
          <p:cNvPr id="43" name="Text 41"/>
          <p:cNvSpPr/>
          <p:nvPr/>
        </p:nvSpPr>
        <p:spPr>
          <a:xfrm>
            <a:off x="5120640" y="3438144"/>
            <a:ext cx="3730752" cy="237744"/>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O yetkinlik gerçekte kazandırılmıyorsa</a:t>
            </a:r>
            <a:endParaRPr lang="en-US" sz="950" dirty="0"/>
          </a:p>
        </p:txBody>
      </p:sp>
      <p:sp>
        <p:nvSpPr>
          <p:cNvPr id="44" name="Text 42"/>
          <p:cNvSpPr/>
          <p:nvPr/>
        </p:nvSpPr>
        <p:spPr>
          <a:xfrm>
            <a:off x="5120640" y="3712464"/>
            <a:ext cx="3730752" cy="237744"/>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Teoride ilgili görünüyor ama pratikte o eğitim verilmiyorsa işaretlemeyin — dürüst olun.</a:t>
            </a:r>
            <a:endParaRPr lang="en-US" sz="900" dirty="0"/>
          </a:p>
        </p:txBody>
      </p:sp>
      <p:sp>
        <p:nvSpPr>
          <p:cNvPr id="45" name="Shape 43"/>
          <p:cNvSpPr/>
          <p:nvPr/>
        </p:nvSpPr>
        <p:spPr>
          <a:xfrm>
            <a:off x="4709160" y="4059936"/>
            <a:ext cx="4206240" cy="594360"/>
          </a:xfrm>
          <a:prstGeom prst="rect">
            <a:avLst/>
          </a:prstGeom>
          <a:solidFill>
            <a:srgbClr val="FFFFFF"/>
          </a:solidFill>
          <a:ln w="12700">
            <a:solidFill>
              <a:srgbClr val="FFCCCC"/>
            </a:solidFill>
            <a:prstDash val="solid"/>
          </a:ln>
        </p:spPr>
        <p:txBody>
          <a:bodyPr/>
          <a:lstStyle/>
          <a:p>
            <a:endParaRPr lang="tr-TR"/>
          </a:p>
        </p:txBody>
      </p:sp>
      <p:sp>
        <p:nvSpPr>
          <p:cNvPr id="46" name="Shape 44"/>
          <p:cNvSpPr/>
          <p:nvPr/>
        </p:nvSpPr>
        <p:spPr>
          <a:xfrm>
            <a:off x="4773168" y="4206240"/>
            <a:ext cx="256032" cy="256032"/>
          </a:xfrm>
          <a:prstGeom prst="rect">
            <a:avLst/>
          </a:prstGeom>
          <a:solidFill>
            <a:srgbClr val="CCCCCC"/>
          </a:solidFill>
          <a:ln w="12700">
            <a:solidFill>
              <a:srgbClr val="BBBBBB"/>
            </a:solidFill>
            <a:prstDash val="solid"/>
          </a:ln>
        </p:spPr>
        <p:txBody>
          <a:bodyPr/>
          <a:lstStyle/>
          <a:p>
            <a:endParaRPr lang="tr-TR"/>
          </a:p>
        </p:txBody>
      </p:sp>
      <p:sp>
        <p:nvSpPr>
          <p:cNvPr id="47" name="Text 45"/>
          <p:cNvSpPr/>
          <p:nvPr/>
        </p:nvSpPr>
        <p:spPr>
          <a:xfrm>
            <a:off x="5120640" y="4096512"/>
            <a:ext cx="3730752" cy="237744"/>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Sadece kelime benzerliği varsa</a:t>
            </a:r>
            <a:endParaRPr lang="en-US" sz="950" dirty="0"/>
          </a:p>
        </p:txBody>
      </p:sp>
      <p:sp>
        <p:nvSpPr>
          <p:cNvPr id="48" name="Text 46"/>
          <p:cNvSpPr/>
          <p:nvPr/>
        </p:nvSpPr>
        <p:spPr>
          <a:xfrm>
            <a:off x="5120640" y="4370832"/>
            <a:ext cx="3730752" cy="237744"/>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'İş planı yapar' çıktısı 'Bilgi' kategorisiyle kelime olarak değil, içerik olarak ilişkilendirilmeli.</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Genel Tanım Sekmesi Ne İşe Yarar?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Bu sekmeyi neden doldurmak zorundayım?</a:t>
            </a:r>
            <a:endParaRPr lang="en-US" sz="1200" dirty="0"/>
          </a:p>
        </p:txBody>
      </p:sp>
      <p:sp>
        <p:nvSpPr>
          <p:cNvPr id="5" name="Shape 3"/>
          <p:cNvSpPr/>
          <p:nvPr/>
        </p:nvSpPr>
        <p:spPr>
          <a:xfrm>
            <a:off x="228600" y="1078992"/>
            <a:ext cx="4251960" cy="1783080"/>
          </a:xfrm>
          <a:prstGeom prst="rect">
            <a:avLst/>
          </a:prstGeom>
          <a:solidFill>
            <a:srgbClr val="F7F9FC"/>
          </a:solidFill>
          <a:ln w="12700">
            <a:solidFill>
              <a:srgbClr val="2E86AB"/>
            </a:solidFill>
            <a:prstDash val="solid"/>
          </a:ln>
        </p:spPr>
        <p:txBody>
          <a:bodyPr/>
          <a:lstStyle/>
          <a:p>
            <a:endParaRPr lang="tr-TR"/>
          </a:p>
        </p:txBody>
      </p:sp>
      <p:sp>
        <p:nvSpPr>
          <p:cNvPr id="6" name="Shape 4"/>
          <p:cNvSpPr/>
          <p:nvPr/>
        </p:nvSpPr>
        <p:spPr>
          <a:xfrm>
            <a:off x="228600" y="1078992"/>
            <a:ext cx="4251960" cy="384048"/>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320040" y="1078992"/>
            <a:ext cx="4069080" cy="38404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Öğrenciye Ne Sağlar?</a:t>
            </a:r>
            <a:endParaRPr lang="en-US" sz="1200" dirty="0"/>
          </a:p>
        </p:txBody>
      </p:sp>
      <p:sp>
        <p:nvSpPr>
          <p:cNvPr id="8" name="Text 6"/>
          <p:cNvSpPr/>
          <p:nvPr/>
        </p:nvSpPr>
        <p:spPr>
          <a:xfrm>
            <a:off x="338328" y="1508760"/>
            <a:ext cx="4023360" cy="129844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Öğrenciler derse kaydolmadan önce:</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Dersin amacını öğrenir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Kaç saat çalışması gerektiğini görür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Ön koşul var mı kontrol eder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Hangi dil, tür ve seviyede olduğunu anlar</a:t>
            </a:r>
            <a:endParaRPr lang="en-US" sz="950" dirty="0"/>
          </a:p>
        </p:txBody>
      </p:sp>
      <p:sp>
        <p:nvSpPr>
          <p:cNvPr id="9" name="Shape 7"/>
          <p:cNvSpPr/>
          <p:nvPr/>
        </p:nvSpPr>
        <p:spPr>
          <a:xfrm>
            <a:off x="4690872" y="1078992"/>
            <a:ext cx="4251960" cy="1783080"/>
          </a:xfrm>
          <a:prstGeom prst="rect">
            <a:avLst/>
          </a:prstGeom>
          <a:solidFill>
            <a:srgbClr val="F7F9FC"/>
          </a:solidFill>
          <a:ln w="12700">
            <a:solidFill>
              <a:srgbClr val="E67E22"/>
            </a:solidFill>
            <a:prstDash val="solid"/>
          </a:ln>
        </p:spPr>
        <p:txBody>
          <a:bodyPr/>
          <a:lstStyle/>
          <a:p>
            <a:endParaRPr lang="tr-TR"/>
          </a:p>
        </p:txBody>
      </p:sp>
      <p:sp>
        <p:nvSpPr>
          <p:cNvPr id="10" name="Shape 8"/>
          <p:cNvSpPr/>
          <p:nvPr/>
        </p:nvSpPr>
        <p:spPr>
          <a:xfrm>
            <a:off x="4690872" y="1078992"/>
            <a:ext cx="4251960" cy="384048"/>
          </a:xfrm>
          <a:prstGeom prst="rect">
            <a:avLst/>
          </a:prstGeom>
          <a:solidFill>
            <a:srgbClr val="E67E22"/>
          </a:solidFill>
          <a:ln w="12700">
            <a:solidFill>
              <a:srgbClr val="E67E22"/>
            </a:solidFill>
            <a:prstDash val="solid"/>
          </a:ln>
        </p:spPr>
        <p:txBody>
          <a:bodyPr/>
          <a:lstStyle/>
          <a:p>
            <a:endParaRPr lang="tr-TR"/>
          </a:p>
        </p:txBody>
      </p:sp>
      <p:sp>
        <p:nvSpPr>
          <p:cNvPr id="11" name="Text 9"/>
          <p:cNvSpPr/>
          <p:nvPr/>
        </p:nvSpPr>
        <p:spPr>
          <a:xfrm>
            <a:off x="4782312" y="1078992"/>
            <a:ext cx="4069080" cy="38404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Akreditasyona Ne Sağlar?</a:t>
            </a:r>
            <a:endParaRPr lang="en-US" sz="1200" dirty="0"/>
          </a:p>
        </p:txBody>
      </p:sp>
      <p:sp>
        <p:nvSpPr>
          <p:cNvPr id="12" name="Text 10"/>
          <p:cNvSpPr/>
          <p:nvPr/>
        </p:nvSpPr>
        <p:spPr>
          <a:xfrm>
            <a:off x="4800600" y="1508760"/>
            <a:ext cx="4023360" cy="129844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MÜDEK, AACSB ve YÖK denetimlerinde:</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Her dersin belgelenmiş amacı aranır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TR–EN paralel içerik zorunludur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Boş alan = akreditasyon puanı düşer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Bu form yasal bir belge niteliğindedir</a:t>
            </a:r>
            <a:endParaRPr lang="en-US" sz="950" dirty="0"/>
          </a:p>
        </p:txBody>
      </p:sp>
      <p:sp>
        <p:nvSpPr>
          <p:cNvPr id="13" name="Shape 11"/>
          <p:cNvSpPr/>
          <p:nvPr/>
        </p:nvSpPr>
        <p:spPr>
          <a:xfrm>
            <a:off x="228600" y="3017520"/>
            <a:ext cx="4251960" cy="1783080"/>
          </a:xfrm>
          <a:prstGeom prst="rect">
            <a:avLst/>
          </a:prstGeom>
          <a:solidFill>
            <a:srgbClr val="F7F9FC"/>
          </a:solidFill>
          <a:ln w="12700">
            <a:solidFill>
              <a:srgbClr val="1E8C45"/>
            </a:solidFill>
            <a:prstDash val="solid"/>
          </a:ln>
        </p:spPr>
        <p:txBody>
          <a:bodyPr/>
          <a:lstStyle/>
          <a:p>
            <a:endParaRPr lang="tr-TR"/>
          </a:p>
        </p:txBody>
      </p:sp>
      <p:sp>
        <p:nvSpPr>
          <p:cNvPr id="14" name="Shape 12"/>
          <p:cNvSpPr/>
          <p:nvPr/>
        </p:nvSpPr>
        <p:spPr>
          <a:xfrm>
            <a:off x="228600" y="3017520"/>
            <a:ext cx="4251960" cy="384048"/>
          </a:xfrm>
          <a:prstGeom prst="rect">
            <a:avLst/>
          </a:prstGeom>
          <a:solidFill>
            <a:srgbClr val="1E8C45"/>
          </a:solidFill>
          <a:ln w="12700">
            <a:solidFill>
              <a:srgbClr val="1E8C45"/>
            </a:solidFill>
            <a:prstDash val="solid"/>
          </a:ln>
        </p:spPr>
        <p:txBody>
          <a:bodyPr/>
          <a:lstStyle/>
          <a:p>
            <a:endParaRPr lang="tr-TR"/>
          </a:p>
        </p:txBody>
      </p:sp>
      <p:sp>
        <p:nvSpPr>
          <p:cNvPr id="15" name="Text 13"/>
          <p:cNvSpPr/>
          <p:nvPr/>
        </p:nvSpPr>
        <p:spPr>
          <a:xfrm>
            <a:off x="320040" y="3017520"/>
            <a:ext cx="4069080" cy="38404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Bölüme Ne Sağlar?</a:t>
            </a:r>
            <a:endParaRPr lang="en-US" sz="1200" dirty="0"/>
          </a:p>
        </p:txBody>
      </p:sp>
      <p:sp>
        <p:nvSpPr>
          <p:cNvPr id="16" name="Text 14"/>
          <p:cNvSpPr/>
          <p:nvPr/>
        </p:nvSpPr>
        <p:spPr>
          <a:xfrm>
            <a:off x="338328" y="3447288"/>
            <a:ext cx="4023360" cy="129844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Bölüm yönetimi bu verilerle:</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Müfredat haritasını oluşturur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Ders yükü ve kredi dağılımını izler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Hangi dersin hangi dilde verildiğini raporlar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Yeni ders açma/kapatma kararı verir</a:t>
            </a:r>
            <a:endParaRPr lang="en-US" sz="950" dirty="0"/>
          </a:p>
        </p:txBody>
      </p:sp>
      <p:sp>
        <p:nvSpPr>
          <p:cNvPr id="17" name="Shape 15"/>
          <p:cNvSpPr/>
          <p:nvPr/>
        </p:nvSpPr>
        <p:spPr>
          <a:xfrm>
            <a:off x="4690872" y="3017520"/>
            <a:ext cx="4251960" cy="1783080"/>
          </a:xfrm>
          <a:prstGeom prst="rect">
            <a:avLst/>
          </a:prstGeom>
          <a:solidFill>
            <a:srgbClr val="F7F9FC"/>
          </a:solidFill>
          <a:ln w="12700">
            <a:solidFill>
              <a:srgbClr val="E84855"/>
            </a:solidFill>
            <a:prstDash val="solid"/>
          </a:ln>
        </p:spPr>
        <p:txBody>
          <a:bodyPr/>
          <a:lstStyle/>
          <a:p>
            <a:endParaRPr lang="tr-TR"/>
          </a:p>
        </p:txBody>
      </p:sp>
      <p:sp>
        <p:nvSpPr>
          <p:cNvPr id="18" name="Shape 16"/>
          <p:cNvSpPr/>
          <p:nvPr/>
        </p:nvSpPr>
        <p:spPr>
          <a:xfrm>
            <a:off x="4690872" y="3017520"/>
            <a:ext cx="4251960" cy="384048"/>
          </a:xfrm>
          <a:prstGeom prst="rect">
            <a:avLst/>
          </a:prstGeom>
          <a:solidFill>
            <a:srgbClr val="E84855"/>
          </a:solidFill>
          <a:ln w="12700">
            <a:solidFill>
              <a:srgbClr val="E84855"/>
            </a:solidFill>
            <a:prstDash val="solid"/>
          </a:ln>
        </p:spPr>
        <p:txBody>
          <a:bodyPr/>
          <a:lstStyle/>
          <a:p>
            <a:endParaRPr lang="tr-TR"/>
          </a:p>
        </p:txBody>
      </p:sp>
      <p:sp>
        <p:nvSpPr>
          <p:cNvPr id="19" name="Text 17"/>
          <p:cNvSpPr/>
          <p:nvPr/>
        </p:nvSpPr>
        <p:spPr>
          <a:xfrm>
            <a:off x="4782312" y="3017520"/>
            <a:ext cx="4069080" cy="38404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Diğer Sekmelerle Bağlantısı</a:t>
            </a:r>
            <a:endParaRPr lang="en-US" sz="1200" dirty="0"/>
          </a:p>
        </p:txBody>
      </p:sp>
      <p:sp>
        <p:nvSpPr>
          <p:cNvPr id="20" name="Text 18"/>
          <p:cNvSpPr/>
          <p:nvPr/>
        </p:nvSpPr>
        <p:spPr>
          <a:xfrm>
            <a:off x="4800600" y="3447288"/>
            <a:ext cx="4023360" cy="1298448"/>
          </a:xfrm>
          <a:prstGeom prst="rect">
            <a:avLst/>
          </a:prstGeom>
          <a:noFill/>
          <a:ln/>
        </p:spPr>
        <p:txBody>
          <a:bodyPr wrap="square" lIns="0" tIns="0" rIns="0" bIns="0" rtlCol="0" anchor="ctr"/>
          <a:lstStyle/>
          <a:p>
            <a:pPr marL="0" indent="0">
              <a:buNone/>
            </a:pPr>
            <a:r>
              <a:rPr lang="en-US" sz="950" dirty="0">
                <a:solidFill>
                  <a:srgbClr val="4A5568"/>
                </a:solidFill>
                <a:latin typeface="Calibri" pitchFamily="34" charset="0"/>
                <a:ea typeface="Calibri" pitchFamily="34" charset="-122"/>
                <a:cs typeface="Calibri" pitchFamily="34" charset="-120"/>
              </a:rPr>
              <a:t>Bu sekme yanlış girilirse:</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Öğrenme çıktıları anlamsız kalır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İş yükü hesabı hatalı olur</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Program matrisi uyuşmaz</a:t>
            </a:r>
            <a:endParaRPr lang="en-US" sz="950" dirty="0"/>
          </a:p>
          <a:p>
            <a:pPr marL="0" indent="0">
              <a:buNone/>
            </a:pPr>
            <a:r>
              <a:rPr lang="en-US" sz="950" dirty="0">
                <a:solidFill>
                  <a:srgbClr val="4A5568"/>
                </a:solidFill>
                <a:latin typeface="Calibri" pitchFamily="34" charset="0"/>
                <a:ea typeface="Calibri" pitchFamily="34" charset="-122"/>
                <a:cs typeface="Calibri" pitchFamily="34" charset="-120"/>
              </a:rPr>
              <a:t>• Tüm sistem bu sekmeyi temel alır</a:t>
            </a:r>
            <a:endParaRPr lang="en-US" sz="95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Gerçek Örnek: TYYÇ Matrisi Nasıl Doldurulur?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240403102 İşletme Bölümü program çıktılarından gerçek örnekler — gerekçesiyle birlikte</a:t>
            </a:r>
            <a:endParaRPr lang="en-US" sz="1200" dirty="0"/>
          </a:p>
        </p:txBody>
      </p:sp>
      <p:sp>
        <p:nvSpPr>
          <p:cNvPr id="5" name="Shape 3"/>
          <p:cNvSpPr/>
          <p:nvPr/>
        </p:nvSpPr>
        <p:spPr>
          <a:xfrm>
            <a:off x="228600" y="1024128"/>
            <a:ext cx="8686800" cy="347472"/>
          </a:xfrm>
          <a:prstGeom prst="rect">
            <a:avLst/>
          </a:prstGeom>
          <a:solidFill>
            <a:srgbClr val="1A3A6B"/>
          </a:solidFill>
          <a:ln w="12700">
            <a:solidFill>
              <a:srgbClr val="1A3A6B"/>
            </a:solidFill>
            <a:prstDash val="solid"/>
          </a:ln>
        </p:spPr>
        <p:txBody>
          <a:bodyPr/>
          <a:lstStyle/>
          <a:p>
            <a:endParaRPr lang="tr-TR"/>
          </a:p>
        </p:txBody>
      </p:sp>
      <p:sp>
        <p:nvSpPr>
          <p:cNvPr id="6" name="Text 4"/>
          <p:cNvSpPr/>
          <p:nvPr/>
        </p:nvSpPr>
        <p:spPr>
          <a:xfrm>
            <a:off x="256032" y="1024128"/>
            <a:ext cx="2871216" cy="34747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Program Çıktısı</a:t>
            </a:r>
            <a:endParaRPr lang="en-US" sz="700" dirty="0"/>
          </a:p>
        </p:txBody>
      </p:sp>
      <p:sp>
        <p:nvSpPr>
          <p:cNvPr id="7" name="Text 5"/>
          <p:cNvSpPr/>
          <p:nvPr/>
        </p:nvSpPr>
        <p:spPr>
          <a:xfrm>
            <a:off x="3227832" y="1024128"/>
            <a:ext cx="448056" cy="34747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BİLGİ</a:t>
            </a:r>
            <a:endParaRPr lang="en-US" sz="700" dirty="0"/>
          </a:p>
          <a:p>
            <a:pPr marL="0" indent="0" algn="ctr">
              <a:buNone/>
            </a:pPr>
            <a:r>
              <a:rPr lang="en-US" sz="700" b="1" dirty="0">
                <a:solidFill>
                  <a:srgbClr val="FFFFFF"/>
                </a:solidFill>
                <a:latin typeface="Calibri" pitchFamily="34" charset="0"/>
                <a:ea typeface="Calibri" pitchFamily="34" charset="-122"/>
                <a:cs typeface="Calibri" pitchFamily="34" charset="-120"/>
              </a:rPr>
              <a:t>1</a:t>
            </a:r>
            <a:endParaRPr lang="en-US" sz="700" dirty="0"/>
          </a:p>
        </p:txBody>
      </p:sp>
      <p:sp>
        <p:nvSpPr>
          <p:cNvPr id="8" name="Text 6"/>
          <p:cNvSpPr/>
          <p:nvPr/>
        </p:nvSpPr>
        <p:spPr>
          <a:xfrm>
            <a:off x="3758184" y="1024128"/>
            <a:ext cx="630936" cy="34747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BECERİ</a:t>
            </a:r>
            <a:endParaRPr lang="en-US" sz="700" dirty="0"/>
          </a:p>
          <a:p>
            <a:pPr marL="0" indent="0" algn="ctr">
              <a:buNone/>
            </a:pPr>
            <a:r>
              <a:rPr lang="en-US" sz="700" b="1" dirty="0">
                <a:solidFill>
                  <a:srgbClr val="FFFFFF"/>
                </a:solidFill>
                <a:latin typeface="Calibri" pitchFamily="34" charset="0"/>
                <a:ea typeface="Calibri" pitchFamily="34" charset="-122"/>
                <a:cs typeface="Calibri" pitchFamily="34" charset="-120"/>
              </a:rPr>
              <a:t>1  2</a:t>
            </a:r>
            <a:endParaRPr lang="en-US" sz="700" dirty="0"/>
          </a:p>
        </p:txBody>
      </p:sp>
      <p:sp>
        <p:nvSpPr>
          <p:cNvPr id="9" name="Text 7"/>
          <p:cNvSpPr/>
          <p:nvPr/>
        </p:nvSpPr>
        <p:spPr>
          <a:xfrm>
            <a:off x="4471416" y="1024128"/>
            <a:ext cx="786384" cy="34747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Bağ.Çalış.</a:t>
            </a:r>
            <a:endParaRPr lang="en-US" sz="700" dirty="0"/>
          </a:p>
          <a:p>
            <a:pPr marL="0" indent="0" algn="ctr">
              <a:buNone/>
            </a:pPr>
            <a:r>
              <a:rPr lang="en-US" sz="700" b="1" dirty="0">
                <a:solidFill>
                  <a:srgbClr val="FFFFFF"/>
                </a:solidFill>
                <a:latin typeface="Calibri" pitchFamily="34" charset="0"/>
                <a:ea typeface="Calibri" pitchFamily="34" charset="-122"/>
                <a:cs typeface="Calibri" pitchFamily="34" charset="-120"/>
              </a:rPr>
              <a:t>1  2  3</a:t>
            </a:r>
            <a:endParaRPr lang="en-US" sz="700" dirty="0"/>
          </a:p>
        </p:txBody>
      </p:sp>
      <p:sp>
        <p:nvSpPr>
          <p:cNvPr id="10" name="Text 8"/>
          <p:cNvSpPr/>
          <p:nvPr/>
        </p:nvSpPr>
        <p:spPr>
          <a:xfrm>
            <a:off x="5340096" y="1024128"/>
            <a:ext cx="630936" cy="34747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Öğr.Yetk.</a:t>
            </a:r>
            <a:endParaRPr lang="en-US" sz="700" dirty="0"/>
          </a:p>
          <a:p>
            <a:pPr marL="0" indent="0" algn="ctr">
              <a:buNone/>
            </a:pPr>
            <a:r>
              <a:rPr lang="en-US" sz="700" b="1" dirty="0">
                <a:solidFill>
                  <a:srgbClr val="FFFFFF"/>
                </a:solidFill>
                <a:latin typeface="Calibri" pitchFamily="34" charset="0"/>
                <a:ea typeface="Calibri" pitchFamily="34" charset="-122"/>
                <a:cs typeface="Calibri" pitchFamily="34" charset="-120"/>
              </a:rPr>
              <a:t>1  2</a:t>
            </a:r>
            <a:endParaRPr lang="en-US" sz="700" dirty="0"/>
          </a:p>
        </p:txBody>
      </p:sp>
      <p:sp>
        <p:nvSpPr>
          <p:cNvPr id="11" name="Text 9"/>
          <p:cNvSpPr/>
          <p:nvPr/>
        </p:nvSpPr>
        <p:spPr>
          <a:xfrm>
            <a:off x="6053328" y="1024128"/>
            <a:ext cx="1042416" cy="34747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İletişim&amp;Sos.</a:t>
            </a:r>
            <a:endParaRPr lang="en-US" sz="700" dirty="0"/>
          </a:p>
          <a:p>
            <a:pPr marL="0" indent="0" algn="ctr">
              <a:buNone/>
            </a:pPr>
            <a:r>
              <a:rPr lang="en-US" sz="700" b="1" dirty="0">
                <a:solidFill>
                  <a:srgbClr val="FFFFFF"/>
                </a:solidFill>
                <a:latin typeface="Calibri" pitchFamily="34" charset="0"/>
                <a:ea typeface="Calibri" pitchFamily="34" charset="-122"/>
                <a:cs typeface="Calibri" pitchFamily="34" charset="-120"/>
              </a:rPr>
              <a:t>1  2  3  4  5</a:t>
            </a:r>
            <a:endParaRPr lang="en-US" sz="700" dirty="0"/>
          </a:p>
        </p:txBody>
      </p:sp>
      <p:sp>
        <p:nvSpPr>
          <p:cNvPr id="12" name="Text 10"/>
          <p:cNvSpPr/>
          <p:nvPr/>
        </p:nvSpPr>
        <p:spPr>
          <a:xfrm>
            <a:off x="7178040" y="1024128"/>
            <a:ext cx="950976" cy="347472"/>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Alana Özgü</a:t>
            </a:r>
            <a:endParaRPr lang="en-US" sz="700" dirty="0"/>
          </a:p>
          <a:p>
            <a:pPr marL="0" indent="0" algn="ctr">
              <a:buNone/>
            </a:pPr>
            <a:r>
              <a:rPr lang="en-US" sz="700" b="1" dirty="0">
                <a:solidFill>
                  <a:srgbClr val="FFFFFF"/>
                </a:solidFill>
                <a:latin typeface="Calibri" pitchFamily="34" charset="0"/>
                <a:ea typeface="Calibri" pitchFamily="34" charset="-122"/>
                <a:cs typeface="Calibri" pitchFamily="34" charset="-120"/>
              </a:rPr>
              <a:t>1  2  3  4  5</a:t>
            </a:r>
            <a:endParaRPr lang="en-US" sz="700" dirty="0"/>
          </a:p>
        </p:txBody>
      </p:sp>
      <p:sp>
        <p:nvSpPr>
          <p:cNvPr id="13" name="Shape 11"/>
          <p:cNvSpPr/>
          <p:nvPr/>
        </p:nvSpPr>
        <p:spPr>
          <a:xfrm>
            <a:off x="228600" y="1417320"/>
            <a:ext cx="8686800" cy="420624"/>
          </a:xfrm>
          <a:prstGeom prst="rect">
            <a:avLst/>
          </a:prstGeom>
          <a:solidFill>
            <a:srgbClr val="F7F9FC"/>
          </a:solidFill>
          <a:ln w="12700">
            <a:solidFill>
              <a:srgbClr val="E0E8F4"/>
            </a:solidFill>
            <a:prstDash val="solid"/>
          </a:ln>
        </p:spPr>
        <p:txBody>
          <a:bodyPr/>
          <a:lstStyle/>
          <a:p>
            <a:endParaRPr lang="tr-TR"/>
          </a:p>
        </p:txBody>
      </p:sp>
      <p:sp>
        <p:nvSpPr>
          <p:cNvPr id="14" name="Shape 12"/>
          <p:cNvSpPr/>
          <p:nvPr/>
        </p:nvSpPr>
        <p:spPr>
          <a:xfrm>
            <a:off x="256032" y="1490472"/>
            <a:ext cx="502920" cy="256032"/>
          </a:xfrm>
          <a:prstGeom prst="rect">
            <a:avLst/>
          </a:prstGeom>
          <a:solidFill>
            <a:srgbClr val="7B2D8B"/>
          </a:solidFill>
          <a:ln w="12700">
            <a:solidFill>
              <a:srgbClr val="7B2D8B"/>
            </a:solidFill>
            <a:prstDash val="solid"/>
          </a:ln>
        </p:spPr>
        <p:txBody>
          <a:bodyPr/>
          <a:lstStyle/>
          <a:p>
            <a:endParaRPr lang="tr-TR"/>
          </a:p>
        </p:txBody>
      </p:sp>
      <p:sp>
        <p:nvSpPr>
          <p:cNvPr id="15" name="Text 13"/>
          <p:cNvSpPr/>
          <p:nvPr/>
        </p:nvSpPr>
        <p:spPr>
          <a:xfrm>
            <a:off x="256032" y="1490472"/>
            <a:ext cx="502920" cy="256032"/>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1.1.1</a:t>
            </a:r>
            <a:endParaRPr lang="en-US" sz="750" dirty="0"/>
          </a:p>
        </p:txBody>
      </p:sp>
      <p:sp>
        <p:nvSpPr>
          <p:cNvPr id="16" name="Text 14"/>
          <p:cNvSpPr/>
          <p:nvPr/>
        </p:nvSpPr>
        <p:spPr>
          <a:xfrm>
            <a:off x="804672" y="1453896"/>
            <a:ext cx="2331720" cy="347472"/>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İşletmeleri farklı açılardan analiz eder ve değerlendirir.</a:t>
            </a:r>
            <a:endParaRPr lang="en-US" sz="780" dirty="0"/>
          </a:p>
        </p:txBody>
      </p:sp>
      <p:sp>
        <p:nvSpPr>
          <p:cNvPr id="17" name="Shape 15"/>
          <p:cNvSpPr/>
          <p:nvPr/>
        </p:nvSpPr>
        <p:spPr>
          <a:xfrm>
            <a:off x="3236976" y="1508760"/>
            <a:ext cx="429768" cy="237744"/>
          </a:xfrm>
          <a:prstGeom prst="rect">
            <a:avLst/>
          </a:prstGeom>
          <a:solidFill>
            <a:srgbClr val="1565C0">
              <a:alpha val="70000"/>
            </a:srgbClr>
          </a:solidFill>
          <a:ln w="12700">
            <a:solidFill>
              <a:srgbClr val="1565C0"/>
            </a:solidFill>
            <a:prstDash val="solid"/>
          </a:ln>
        </p:spPr>
        <p:txBody>
          <a:bodyPr/>
          <a:lstStyle/>
          <a:p>
            <a:endParaRPr lang="tr-TR"/>
          </a:p>
        </p:txBody>
      </p:sp>
      <p:sp>
        <p:nvSpPr>
          <p:cNvPr id="18" name="Text 16"/>
          <p:cNvSpPr/>
          <p:nvPr/>
        </p:nvSpPr>
        <p:spPr>
          <a:xfrm>
            <a:off x="3236976" y="1508760"/>
            <a:ext cx="42976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9" name="Shape 17"/>
          <p:cNvSpPr/>
          <p:nvPr/>
        </p:nvSpPr>
        <p:spPr>
          <a:xfrm>
            <a:off x="3767328" y="1508760"/>
            <a:ext cx="269748" cy="237744"/>
          </a:xfrm>
          <a:prstGeom prst="rect">
            <a:avLst/>
          </a:prstGeom>
          <a:solidFill>
            <a:srgbClr val="2E7D32">
              <a:alpha val="70000"/>
            </a:srgbClr>
          </a:solidFill>
          <a:ln w="12700">
            <a:solidFill>
              <a:srgbClr val="2E7D32"/>
            </a:solidFill>
            <a:prstDash val="solid"/>
          </a:ln>
        </p:spPr>
        <p:txBody>
          <a:bodyPr/>
          <a:lstStyle/>
          <a:p>
            <a:endParaRPr lang="tr-TR"/>
          </a:p>
        </p:txBody>
      </p:sp>
      <p:sp>
        <p:nvSpPr>
          <p:cNvPr id="20" name="Text 18"/>
          <p:cNvSpPr/>
          <p:nvPr/>
        </p:nvSpPr>
        <p:spPr>
          <a:xfrm>
            <a:off x="3767328" y="1508760"/>
            <a:ext cx="26974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21" name="Shape 19"/>
          <p:cNvSpPr/>
          <p:nvPr/>
        </p:nvSpPr>
        <p:spPr>
          <a:xfrm>
            <a:off x="4128516" y="1536192"/>
            <a:ext cx="233172" cy="182880"/>
          </a:xfrm>
          <a:prstGeom prst="rect">
            <a:avLst/>
          </a:prstGeom>
          <a:solidFill>
            <a:srgbClr val="FFFFFF"/>
          </a:solidFill>
          <a:ln w="12700">
            <a:solidFill>
              <a:srgbClr val="CCCCCC"/>
            </a:solidFill>
            <a:prstDash val="solid"/>
          </a:ln>
        </p:spPr>
        <p:txBody>
          <a:bodyPr/>
          <a:lstStyle/>
          <a:p>
            <a:endParaRPr lang="tr-TR"/>
          </a:p>
        </p:txBody>
      </p:sp>
      <p:sp>
        <p:nvSpPr>
          <p:cNvPr id="22" name="Shape 20"/>
          <p:cNvSpPr/>
          <p:nvPr/>
        </p:nvSpPr>
        <p:spPr>
          <a:xfrm>
            <a:off x="4498848" y="1536192"/>
            <a:ext cx="170688" cy="182880"/>
          </a:xfrm>
          <a:prstGeom prst="rect">
            <a:avLst/>
          </a:prstGeom>
          <a:solidFill>
            <a:srgbClr val="FFFFFF"/>
          </a:solidFill>
          <a:ln w="12700">
            <a:solidFill>
              <a:srgbClr val="CCCCCC"/>
            </a:solidFill>
            <a:prstDash val="solid"/>
          </a:ln>
        </p:spPr>
        <p:txBody>
          <a:bodyPr/>
          <a:lstStyle/>
          <a:p>
            <a:endParaRPr lang="tr-TR"/>
          </a:p>
        </p:txBody>
      </p:sp>
      <p:sp>
        <p:nvSpPr>
          <p:cNvPr id="23" name="Shape 21"/>
          <p:cNvSpPr/>
          <p:nvPr/>
        </p:nvSpPr>
        <p:spPr>
          <a:xfrm>
            <a:off x="4779264" y="1536192"/>
            <a:ext cx="170688" cy="182880"/>
          </a:xfrm>
          <a:prstGeom prst="rect">
            <a:avLst/>
          </a:prstGeom>
          <a:solidFill>
            <a:srgbClr val="FFFFFF"/>
          </a:solidFill>
          <a:ln w="12700">
            <a:solidFill>
              <a:srgbClr val="CCCCCC"/>
            </a:solidFill>
            <a:prstDash val="solid"/>
          </a:ln>
        </p:spPr>
        <p:txBody>
          <a:bodyPr/>
          <a:lstStyle/>
          <a:p>
            <a:endParaRPr lang="tr-TR"/>
          </a:p>
        </p:txBody>
      </p:sp>
      <p:sp>
        <p:nvSpPr>
          <p:cNvPr id="24" name="Shape 22"/>
          <p:cNvSpPr/>
          <p:nvPr/>
        </p:nvSpPr>
        <p:spPr>
          <a:xfrm>
            <a:off x="5059680" y="1536192"/>
            <a:ext cx="170688" cy="182880"/>
          </a:xfrm>
          <a:prstGeom prst="rect">
            <a:avLst/>
          </a:prstGeom>
          <a:solidFill>
            <a:srgbClr val="FFFFFF"/>
          </a:solidFill>
          <a:ln w="12700">
            <a:solidFill>
              <a:srgbClr val="CCCCCC"/>
            </a:solidFill>
            <a:prstDash val="solid"/>
          </a:ln>
        </p:spPr>
        <p:txBody>
          <a:bodyPr/>
          <a:lstStyle/>
          <a:p>
            <a:endParaRPr lang="tr-TR"/>
          </a:p>
        </p:txBody>
      </p:sp>
      <p:sp>
        <p:nvSpPr>
          <p:cNvPr id="25" name="Shape 23"/>
          <p:cNvSpPr/>
          <p:nvPr/>
        </p:nvSpPr>
        <p:spPr>
          <a:xfrm>
            <a:off x="5367528" y="1536192"/>
            <a:ext cx="233172" cy="182880"/>
          </a:xfrm>
          <a:prstGeom prst="rect">
            <a:avLst/>
          </a:prstGeom>
          <a:solidFill>
            <a:srgbClr val="FFFFFF"/>
          </a:solidFill>
          <a:ln w="12700">
            <a:solidFill>
              <a:srgbClr val="CCCCCC"/>
            </a:solidFill>
            <a:prstDash val="solid"/>
          </a:ln>
        </p:spPr>
        <p:txBody>
          <a:bodyPr/>
          <a:lstStyle/>
          <a:p>
            <a:endParaRPr lang="tr-TR"/>
          </a:p>
        </p:txBody>
      </p:sp>
      <p:sp>
        <p:nvSpPr>
          <p:cNvPr id="26" name="Shape 24"/>
          <p:cNvSpPr/>
          <p:nvPr/>
        </p:nvSpPr>
        <p:spPr>
          <a:xfrm>
            <a:off x="5710428" y="1536192"/>
            <a:ext cx="233172" cy="182880"/>
          </a:xfrm>
          <a:prstGeom prst="rect">
            <a:avLst/>
          </a:prstGeom>
          <a:solidFill>
            <a:srgbClr val="FFFFFF"/>
          </a:solidFill>
          <a:ln w="12700">
            <a:solidFill>
              <a:srgbClr val="CCCCCC"/>
            </a:solidFill>
            <a:prstDash val="solid"/>
          </a:ln>
        </p:spPr>
        <p:txBody>
          <a:bodyPr/>
          <a:lstStyle/>
          <a:p>
            <a:endParaRPr lang="tr-TR"/>
          </a:p>
        </p:txBody>
      </p:sp>
      <p:sp>
        <p:nvSpPr>
          <p:cNvPr id="27" name="Shape 25"/>
          <p:cNvSpPr/>
          <p:nvPr/>
        </p:nvSpPr>
        <p:spPr>
          <a:xfrm>
            <a:off x="6080760" y="1536192"/>
            <a:ext cx="109728" cy="182880"/>
          </a:xfrm>
          <a:prstGeom prst="rect">
            <a:avLst/>
          </a:prstGeom>
          <a:solidFill>
            <a:srgbClr val="FFFFFF"/>
          </a:solidFill>
          <a:ln w="12700">
            <a:solidFill>
              <a:srgbClr val="CCCCCC"/>
            </a:solidFill>
            <a:prstDash val="solid"/>
          </a:ln>
        </p:spPr>
        <p:txBody>
          <a:bodyPr/>
          <a:lstStyle/>
          <a:p>
            <a:endParaRPr lang="tr-TR"/>
          </a:p>
        </p:txBody>
      </p:sp>
      <p:sp>
        <p:nvSpPr>
          <p:cNvPr id="28" name="Shape 26"/>
          <p:cNvSpPr/>
          <p:nvPr/>
        </p:nvSpPr>
        <p:spPr>
          <a:xfrm>
            <a:off x="6300216" y="1536192"/>
            <a:ext cx="109728" cy="182880"/>
          </a:xfrm>
          <a:prstGeom prst="rect">
            <a:avLst/>
          </a:prstGeom>
          <a:solidFill>
            <a:srgbClr val="FFFFFF"/>
          </a:solidFill>
          <a:ln w="12700">
            <a:solidFill>
              <a:srgbClr val="CCCCCC"/>
            </a:solidFill>
            <a:prstDash val="solid"/>
          </a:ln>
        </p:spPr>
        <p:txBody>
          <a:bodyPr/>
          <a:lstStyle/>
          <a:p>
            <a:endParaRPr lang="tr-TR"/>
          </a:p>
        </p:txBody>
      </p:sp>
      <p:sp>
        <p:nvSpPr>
          <p:cNvPr id="29" name="Shape 27"/>
          <p:cNvSpPr/>
          <p:nvPr/>
        </p:nvSpPr>
        <p:spPr>
          <a:xfrm>
            <a:off x="6519672" y="1536192"/>
            <a:ext cx="109728" cy="182880"/>
          </a:xfrm>
          <a:prstGeom prst="rect">
            <a:avLst/>
          </a:prstGeom>
          <a:solidFill>
            <a:srgbClr val="FFFFFF"/>
          </a:solidFill>
          <a:ln w="12700">
            <a:solidFill>
              <a:srgbClr val="CCCCCC"/>
            </a:solidFill>
            <a:prstDash val="solid"/>
          </a:ln>
        </p:spPr>
        <p:txBody>
          <a:bodyPr/>
          <a:lstStyle/>
          <a:p>
            <a:endParaRPr lang="tr-TR"/>
          </a:p>
        </p:txBody>
      </p:sp>
      <p:sp>
        <p:nvSpPr>
          <p:cNvPr id="30" name="Shape 28"/>
          <p:cNvSpPr/>
          <p:nvPr/>
        </p:nvSpPr>
        <p:spPr>
          <a:xfrm>
            <a:off x="6739128" y="1536192"/>
            <a:ext cx="109728" cy="182880"/>
          </a:xfrm>
          <a:prstGeom prst="rect">
            <a:avLst/>
          </a:prstGeom>
          <a:solidFill>
            <a:srgbClr val="FFFFFF"/>
          </a:solidFill>
          <a:ln w="12700">
            <a:solidFill>
              <a:srgbClr val="CCCCCC"/>
            </a:solidFill>
            <a:prstDash val="solid"/>
          </a:ln>
        </p:spPr>
        <p:txBody>
          <a:bodyPr/>
          <a:lstStyle/>
          <a:p>
            <a:endParaRPr lang="tr-TR"/>
          </a:p>
        </p:txBody>
      </p:sp>
      <p:sp>
        <p:nvSpPr>
          <p:cNvPr id="31" name="Shape 29"/>
          <p:cNvSpPr/>
          <p:nvPr/>
        </p:nvSpPr>
        <p:spPr>
          <a:xfrm>
            <a:off x="6958584" y="1536192"/>
            <a:ext cx="109728" cy="182880"/>
          </a:xfrm>
          <a:prstGeom prst="rect">
            <a:avLst/>
          </a:prstGeom>
          <a:solidFill>
            <a:srgbClr val="FFFFFF"/>
          </a:solidFill>
          <a:ln w="12700">
            <a:solidFill>
              <a:srgbClr val="CCCCCC"/>
            </a:solidFill>
            <a:prstDash val="solid"/>
          </a:ln>
        </p:spPr>
        <p:txBody>
          <a:bodyPr/>
          <a:lstStyle/>
          <a:p>
            <a:endParaRPr lang="tr-TR"/>
          </a:p>
        </p:txBody>
      </p:sp>
      <p:sp>
        <p:nvSpPr>
          <p:cNvPr id="32" name="Shape 30"/>
          <p:cNvSpPr/>
          <p:nvPr/>
        </p:nvSpPr>
        <p:spPr>
          <a:xfrm>
            <a:off x="7205472" y="1536192"/>
            <a:ext cx="91440" cy="182880"/>
          </a:xfrm>
          <a:prstGeom prst="rect">
            <a:avLst/>
          </a:prstGeom>
          <a:solidFill>
            <a:srgbClr val="FFFFFF"/>
          </a:solidFill>
          <a:ln w="12700">
            <a:solidFill>
              <a:srgbClr val="CCCCCC"/>
            </a:solidFill>
            <a:prstDash val="solid"/>
          </a:ln>
        </p:spPr>
        <p:txBody>
          <a:bodyPr/>
          <a:lstStyle/>
          <a:p>
            <a:endParaRPr lang="tr-TR"/>
          </a:p>
        </p:txBody>
      </p:sp>
      <p:sp>
        <p:nvSpPr>
          <p:cNvPr id="33" name="Shape 31"/>
          <p:cNvSpPr/>
          <p:nvPr/>
        </p:nvSpPr>
        <p:spPr>
          <a:xfrm>
            <a:off x="7406640" y="1536192"/>
            <a:ext cx="91440" cy="182880"/>
          </a:xfrm>
          <a:prstGeom prst="rect">
            <a:avLst/>
          </a:prstGeom>
          <a:solidFill>
            <a:srgbClr val="FFFFFF"/>
          </a:solidFill>
          <a:ln w="12700">
            <a:solidFill>
              <a:srgbClr val="CCCCCC"/>
            </a:solidFill>
            <a:prstDash val="solid"/>
          </a:ln>
        </p:spPr>
        <p:txBody>
          <a:bodyPr/>
          <a:lstStyle/>
          <a:p>
            <a:endParaRPr lang="tr-TR"/>
          </a:p>
        </p:txBody>
      </p:sp>
      <p:sp>
        <p:nvSpPr>
          <p:cNvPr id="34" name="Shape 32"/>
          <p:cNvSpPr/>
          <p:nvPr/>
        </p:nvSpPr>
        <p:spPr>
          <a:xfrm>
            <a:off x="7607808" y="1536192"/>
            <a:ext cx="91440" cy="182880"/>
          </a:xfrm>
          <a:prstGeom prst="rect">
            <a:avLst/>
          </a:prstGeom>
          <a:solidFill>
            <a:srgbClr val="FFFFFF"/>
          </a:solidFill>
          <a:ln w="12700">
            <a:solidFill>
              <a:srgbClr val="CCCCCC"/>
            </a:solidFill>
            <a:prstDash val="solid"/>
          </a:ln>
        </p:spPr>
        <p:txBody>
          <a:bodyPr/>
          <a:lstStyle/>
          <a:p>
            <a:endParaRPr lang="tr-TR"/>
          </a:p>
        </p:txBody>
      </p:sp>
      <p:sp>
        <p:nvSpPr>
          <p:cNvPr id="35" name="Shape 33"/>
          <p:cNvSpPr/>
          <p:nvPr/>
        </p:nvSpPr>
        <p:spPr>
          <a:xfrm>
            <a:off x="7808976" y="1536192"/>
            <a:ext cx="91440" cy="182880"/>
          </a:xfrm>
          <a:prstGeom prst="rect">
            <a:avLst/>
          </a:prstGeom>
          <a:solidFill>
            <a:srgbClr val="FFFFFF"/>
          </a:solidFill>
          <a:ln w="12700">
            <a:solidFill>
              <a:srgbClr val="CCCCCC"/>
            </a:solidFill>
            <a:prstDash val="solid"/>
          </a:ln>
        </p:spPr>
        <p:txBody>
          <a:bodyPr/>
          <a:lstStyle/>
          <a:p>
            <a:endParaRPr lang="tr-TR"/>
          </a:p>
        </p:txBody>
      </p:sp>
      <p:sp>
        <p:nvSpPr>
          <p:cNvPr id="36" name="Shape 34"/>
          <p:cNvSpPr/>
          <p:nvPr/>
        </p:nvSpPr>
        <p:spPr>
          <a:xfrm>
            <a:off x="8010144" y="1536192"/>
            <a:ext cx="91440" cy="182880"/>
          </a:xfrm>
          <a:prstGeom prst="rect">
            <a:avLst/>
          </a:prstGeom>
          <a:solidFill>
            <a:srgbClr val="FFFFFF"/>
          </a:solidFill>
          <a:ln w="12700">
            <a:solidFill>
              <a:srgbClr val="CCCCCC"/>
            </a:solidFill>
            <a:prstDash val="solid"/>
          </a:ln>
        </p:spPr>
        <p:txBody>
          <a:bodyPr/>
          <a:lstStyle/>
          <a:p>
            <a:endParaRPr lang="tr-TR"/>
          </a:p>
        </p:txBody>
      </p:sp>
      <p:sp>
        <p:nvSpPr>
          <p:cNvPr id="37" name="Shape 35"/>
          <p:cNvSpPr/>
          <p:nvPr/>
        </p:nvSpPr>
        <p:spPr>
          <a:xfrm>
            <a:off x="228600" y="1874520"/>
            <a:ext cx="8686800" cy="420624"/>
          </a:xfrm>
          <a:prstGeom prst="rect">
            <a:avLst/>
          </a:prstGeom>
          <a:solidFill>
            <a:srgbClr val="FFFFFF"/>
          </a:solidFill>
          <a:ln w="12700">
            <a:solidFill>
              <a:srgbClr val="E0E8F4"/>
            </a:solidFill>
            <a:prstDash val="solid"/>
          </a:ln>
        </p:spPr>
        <p:txBody>
          <a:bodyPr/>
          <a:lstStyle/>
          <a:p>
            <a:endParaRPr lang="tr-TR"/>
          </a:p>
        </p:txBody>
      </p:sp>
      <p:sp>
        <p:nvSpPr>
          <p:cNvPr id="38" name="Shape 36"/>
          <p:cNvSpPr/>
          <p:nvPr/>
        </p:nvSpPr>
        <p:spPr>
          <a:xfrm>
            <a:off x="256032" y="1947672"/>
            <a:ext cx="502920" cy="256032"/>
          </a:xfrm>
          <a:prstGeom prst="rect">
            <a:avLst/>
          </a:prstGeom>
          <a:solidFill>
            <a:srgbClr val="7B2D8B"/>
          </a:solidFill>
          <a:ln w="12700">
            <a:solidFill>
              <a:srgbClr val="7B2D8B"/>
            </a:solidFill>
            <a:prstDash val="solid"/>
          </a:ln>
        </p:spPr>
        <p:txBody>
          <a:bodyPr/>
          <a:lstStyle/>
          <a:p>
            <a:endParaRPr lang="tr-TR"/>
          </a:p>
        </p:txBody>
      </p:sp>
      <p:sp>
        <p:nvSpPr>
          <p:cNvPr id="39" name="Text 37"/>
          <p:cNvSpPr/>
          <p:nvPr/>
        </p:nvSpPr>
        <p:spPr>
          <a:xfrm>
            <a:off x="256032" y="1947672"/>
            <a:ext cx="502920" cy="256032"/>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2.1.1</a:t>
            </a:r>
            <a:endParaRPr lang="en-US" sz="750" dirty="0"/>
          </a:p>
        </p:txBody>
      </p:sp>
      <p:sp>
        <p:nvSpPr>
          <p:cNvPr id="40" name="Text 38"/>
          <p:cNvSpPr/>
          <p:nvPr/>
        </p:nvSpPr>
        <p:spPr>
          <a:xfrm>
            <a:off x="804672" y="1911096"/>
            <a:ext cx="2331720" cy="347472"/>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Kanıta dayalı çözüm önerileri geliştirir.</a:t>
            </a:r>
            <a:endParaRPr lang="en-US" sz="780" dirty="0"/>
          </a:p>
        </p:txBody>
      </p:sp>
      <p:sp>
        <p:nvSpPr>
          <p:cNvPr id="41" name="Shape 39"/>
          <p:cNvSpPr/>
          <p:nvPr/>
        </p:nvSpPr>
        <p:spPr>
          <a:xfrm>
            <a:off x="3236976" y="1965960"/>
            <a:ext cx="429768" cy="237744"/>
          </a:xfrm>
          <a:prstGeom prst="rect">
            <a:avLst/>
          </a:prstGeom>
          <a:solidFill>
            <a:srgbClr val="1565C0">
              <a:alpha val="70000"/>
            </a:srgbClr>
          </a:solidFill>
          <a:ln w="12700">
            <a:solidFill>
              <a:srgbClr val="1565C0"/>
            </a:solidFill>
            <a:prstDash val="solid"/>
          </a:ln>
        </p:spPr>
        <p:txBody>
          <a:bodyPr/>
          <a:lstStyle/>
          <a:p>
            <a:endParaRPr lang="tr-TR"/>
          </a:p>
        </p:txBody>
      </p:sp>
      <p:sp>
        <p:nvSpPr>
          <p:cNvPr id="42" name="Text 40"/>
          <p:cNvSpPr/>
          <p:nvPr/>
        </p:nvSpPr>
        <p:spPr>
          <a:xfrm>
            <a:off x="3236976" y="1965960"/>
            <a:ext cx="42976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43" name="Shape 41"/>
          <p:cNvSpPr/>
          <p:nvPr/>
        </p:nvSpPr>
        <p:spPr>
          <a:xfrm>
            <a:off x="3767328" y="1965960"/>
            <a:ext cx="269748" cy="237744"/>
          </a:xfrm>
          <a:prstGeom prst="rect">
            <a:avLst/>
          </a:prstGeom>
          <a:solidFill>
            <a:srgbClr val="2E7D32">
              <a:alpha val="70000"/>
            </a:srgbClr>
          </a:solidFill>
          <a:ln w="12700">
            <a:solidFill>
              <a:srgbClr val="2E7D32"/>
            </a:solidFill>
            <a:prstDash val="solid"/>
          </a:ln>
        </p:spPr>
        <p:txBody>
          <a:bodyPr/>
          <a:lstStyle/>
          <a:p>
            <a:endParaRPr lang="tr-TR"/>
          </a:p>
        </p:txBody>
      </p:sp>
      <p:sp>
        <p:nvSpPr>
          <p:cNvPr id="44" name="Text 42"/>
          <p:cNvSpPr/>
          <p:nvPr/>
        </p:nvSpPr>
        <p:spPr>
          <a:xfrm>
            <a:off x="3767328" y="1965960"/>
            <a:ext cx="26974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45" name="Shape 43"/>
          <p:cNvSpPr/>
          <p:nvPr/>
        </p:nvSpPr>
        <p:spPr>
          <a:xfrm>
            <a:off x="4110228" y="1965960"/>
            <a:ext cx="269748" cy="237744"/>
          </a:xfrm>
          <a:prstGeom prst="rect">
            <a:avLst/>
          </a:prstGeom>
          <a:solidFill>
            <a:srgbClr val="2E7D32">
              <a:alpha val="70000"/>
            </a:srgbClr>
          </a:solidFill>
          <a:ln w="12700">
            <a:solidFill>
              <a:srgbClr val="2E7D32"/>
            </a:solidFill>
            <a:prstDash val="solid"/>
          </a:ln>
        </p:spPr>
        <p:txBody>
          <a:bodyPr/>
          <a:lstStyle/>
          <a:p>
            <a:endParaRPr lang="tr-TR"/>
          </a:p>
        </p:txBody>
      </p:sp>
      <p:sp>
        <p:nvSpPr>
          <p:cNvPr id="46" name="Text 44"/>
          <p:cNvSpPr/>
          <p:nvPr/>
        </p:nvSpPr>
        <p:spPr>
          <a:xfrm>
            <a:off x="4110228" y="1965960"/>
            <a:ext cx="26974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47" name="Shape 45"/>
          <p:cNvSpPr/>
          <p:nvPr/>
        </p:nvSpPr>
        <p:spPr>
          <a:xfrm>
            <a:off x="4498848" y="1993392"/>
            <a:ext cx="170688" cy="182880"/>
          </a:xfrm>
          <a:prstGeom prst="rect">
            <a:avLst/>
          </a:prstGeom>
          <a:solidFill>
            <a:srgbClr val="FFFFFF"/>
          </a:solidFill>
          <a:ln w="12700">
            <a:solidFill>
              <a:srgbClr val="CCCCCC"/>
            </a:solidFill>
            <a:prstDash val="solid"/>
          </a:ln>
        </p:spPr>
        <p:txBody>
          <a:bodyPr/>
          <a:lstStyle/>
          <a:p>
            <a:endParaRPr lang="tr-TR"/>
          </a:p>
        </p:txBody>
      </p:sp>
      <p:sp>
        <p:nvSpPr>
          <p:cNvPr id="48" name="Shape 46"/>
          <p:cNvSpPr/>
          <p:nvPr/>
        </p:nvSpPr>
        <p:spPr>
          <a:xfrm>
            <a:off x="4779264" y="1993392"/>
            <a:ext cx="170688" cy="182880"/>
          </a:xfrm>
          <a:prstGeom prst="rect">
            <a:avLst/>
          </a:prstGeom>
          <a:solidFill>
            <a:srgbClr val="FFFFFF"/>
          </a:solidFill>
          <a:ln w="12700">
            <a:solidFill>
              <a:srgbClr val="CCCCCC"/>
            </a:solidFill>
            <a:prstDash val="solid"/>
          </a:ln>
        </p:spPr>
        <p:txBody>
          <a:bodyPr/>
          <a:lstStyle/>
          <a:p>
            <a:endParaRPr lang="tr-TR"/>
          </a:p>
        </p:txBody>
      </p:sp>
      <p:sp>
        <p:nvSpPr>
          <p:cNvPr id="49" name="Shape 47"/>
          <p:cNvSpPr/>
          <p:nvPr/>
        </p:nvSpPr>
        <p:spPr>
          <a:xfrm>
            <a:off x="5059680" y="1993392"/>
            <a:ext cx="170688" cy="182880"/>
          </a:xfrm>
          <a:prstGeom prst="rect">
            <a:avLst/>
          </a:prstGeom>
          <a:solidFill>
            <a:srgbClr val="FFFFFF"/>
          </a:solidFill>
          <a:ln w="12700">
            <a:solidFill>
              <a:srgbClr val="CCCCCC"/>
            </a:solidFill>
            <a:prstDash val="solid"/>
          </a:ln>
        </p:spPr>
        <p:txBody>
          <a:bodyPr/>
          <a:lstStyle/>
          <a:p>
            <a:endParaRPr lang="tr-TR"/>
          </a:p>
        </p:txBody>
      </p:sp>
      <p:sp>
        <p:nvSpPr>
          <p:cNvPr id="50" name="Shape 48"/>
          <p:cNvSpPr/>
          <p:nvPr/>
        </p:nvSpPr>
        <p:spPr>
          <a:xfrm>
            <a:off x="5367528" y="1993392"/>
            <a:ext cx="233172" cy="182880"/>
          </a:xfrm>
          <a:prstGeom prst="rect">
            <a:avLst/>
          </a:prstGeom>
          <a:solidFill>
            <a:srgbClr val="FFFFFF"/>
          </a:solidFill>
          <a:ln w="12700">
            <a:solidFill>
              <a:srgbClr val="CCCCCC"/>
            </a:solidFill>
            <a:prstDash val="solid"/>
          </a:ln>
        </p:spPr>
        <p:txBody>
          <a:bodyPr/>
          <a:lstStyle/>
          <a:p>
            <a:endParaRPr lang="tr-TR"/>
          </a:p>
        </p:txBody>
      </p:sp>
      <p:sp>
        <p:nvSpPr>
          <p:cNvPr id="51" name="Shape 49"/>
          <p:cNvSpPr/>
          <p:nvPr/>
        </p:nvSpPr>
        <p:spPr>
          <a:xfrm>
            <a:off x="5710428" y="1993392"/>
            <a:ext cx="233172" cy="182880"/>
          </a:xfrm>
          <a:prstGeom prst="rect">
            <a:avLst/>
          </a:prstGeom>
          <a:solidFill>
            <a:srgbClr val="FFFFFF"/>
          </a:solidFill>
          <a:ln w="12700">
            <a:solidFill>
              <a:srgbClr val="CCCCCC"/>
            </a:solidFill>
            <a:prstDash val="solid"/>
          </a:ln>
        </p:spPr>
        <p:txBody>
          <a:bodyPr/>
          <a:lstStyle/>
          <a:p>
            <a:endParaRPr lang="tr-TR"/>
          </a:p>
        </p:txBody>
      </p:sp>
      <p:sp>
        <p:nvSpPr>
          <p:cNvPr id="52" name="Shape 50"/>
          <p:cNvSpPr/>
          <p:nvPr/>
        </p:nvSpPr>
        <p:spPr>
          <a:xfrm>
            <a:off x="6080760" y="1993392"/>
            <a:ext cx="109728" cy="182880"/>
          </a:xfrm>
          <a:prstGeom prst="rect">
            <a:avLst/>
          </a:prstGeom>
          <a:solidFill>
            <a:srgbClr val="FFFFFF"/>
          </a:solidFill>
          <a:ln w="12700">
            <a:solidFill>
              <a:srgbClr val="CCCCCC"/>
            </a:solidFill>
            <a:prstDash val="solid"/>
          </a:ln>
        </p:spPr>
        <p:txBody>
          <a:bodyPr/>
          <a:lstStyle/>
          <a:p>
            <a:endParaRPr lang="tr-TR"/>
          </a:p>
        </p:txBody>
      </p:sp>
      <p:sp>
        <p:nvSpPr>
          <p:cNvPr id="53" name="Shape 51"/>
          <p:cNvSpPr/>
          <p:nvPr/>
        </p:nvSpPr>
        <p:spPr>
          <a:xfrm>
            <a:off x="6300216" y="1993392"/>
            <a:ext cx="109728" cy="182880"/>
          </a:xfrm>
          <a:prstGeom prst="rect">
            <a:avLst/>
          </a:prstGeom>
          <a:solidFill>
            <a:srgbClr val="FFFFFF"/>
          </a:solidFill>
          <a:ln w="12700">
            <a:solidFill>
              <a:srgbClr val="CCCCCC"/>
            </a:solidFill>
            <a:prstDash val="solid"/>
          </a:ln>
        </p:spPr>
        <p:txBody>
          <a:bodyPr/>
          <a:lstStyle/>
          <a:p>
            <a:endParaRPr lang="tr-TR"/>
          </a:p>
        </p:txBody>
      </p:sp>
      <p:sp>
        <p:nvSpPr>
          <p:cNvPr id="54" name="Shape 52"/>
          <p:cNvSpPr/>
          <p:nvPr/>
        </p:nvSpPr>
        <p:spPr>
          <a:xfrm>
            <a:off x="6519672" y="1993392"/>
            <a:ext cx="109728" cy="182880"/>
          </a:xfrm>
          <a:prstGeom prst="rect">
            <a:avLst/>
          </a:prstGeom>
          <a:solidFill>
            <a:srgbClr val="FFFFFF"/>
          </a:solidFill>
          <a:ln w="12700">
            <a:solidFill>
              <a:srgbClr val="CCCCCC"/>
            </a:solidFill>
            <a:prstDash val="solid"/>
          </a:ln>
        </p:spPr>
        <p:txBody>
          <a:bodyPr/>
          <a:lstStyle/>
          <a:p>
            <a:endParaRPr lang="tr-TR"/>
          </a:p>
        </p:txBody>
      </p:sp>
      <p:sp>
        <p:nvSpPr>
          <p:cNvPr id="55" name="Shape 53"/>
          <p:cNvSpPr/>
          <p:nvPr/>
        </p:nvSpPr>
        <p:spPr>
          <a:xfrm>
            <a:off x="6739128" y="1993392"/>
            <a:ext cx="109728" cy="182880"/>
          </a:xfrm>
          <a:prstGeom prst="rect">
            <a:avLst/>
          </a:prstGeom>
          <a:solidFill>
            <a:srgbClr val="FFFFFF"/>
          </a:solidFill>
          <a:ln w="12700">
            <a:solidFill>
              <a:srgbClr val="CCCCCC"/>
            </a:solidFill>
            <a:prstDash val="solid"/>
          </a:ln>
        </p:spPr>
        <p:txBody>
          <a:bodyPr/>
          <a:lstStyle/>
          <a:p>
            <a:endParaRPr lang="tr-TR"/>
          </a:p>
        </p:txBody>
      </p:sp>
      <p:sp>
        <p:nvSpPr>
          <p:cNvPr id="56" name="Shape 54"/>
          <p:cNvSpPr/>
          <p:nvPr/>
        </p:nvSpPr>
        <p:spPr>
          <a:xfrm>
            <a:off x="6958584" y="1993392"/>
            <a:ext cx="109728" cy="182880"/>
          </a:xfrm>
          <a:prstGeom prst="rect">
            <a:avLst/>
          </a:prstGeom>
          <a:solidFill>
            <a:srgbClr val="FFFFFF"/>
          </a:solidFill>
          <a:ln w="12700">
            <a:solidFill>
              <a:srgbClr val="CCCCCC"/>
            </a:solidFill>
            <a:prstDash val="solid"/>
          </a:ln>
        </p:spPr>
        <p:txBody>
          <a:bodyPr/>
          <a:lstStyle/>
          <a:p>
            <a:endParaRPr lang="tr-TR"/>
          </a:p>
        </p:txBody>
      </p:sp>
      <p:sp>
        <p:nvSpPr>
          <p:cNvPr id="57" name="Shape 55"/>
          <p:cNvSpPr/>
          <p:nvPr/>
        </p:nvSpPr>
        <p:spPr>
          <a:xfrm>
            <a:off x="7205472" y="1993392"/>
            <a:ext cx="91440" cy="182880"/>
          </a:xfrm>
          <a:prstGeom prst="rect">
            <a:avLst/>
          </a:prstGeom>
          <a:solidFill>
            <a:srgbClr val="FFFFFF"/>
          </a:solidFill>
          <a:ln w="12700">
            <a:solidFill>
              <a:srgbClr val="CCCCCC"/>
            </a:solidFill>
            <a:prstDash val="solid"/>
          </a:ln>
        </p:spPr>
        <p:txBody>
          <a:bodyPr/>
          <a:lstStyle/>
          <a:p>
            <a:endParaRPr lang="tr-TR"/>
          </a:p>
        </p:txBody>
      </p:sp>
      <p:sp>
        <p:nvSpPr>
          <p:cNvPr id="58" name="Shape 56"/>
          <p:cNvSpPr/>
          <p:nvPr/>
        </p:nvSpPr>
        <p:spPr>
          <a:xfrm>
            <a:off x="7406640" y="1993392"/>
            <a:ext cx="91440" cy="182880"/>
          </a:xfrm>
          <a:prstGeom prst="rect">
            <a:avLst/>
          </a:prstGeom>
          <a:solidFill>
            <a:srgbClr val="FFFFFF"/>
          </a:solidFill>
          <a:ln w="12700">
            <a:solidFill>
              <a:srgbClr val="CCCCCC"/>
            </a:solidFill>
            <a:prstDash val="solid"/>
          </a:ln>
        </p:spPr>
        <p:txBody>
          <a:bodyPr/>
          <a:lstStyle/>
          <a:p>
            <a:endParaRPr lang="tr-TR"/>
          </a:p>
        </p:txBody>
      </p:sp>
      <p:sp>
        <p:nvSpPr>
          <p:cNvPr id="59" name="Shape 57"/>
          <p:cNvSpPr/>
          <p:nvPr/>
        </p:nvSpPr>
        <p:spPr>
          <a:xfrm>
            <a:off x="7607808" y="1993392"/>
            <a:ext cx="91440" cy="182880"/>
          </a:xfrm>
          <a:prstGeom prst="rect">
            <a:avLst/>
          </a:prstGeom>
          <a:solidFill>
            <a:srgbClr val="FFFFFF"/>
          </a:solidFill>
          <a:ln w="12700">
            <a:solidFill>
              <a:srgbClr val="CCCCCC"/>
            </a:solidFill>
            <a:prstDash val="solid"/>
          </a:ln>
        </p:spPr>
        <p:txBody>
          <a:bodyPr/>
          <a:lstStyle/>
          <a:p>
            <a:endParaRPr lang="tr-TR"/>
          </a:p>
        </p:txBody>
      </p:sp>
      <p:sp>
        <p:nvSpPr>
          <p:cNvPr id="60" name="Shape 58"/>
          <p:cNvSpPr/>
          <p:nvPr/>
        </p:nvSpPr>
        <p:spPr>
          <a:xfrm>
            <a:off x="7808976" y="1993392"/>
            <a:ext cx="91440" cy="182880"/>
          </a:xfrm>
          <a:prstGeom prst="rect">
            <a:avLst/>
          </a:prstGeom>
          <a:solidFill>
            <a:srgbClr val="FFFFFF"/>
          </a:solidFill>
          <a:ln w="12700">
            <a:solidFill>
              <a:srgbClr val="CCCCCC"/>
            </a:solidFill>
            <a:prstDash val="solid"/>
          </a:ln>
        </p:spPr>
        <p:txBody>
          <a:bodyPr/>
          <a:lstStyle/>
          <a:p>
            <a:endParaRPr lang="tr-TR"/>
          </a:p>
        </p:txBody>
      </p:sp>
      <p:sp>
        <p:nvSpPr>
          <p:cNvPr id="61" name="Shape 59"/>
          <p:cNvSpPr/>
          <p:nvPr/>
        </p:nvSpPr>
        <p:spPr>
          <a:xfrm>
            <a:off x="8010144" y="1993392"/>
            <a:ext cx="91440" cy="182880"/>
          </a:xfrm>
          <a:prstGeom prst="rect">
            <a:avLst/>
          </a:prstGeom>
          <a:solidFill>
            <a:srgbClr val="FFFFFF"/>
          </a:solidFill>
          <a:ln w="12700">
            <a:solidFill>
              <a:srgbClr val="CCCCCC"/>
            </a:solidFill>
            <a:prstDash val="solid"/>
          </a:ln>
        </p:spPr>
        <p:txBody>
          <a:bodyPr/>
          <a:lstStyle/>
          <a:p>
            <a:endParaRPr lang="tr-TR"/>
          </a:p>
        </p:txBody>
      </p:sp>
      <p:sp>
        <p:nvSpPr>
          <p:cNvPr id="62" name="Shape 60"/>
          <p:cNvSpPr/>
          <p:nvPr/>
        </p:nvSpPr>
        <p:spPr>
          <a:xfrm>
            <a:off x="228600" y="2331720"/>
            <a:ext cx="8686800" cy="420624"/>
          </a:xfrm>
          <a:prstGeom prst="rect">
            <a:avLst/>
          </a:prstGeom>
          <a:solidFill>
            <a:srgbClr val="F7F9FC"/>
          </a:solidFill>
          <a:ln w="12700">
            <a:solidFill>
              <a:srgbClr val="E0E8F4"/>
            </a:solidFill>
            <a:prstDash val="solid"/>
          </a:ln>
        </p:spPr>
        <p:txBody>
          <a:bodyPr/>
          <a:lstStyle/>
          <a:p>
            <a:endParaRPr lang="tr-TR"/>
          </a:p>
        </p:txBody>
      </p:sp>
      <p:sp>
        <p:nvSpPr>
          <p:cNvPr id="63" name="Shape 61"/>
          <p:cNvSpPr/>
          <p:nvPr/>
        </p:nvSpPr>
        <p:spPr>
          <a:xfrm>
            <a:off x="256032" y="2404872"/>
            <a:ext cx="502920" cy="256032"/>
          </a:xfrm>
          <a:prstGeom prst="rect">
            <a:avLst/>
          </a:prstGeom>
          <a:solidFill>
            <a:srgbClr val="7B2D8B"/>
          </a:solidFill>
          <a:ln w="12700">
            <a:solidFill>
              <a:srgbClr val="7B2D8B"/>
            </a:solidFill>
            <a:prstDash val="solid"/>
          </a:ln>
        </p:spPr>
        <p:txBody>
          <a:bodyPr/>
          <a:lstStyle/>
          <a:p>
            <a:endParaRPr lang="tr-TR"/>
          </a:p>
        </p:txBody>
      </p:sp>
      <p:sp>
        <p:nvSpPr>
          <p:cNvPr id="64" name="Text 62"/>
          <p:cNvSpPr/>
          <p:nvPr/>
        </p:nvSpPr>
        <p:spPr>
          <a:xfrm>
            <a:off x="256032" y="2404872"/>
            <a:ext cx="502920" cy="256032"/>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2.1.2</a:t>
            </a:r>
            <a:endParaRPr lang="en-US" sz="750" dirty="0"/>
          </a:p>
        </p:txBody>
      </p:sp>
      <p:sp>
        <p:nvSpPr>
          <p:cNvPr id="65" name="Text 63"/>
          <p:cNvSpPr/>
          <p:nvPr/>
        </p:nvSpPr>
        <p:spPr>
          <a:xfrm>
            <a:off x="804672" y="2368296"/>
            <a:ext cx="2331720" cy="347472"/>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Proje yönetimi tekniklerini kullanarak süreçleri yürütür.</a:t>
            </a:r>
            <a:endParaRPr lang="en-US" sz="780" dirty="0"/>
          </a:p>
        </p:txBody>
      </p:sp>
      <p:sp>
        <p:nvSpPr>
          <p:cNvPr id="66" name="Shape 64"/>
          <p:cNvSpPr/>
          <p:nvPr/>
        </p:nvSpPr>
        <p:spPr>
          <a:xfrm>
            <a:off x="3236976" y="2423160"/>
            <a:ext cx="429768" cy="237744"/>
          </a:xfrm>
          <a:prstGeom prst="rect">
            <a:avLst/>
          </a:prstGeom>
          <a:solidFill>
            <a:srgbClr val="1565C0">
              <a:alpha val="70000"/>
            </a:srgbClr>
          </a:solidFill>
          <a:ln w="12700">
            <a:solidFill>
              <a:srgbClr val="1565C0"/>
            </a:solidFill>
            <a:prstDash val="solid"/>
          </a:ln>
        </p:spPr>
        <p:txBody>
          <a:bodyPr/>
          <a:lstStyle/>
          <a:p>
            <a:endParaRPr lang="tr-TR"/>
          </a:p>
        </p:txBody>
      </p:sp>
      <p:sp>
        <p:nvSpPr>
          <p:cNvPr id="67" name="Text 65"/>
          <p:cNvSpPr/>
          <p:nvPr/>
        </p:nvSpPr>
        <p:spPr>
          <a:xfrm>
            <a:off x="3236976" y="2423160"/>
            <a:ext cx="42976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68" name="Shape 66"/>
          <p:cNvSpPr/>
          <p:nvPr/>
        </p:nvSpPr>
        <p:spPr>
          <a:xfrm>
            <a:off x="3767328" y="2423160"/>
            <a:ext cx="269748" cy="237744"/>
          </a:xfrm>
          <a:prstGeom prst="rect">
            <a:avLst/>
          </a:prstGeom>
          <a:solidFill>
            <a:srgbClr val="2E7D32">
              <a:alpha val="70000"/>
            </a:srgbClr>
          </a:solidFill>
          <a:ln w="12700">
            <a:solidFill>
              <a:srgbClr val="2E7D32"/>
            </a:solidFill>
            <a:prstDash val="solid"/>
          </a:ln>
        </p:spPr>
        <p:txBody>
          <a:bodyPr/>
          <a:lstStyle/>
          <a:p>
            <a:endParaRPr lang="tr-TR"/>
          </a:p>
        </p:txBody>
      </p:sp>
      <p:sp>
        <p:nvSpPr>
          <p:cNvPr id="69" name="Text 67"/>
          <p:cNvSpPr/>
          <p:nvPr/>
        </p:nvSpPr>
        <p:spPr>
          <a:xfrm>
            <a:off x="3767328" y="2423160"/>
            <a:ext cx="26974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70" name="Shape 68"/>
          <p:cNvSpPr/>
          <p:nvPr/>
        </p:nvSpPr>
        <p:spPr>
          <a:xfrm>
            <a:off x="4110228" y="2423160"/>
            <a:ext cx="269748" cy="237744"/>
          </a:xfrm>
          <a:prstGeom prst="rect">
            <a:avLst/>
          </a:prstGeom>
          <a:solidFill>
            <a:srgbClr val="2E7D32">
              <a:alpha val="70000"/>
            </a:srgbClr>
          </a:solidFill>
          <a:ln w="12700">
            <a:solidFill>
              <a:srgbClr val="2E7D32"/>
            </a:solidFill>
            <a:prstDash val="solid"/>
          </a:ln>
        </p:spPr>
        <p:txBody>
          <a:bodyPr/>
          <a:lstStyle/>
          <a:p>
            <a:endParaRPr lang="tr-TR"/>
          </a:p>
        </p:txBody>
      </p:sp>
      <p:sp>
        <p:nvSpPr>
          <p:cNvPr id="71" name="Text 69"/>
          <p:cNvSpPr/>
          <p:nvPr/>
        </p:nvSpPr>
        <p:spPr>
          <a:xfrm>
            <a:off x="4110228" y="2423160"/>
            <a:ext cx="26974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72" name="Shape 70"/>
          <p:cNvSpPr/>
          <p:nvPr/>
        </p:nvSpPr>
        <p:spPr>
          <a:xfrm>
            <a:off x="4480560" y="2423160"/>
            <a:ext cx="207264" cy="237744"/>
          </a:xfrm>
          <a:prstGeom prst="rect">
            <a:avLst/>
          </a:prstGeom>
          <a:solidFill>
            <a:srgbClr val="E65100">
              <a:alpha val="70000"/>
            </a:srgbClr>
          </a:solidFill>
          <a:ln w="12700">
            <a:solidFill>
              <a:srgbClr val="E65100"/>
            </a:solidFill>
            <a:prstDash val="solid"/>
          </a:ln>
        </p:spPr>
        <p:txBody>
          <a:bodyPr/>
          <a:lstStyle/>
          <a:p>
            <a:endParaRPr lang="tr-TR"/>
          </a:p>
        </p:txBody>
      </p:sp>
      <p:sp>
        <p:nvSpPr>
          <p:cNvPr id="73" name="Text 71"/>
          <p:cNvSpPr/>
          <p:nvPr/>
        </p:nvSpPr>
        <p:spPr>
          <a:xfrm>
            <a:off x="4480560" y="2423160"/>
            <a:ext cx="20726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74" name="Shape 72"/>
          <p:cNvSpPr/>
          <p:nvPr/>
        </p:nvSpPr>
        <p:spPr>
          <a:xfrm>
            <a:off x="4760976" y="2423160"/>
            <a:ext cx="207264" cy="237744"/>
          </a:xfrm>
          <a:prstGeom prst="rect">
            <a:avLst/>
          </a:prstGeom>
          <a:solidFill>
            <a:srgbClr val="E65100">
              <a:alpha val="70000"/>
            </a:srgbClr>
          </a:solidFill>
          <a:ln w="12700">
            <a:solidFill>
              <a:srgbClr val="E65100"/>
            </a:solidFill>
            <a:prstDash val="solid"/>
          </a:ln>
        </p:spPr>
        <p:txBody>
          <a:bodyPr/>
          <a:lstStyle/>
          <a:p>
            <a:endParaRPr lang="tr-TR"/>
          </a:p>
        </p:txBody>
      </p:sp>
      <p:sp>
        <p:nvSpPr>
          <p:cNvPr id="75" name="Text 73"/>
          <p:cNvSpPr/>
          <p:nvPr/>
        </p:nvSpPr>
        <p:spPr>
          <a:xfrm>
            <a:off x="4760976" y="2423160"/>
            <a:ext cx="20726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76" name="Shape 74"/>
          <p:cNvSpPr/>
          <p:nvPr/>
        </p:nvSpPr>
        <p:spPr>
          <a:xfrm>
            <a:off x="5059680" y="2450592"/>
            <a:ext cx="170688" cy="182880"/>
          </a:xfrm>
          <a:prstGeom prst="rect">
            <a:avLst/>
          </a:prstGeom>
          <a:solidFill>
            <a:srgbClr val="FFFFFF"/>
          </a:solidFill>
          <a:ln w="12700">
            <a:solidFill>
              <a:srgbClr val="CCCCCC"/>
            </a:solidFill>
            <a:prstDash val="solid"/>
          </a:ln>
        </p:spPr>
        <p:txBody>
          <a:bodyPr/>
          <a:lstStyle/>
          <a:p>
            <a:endParaRPr lang="tr-TR"/>
          </a:p>
        </p:txBody>
      </p:sp>
      <p:sp>
        <p:nvSpPr>
          <p:cNvPr id="77" name="Shape 75"/>
          <p:cNvSpPr/>
          <p:nvPr/>
        </p:nvSpPr>
        <p:spPr>
          <a:xfrm>
            <a:off x="5367528" y="2450592"/>
            <a:ext cx="233172" cy="182880"/>
          </a:xfrm>
          <a:prstGeom prst="rect">
            <a:avLst/>
          </a:prstGeom>
          <a:solidFill>
            <a:srgbClr val="FFFFFF"/>
          </a:solidFill>
          <a:ln w="12700">
            <a:solidFill>
              <a:srgbClr val="CCCCCC"/>
            </a:solidFill>
            <a:prstDash val="solid"/>
          </a:ln>
        </p:spPr>
        <p:txBody>
          <a:bodyPr/>
          <a:lstStyle/>
          <a:p>
            <a:endParaRPr lang="tr-TR"/>
          </a:p>
        </p:txBody>
      </p:sp>
      <p:sp>
        <p:nvSpPr>
          <p:cNvPr id="78" name="Shape 76"/>
          <p:cNvSpPr/>
          <p:nvPr/>
        </p:nvSpPr>
        <p:spPr>
          <a:xfrm>
            <a:off x="5710428" y="2450592"/>
            <a:ext cx="233172" cy="182880"/>
          </a:xfrm>
          <a:prstGeom prst="rect">
            <a:avLst/>
          </a:prstGeom>
          <a:solidFill>
            <a:srgbClr val="FFFFFF"/>
          </a:solidFill>
          <a:ln w="12700">
            <a:solidFill>
              <a:srgbClr val="CCCCCC"/>
            </a:solidFill>
            <a:prstDash val="solid"/>
          </a:ln>
        </p:spPr>
        <p:txBody>
          <a:bodyPr/>
          <a:lstStyle/>
          <a:p>
            <a:endParaRPr lang="tr-TR"/>
          </a:p>
        </p:txBody>
      </p:sp>
      <p:sp>
        <p:nvSpPr>
          <p:cNvPr id="79" name="Shape 77"/>
          <p:cNvSpPr/>
          <p:nvPr/>
        </p:nvSpPr>
        <p:spPr>
          <a:xfrm>
            <a:off x="6080760" y="2450592"/>
            <a:ext cx="109728" cy="182880"/>
          </a:xfrm>
          <a:prstGeom prst="rect">
            <a:avLst/>
          </a:prstGeom>
          <a:solidFill>
            <a:srgbClr val="FFFFFF"/>
          </a:solidFill>
          <a:ln w="12700">
            <a:solidFill>
              <a:srgbClr val="CCCCCC"/>
            </a:solidFill>
            <a:prstDash val="solid"/>
          </a:ln>
        </p:spPr>
        <p:txBody>
          <a:bodyPr/>
          <a:lstStyle/>
          <a:p>
            <a:endParaRPr lang="tr-TR"/>
          </a:p>
        </p:txBody>
      </p:sp>
      <p:sp>
        <p:nvSpPr>
          <p:cNvPr id="80" name="Shape 78"/>
          <p:cNvSpPr/>
          <p:nvPr/>
        </p:nvSpPr>
        <p:spPr>
          <a:xfrm>
            <a:off x="6300216" y="2450592"/>
            <a:ext cx="109728" cy="182880"/>
          </a:xfrm>
          <a:prstGeom prst="rect">
            <a:avLst/>
          </a:prstGeom>
          <a:solidFill>
            <a:srgbClr val="FFFFFF"/>
          </a:solidFill>
          <a:ln w="12700">
            <a:solidFill>
              <a:srgbClr val="CCCCCC"/>
            </a:solidFill>
            <a:prstDash val="solid"/>
          </a:ln>
        </p:spPr>
        <p:txBody>
          <a:bodyPr/>
          <a:lstStyle/>
          <a:p>
            <a:endParaRPr lang="tr-TR"/>
          </a:p>
        </p:txBody>
      </p:sp>
      <p:sp>
        <p:nvSpPr>
          <p:cNvPr id="81" name="Shape 79"/>
          <p:cNvSpPr/>
          <p:nvPr/>
        </p:nvSpPr>
        <p:spPr>
          <a:xfrm>
            <a:off x="6519672" y="2450592"/>
            <a:ext cx="109728" cy="182880"/>
          </a:xfrm>
          <a:prstGeom prst="rect">
            <a:avLst/>
          </a:prstGeom>
          <a:solidFill>
            <a:srgbClr val="FFFFFF"/>
          </a:solidFill>
          <a:ln w="12700">
            <a:solidFill>
              <a:srgbClr val="CCCCCC"/>
            </a:solidFill>
            <a:prstDash val="solid"/>
          </a:ln>
        </p:spPr>
        <p:txBody>
          <a:bodyPr/>
          <a:lstStyle/>
          <a:p>
            <a:endParaRPr lang="tr-TR"/>
          </a:p>
        </p:txBody>
      </p:sp>
      <p:sp>
        <p:nvSpPr>
          <p:cNvPr id="82" name="Shape 80"/>
          <p:cNvSpPr/>
          <p:nvPr/>
        </p:nvSpPr>
        <p:spPr>
          <a:xfrm>
            <a:off x="6739128" y="2450592"/>
            <a:ext cx="109728" cy="182880"/>
          </a:xfrm>
          <a:prstGeom prst="rect">
            <a:avLst/>
          </a:prstGeom>
          <a:solidFill>
            <a:srgbClr val="FFFFFF"/>
          </a:solidFill>
          <a:ln w="12700">
            <a:solidFill>
              <a:srgbClr val="CCCCCC"/>
            </a:solidFill>
            <a:prstDash val="solid"/>
          </a:ln>
        </p:spPr>
        <p:txBody>
          <a:bodyPr/>
          <a:lstStyle/>
          <a:p>
            <a:endParaRPr lang="tr-TR"/>
          </a:p>
        </p:txBody>
      </p:sp>
      <p:sp>
        <p:nvSpPr>
          <p:cNvPr id="83" name="Shape 81"/>
          <p:cNvSpPr/>
          <p:nvPr/>
        </p:nvSpPr>
        <p:spPr>
          <a:xfrm>
            <a:off x="6958584" y="2450592"/>
            <a:ext cx="109728" cy="182880"/>
          </a:xfrm>
          <a:prstGeom prst="rect">
            <a:avLst/>
          </a:prstGeom>
          <a:solidFill>
            <a:srgbClr val="FFFFFF"/>
          </a:solidFill>
          <a:ln w="12700">
            <a:solidFill>
              <a:srgbClr val="CCCCCC"/>
            </a:solidFill>
            <a:prstDash val="solid"/>
          </a:ln>
        </p:spPr>
        <p:txBody>
          <a:bodyPr/>
          <a:lstStyle/>
          <a:p>
            <a:endParaRPr lang="tr-TR"/>
          </a:p>
        </p:txBody>
      </p:sp>
      <p:sp>
        <p:nvSpPr>
          <p:cNvPr id="84" name="Shape 82"/>
          <p:cNvSpPr/>
          <p:nvPr/>
        </p:nvSpPr>
        <p:spPr>
          <a:xfrm>
            <a:off x="7205472" y="2450592"/>
            <a:ext cx="91440" cy="182880"/>
          </a:xfrm>
          <a:prstGeom prst="rect">
            <a:avLst/>
          </a:prstGeom>
          <a:solidFill>
            <a:srgbClr val="FFFFFF"/>
          </a:solidFill>
          <a:ln w="12700">
            <a:solidFill>
              <a:srgbClr val="CCCCCC"/>
            </a:solidFill>
            <a:prstDash val="solid"/>
          </a:ln>
        </p:spPr>
        <p:txBody>
          <a:bodyPr/>
          <a:lstStyle/>
          <a:p>
            <a:endParaRPr lang="tr-TR"/>
          </a:p>
        </p:txBody>
      </p:sp>
      <p:sp>
        <p:nvSpPr>
          <p:cNvPr id="85" name="Shape 83"/>
          <p:cNvSpPr/>
          <p:nvPr/>
        </p:nvSpPr>
        <p:spPr>
          <a:xfrm>
            <a:off x="7406640" y="2450592"/>
            <a:ext cx="91440" cy="182880"/>
          </a:xfrm>
          <a:prstGeom prst="rect">
            <a:avLst/>
          </a:prstGeom>
          <a:solidFill>
            <a:srgbClr val="FFFFFF"/>
          </a:solidFill>
          <a:ln w="12700">
            <a:solidFill>
              <a:srgbClr val="CCCCCC"/>
            </a:solidFill>
            <a:prstDash val="solid"/>
          </a:ln>
        </p:spPr>
        <p:txBody>
          <a:bodyPr/>
          <a:lstStyle/>
          <a:p>
            <a:endParaRPr lang="tr-TR"/>
          </a:p>
        </p:txBody>
      </p:sp>
      <p:sp>
        <p:nvSpPr>
          <p:cNvPr id="86" name="Shape 84"/>
          <p:cNvSpPr/>
          <p:nvPr/>
        </p:nvSpPr>
        <p:spPr>
          <a:xfrm>
            <a:off x="7607808" y="2450592"/>
            <a:ext cx="91440" cy="182880"/>
          </a:xfrm>
          <a:prstGeom prst="rect">
            <a:avLst/>
          </a:prstGeom>
          <a:solidFill>
            <a:srgbClr val="FFFFFF"/>
          </a:solidFill>
          <a:ln w="12700">
            <a:solidFill>
              <a:srgbClr val="CCCCCC"/>
            </a:solidFill>
            <a:prstDash val="solid"/>
          </a:ln>
        </p:spPr>
        <p:txBody>
          <a:bodyPr/>
          <a:lstStyle/>
          <a:p>
            <a:endParaRPr lang="tr-TR"/>
          </a:p>
        </p:txBody>
      </p:sp>
      <p:sp>
        <p:nvSpPr>
          <p:cNvPr id="87" name="Shape 85"/>
          <p:cNvSpPr/>
          <p:nvPr/>
        </p:nvSpPr>
        <p:spPr>
          <a:xfrm>
            <a:off x="7808976" y="2450592"/>
            <a:ext cx="91440" cy="182880"/>
          </a:xfrm>
          <a:prstGeom prst="rect">
            <a:avLst/>
          </a:prstGeom>
          <a:solidFill>
            <a:srgbClr val="FFFFFF"/>
          </a:solidFill>
          <a:ln w="12700">
            <a:solidFill>
              <a:srgbClr val="CCCCCC"/>
            </a:solidFill>
            <a:prstDash val="solid"/>
          </a:ln>
        </p:spPr>
        <p:txBody>
          <a:bodyPr/>
          <a:lstStyle/>
          <a:p>
            <a:endParaRPr lang="tr-TR"/>
          </a:p>
        </p:txBody>
      </p:sp>
      <p:sp>
        <p:nvSpPr>
          <p:cNvPr id="88" name="Shape 86"/>
          <p:cNvSpPr/>
          <p:nvPr/>
        </p:nvSpPr>
        <p:spPr>
          <a:xfrm>
            <a:off x="8010144" y="2450592"/>
            <a:ext cx="91440" cy="182880"/>
          </a:xfrm>
          <a:prstGeom prst="rect">
            <a:avLst/>
          </a:prstGeom>
          <a:solidFill>
            <a:srgbClr val="FFFFFF"/>
          </a:solidFill>
          <a:ln w="12700">
            <a:solidFill>
              <a:srgbClr val="CCCCCC"/>
            </a:solidFill>
            <a:prstDash val="solid"/>
          </a:ln>
        </p:spPr>
        <p:txBody>
          <a:bodyPr/>
          <a:lstStyle/>
          <a:p>
            <a:endParaRPr lang="tr-TR"/>
          </a:p>
        </p:txBody>
      </p:sp>
      <p:sp>
        <p:nvSpPr>
          <p:cNvPr id="89" name="Shape 87"/>
          <p:cNvSpPr/>
          <p:nvPr/>
        </p:nvSpPr>
        <p:spPr>
          <a:xfrm>
            <a:off x="228600" y="2788920"/>
            <a:ext cx="8686800" cy="420624"/>
          </a:xfrm>
          <a:prstGeom prst="rect">
            <a:avLst/>
          </a:prstGeom>
          <a:solidFill>
            <a:srgbClr val="FFFFFF"/>
          </a:solidFill>
          <a:ln w="12700">
            <a:solidFill>
              <a:srgbClr val="E0E8F4"/>
            </a:solidFill>
            <a:prstDash val="solid"/>
          </a:ln>
        </p:spPr>
        <p:txBody>
          <a:bodyPr/>
          <a:lstStyle/>
          <a:p>
            <a:endParaRPr lang="tr-TR"/>
          </a:p>
        </p:txBody>
      </p:sp>
      <p:sp>
        <p:nvSpPr>
          <p:cNvPr id="90" name="Shape 88"/>
          <p:cNvSpPr/>
          <p:nvPr/>
        </p:nvSpPr>
        <p:spPr>
          <a:xfrm>
            <a:off x="256032" y="2862072"/>
            <a:ext cx="502920" cy="256032"/>
          </a:xfrm>
          <a:prstGeom prst="rect">
            <a:avLst/>
          </a:prstGeom>
          <a:solidFill>
            <a:srgbClr val="7B2D8B"/>
          </a:solidFill>
          <a:ln w="12700">
            <a:solidFill>
              <a:srgbClr val="7B2D8B"/>
            </a:solidFill>
            <a:prstDash val="solid"/>
          </a:ln>
        </p:spPr>
        <p:txBody>
          <a:bodyPr/>
          <a:lstStyle/>
          <a:p>
            <a:endParaRPr lang="tr-TR"/>
          </a:p>
        </p:txBody>
      </p:sp>
      <p:sp>
        <p:nvSpPr>
          <p:cNvPr id="91" name="Text 89"/>
          <p:cNvSpPr/>
          <p:nvPr/>
        </p:nvSpPr>
        <p:spPr>
          <a:xfrm>
            <a:off x="256032" y="2862072"/>
            <a:ext cx="502920" cy="256032"/>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3.1.1</a:t>
            </a:r>
            <a:endParaRPr lang="en-US" sz="750" dirty="0"/>
          </a:p>
        </p:txBody>
      </p:sp>
      <p:sp>
        <p:nvSpPr>
          <p:cNvPr id="92" name="Text 90"/>
          <p:cNvSpPr/>
          <p:nvPr/>
        </p:nvSpPr>
        <p:spPr>
          <a:xfrm>
            <a:off x="804672" y="2825496"/>
            <a:ext cx="2331720" cy="347472"/>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Bireysel veya ekip üyesi olarak sorumluluk alır.</a:t>
            </a:r>
            <a:endParaRPr lang="en-US" sz="780" dirty="0"/>
          </a:p>
        </p:txBody>
      </p:sp>
      <p:sp>
        <p:nvSpPr>
          <p:cNvPr id="93" name="Shape 91"/>
          <p:cNvSpPr/>
          <p:nvPr/>
        </p:nvSpPr>
        <p:spPr>
          <a:xfrm>
            <a:off x="3255264" y="2907792"/>
            <a:ext cx="393192" cy="182880"/>
          </a:xfrm>
          <a:prstGeom prst="rect">
            <a:avLst/>
          </a:prstGeom>
          <a:solidFill>
            <a:srgbClr val="FFFFFF"/>
          </a:solidFill>
          <a:ln w="12700">
            <a:solidFill>
              <a:srgbClr val="CCCCCC"/>
            </a:solidFill>
            <a:prstDash val="solid"/>
          </a:ln>
        </p:spPr>
        <p:txBody>
          <a:bodyPr/>
          <a:lstStyle/>
          <a:p>
            <a:endParaRPr lang="tr-TR"/>
          </a:p>
        </p:txBody>
      </p:sp>
      <p:sp>
        <p:nvSpPr>
          <p:cNvPr id="94" name="Shape 92"/>
          <p:cNvSpPr/>
          <p:nvPr/>
        </p:nvSpPr>
        <p:spPr>
          <a:xfrm>
            <a:off x="3785616" y="2907792"/>
            <a:ext cx="233172" cy="182880"/>
          </a:xfrm>
          <a:prstGeom prst="rect">
            <a:avLst/>
          </a:prstGeom>
          <a:solidFill>
            <a:srgbClr val="FFFFFF"/>
          </a:solidFill>
          <a:ln w="12700">
            <a:solidFill>
              <a:srgbClr val="CCCCCC"/>
            </a:solidFill>
            <a:prstDash val="solid"/>
          </a:ln>
        </p:spPr>
        <p:txBody>
          <a:bodyPr/>
          <a:lstStyle/>
          <a:p>
            <a:endParaRPr lang="tr-TR"/>
          </a:p>
        </p:txBody>
      </p:sp>
      <p:sp>
        <p:nvSpPr>
          <p:cNvPr id="95" name="Shape 93"/>
          <p:cNvSpPr/>
          <p:nvPr/>
        </p:nvSpPr>
        <p:spPr>
          <a:xfrm>
            <a:off x="4128516" y="2907792"/>
            <a:ext cx="233172" cy="182880"/>
          </a:xfrm>
          <a:prstGeom prst="rect">
            <a:avLst/>
          </a:prstGeom>
          <a:solidFill>
            <a:srgbClr val="FFFFFF"/>
          </a:solidFill>
          <a:ln w="12700">
            <a:solidFill>
              <a:srgbClr val="CCCCCC"/>
            </a:solidFill>
            <a:prstDash val="solid"/>
          </a:ln>
        </p:spPr>
        <p:txBody>
          <a:bodyPr/>
          <a:lstStyle/>
          <a:p>
            <a:endParaRPr lang="tr-TR"/>
          </a:p>
        </p:txBody>
      </p:sp>
      <p:sp>
        <p:nvSpPr>
          <p:cNvPr id="96" name="Shape 94"/>
          <p:cNvSpPr/>
          <p:nvPr/>
        </p:nvSpPr>
        <p:spPr>
          <a:xfrm>
            <a:off x="4480560" y="2880360"/>
            <a:ext cx="207264" cy="237744"/>
          </a:xfrm>
          <a:prstGeom prst="rect">
            <a:avLst/>
          </a:prstGeom>
          <a:solidFill>
            <a:srgbClr val="E65100">
              <a:alpha val="70000"/>
            </a:srgbClr>
          </a:solidFill>
          <a:ln w="12700">
            <a:solidFill>
              <a:srgbClr val="E65100"/>
            </a:solidFill>
            <a:prstDash val="solid"/>
          </a:ln>
        </p:spPr>
        <p:txBody>
          <a:bodyPr/>
          <a:lstStyle/>
          <a:p>
            <a:endParaRPr lang="tr-TR"/>
          </a:p>
        </p:txBody>
      </p:sp>
      <p:sp>
        <p:nvSpPr>
          <p:cNvPr id="97" name="Text 95"/>
          <p:cNvSpPr/>
          <p:nvPr/>
        </p:nvSpPr>
        <p:spPr>
          <a:xfrm>
            <a:off x="4480560" y="2880360"/>
            <a:ext cx="20726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98" name="Shape 96"/>
          <p:cNvSpPr/>
          <p:nvPr/>
        </p:nvSpPr>
        <p:spPr>
          <a:xfrm>
            <a:off x="4760976" y="2880360"/>
            <a:ext cx="207264" cy="237744"/>
          </a:xfrm>
          <a:prstGeom prst="rect">
            <a:avLst/>
          </a:prstGeom>
          <a:solidFill>
            <a:srgbClr val="E65100">
              <a:alpha val="70000"/>
            </a:srgbClr>
          </a:solidFill>
          <a:ln w="12700">
            <a:solidFill>
              <a:srgbClr val="E65100"/>
            </a:solidFill>
            <a:prstDash val="solid"/>
          </a:ln>
        </p:spPr>
        <p:txBody>
          <a:bodyPr/>
          <a:lstStyle/>
          <a:p>
            <a:endParaRPr lang="tr-TR"/>
          </a:p>
        </p:txBody>
      </p:sp>
      <p:sp>
        <p:nvSpPr>
          <p:cNvPr id="99" name="Text 97"/>
          <p:cNvSpPr/>
          <p:nvPr/>
        </p:nvSpPr>
        <p:spPr>
          <a:xfrm>
            <a:off x="4760976" y="2880360"/>
            <a:ext cx="20726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00" name="Shape 98"/>
          <p:cNvSpPr/>
          <p:nvPr/>
        </p:nvSpPr>
        <p:spPr>
          <a:xfrm>
            <a:off x="5059680" y="2907792"/>
            <a:ext cx="170688" cy="182880"/>
          </a:xfrm>
          <a:prstGeom prst="rect">
            <a:avLst/>
          </a:prstGeom>
          <a:solidFill>
            <a:srgbClr val="FFFFFF"/>
          </a:solidFill>
          <a:ln w="12700">
            <a:solidFill>
              <a:srgbClr val="CCCCCC"/>
            </a:solidFill>
            <a:prstDash val="solid"/>
          </a:ln>
        </p:spPr>
        <p:txBody>
          <a:bodyPr/>
          <a:lstStyle/>
          <a:p>
            <a:endParaRPr lang="tr-TR"/>
          </a:p>
        </p:txBody>
      </p:sp>
      <p:sp>
        <p:nvSpPr>
          <p:cNvPr id="101" name="Shape 99"/>
          <p:cNvSpPr/>
          <p:nvPr/>
        </p:nvSpPr>
        <p:spPr>
          <a:xfrm>
            <a:off x="5367528" y="2907792"/>
            <a:ext cx="233172" cy="182880"/>
          </a:xfrm>
          <a:prstGeom prst="rect">
            <a:avLst/>
          </a:prstGeom>
          <a:solidFill>
            <a:srgbClr val="FFFFFF"/>
          </a:solidFill>
          <a:ln w="12700">
            <a:solidFill>
              <a:srgbClr val="CCCCCC"/>
            </a:solidFill>
            <a:prstDash val="solid"/>
          </a:ln>
        </p:spPr>
        <p:txBody>
          <a:bodyPr/>
          <a:lstStyle/>
          <a:p>
            <a:endParaRPr lang="tr-TR"/>
          </a:p>
        </p:txBody>
      </p:sp>
      <p:sp>
        <p:nvSpPr>
          <p:cNvPr id="102" name="Shape 100"/>
          <p:cNvSpPr/>
          <p:nvPr/>
        </p:nvSpPr>
        <p:spPr>
          <a:xfrm>
            <a:off x="5710428" y="2907792"/>
            <a:ext cx="233172" cy="182880"/>
          </a:xfrm>
          <a:prstGeom prst="rect">
            <a:avLst/>
          </a:prstGeom>
          <a:solidFill>
            <a:srgbClr val="FFFFFF"/>
          </a:solidFill>
          <a:ln w="12700">
            <a:solidFill>
              <a:srgbClr val="CCCCCC"/>
            </a:solidFill>
            <a:prstDash val="solid"/>
          </a:ln>
        </p:spPr>
        <p:txBody>
          <a:bodyPr/>
          <a:lstStyle/>
          <a:p>
            <a:endParaRPr lang="tr-TR"/>
          </a:p>
        </p:txBody>
      </p:sp>
      <p:sp>
        <p:nvSpPr>
          <p:cNvPr id="103" name="Shape 101"/>
          <p:cNvSpPr/>
          <p:nvPr/>
        </p:nvSpPr>
        <p:spPr>
          <a:xfrm>
            <a:off x="6062472" y="2880360"/>
            <a:ext cx="146304" cy="237744"/>
          </a:xfrm>
          <a:prstGeom prst="rect">
            <a:avLst/>
          </a:prstGeom>
          <a:solidFill>
            <a:srgbClr val="00695C">
              <a:alpha val="70000"/>
            </a:srgbClr>
          </a:solidFill>
          <a:ln w="12700">
            <a:solidFill>
              <a:srgbClr val="00695C"/>
            </a:solidFill>
            <a:prstDash val="solid"/>
          </a:ln>
        </p:spPr>
        <p:txBody>
          <a:bodyPr/>
          <a:lstStyle/>
          <a:p>
            <a:endParaRPr lang="tr-TR"/>
          </a:p>
        </p:txBody>
      </p:sp>
      <p:sp>
        <p:nvSpPr>
          <p:cNvPr id="104" name="Text 102"/>
          <p:cNvSpPr/>
          <p:nvPr/>
        </p:nvSpPr>
        <p:spPr>
          <a:xfrm>
            <a:off x="6062472" y="2880360"/>
            <a:ext cx="14630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05" name="Shape 103"/>
          <p:cNvSpPr/>
          <p:nvPr/>
        </p:nvSpPr>
        <p:spPr>
          <a:xfrm>
            <a:off x="6300216" y="2907792"/>
            <a:ext cx="109728" cy="182880"/>
          </a:xfrm>
          <a:prstGeom prst="rect">
            <a:avLst/>
          </a:prstGeom>
          <a:solidFill>
            <a:srgbClr val="FFFFFF"/>
          </a:solidFill>
          <a:ln w="12700">
            <a:solidFill>
              <a:srgbClr val="CCCCCC"/>
            </a:solidFill>
            <a:prstDash val="solid"/>
          </a:ln>
        </p:spPr>
        <p:txBody>
          <a:bodyPr/>
          <a:lstStyle/>
          <a:p>
            <a:endParaRPr lang="tr-TR"/>
          </a:p>
        </p:txBody>
      </p:sp>
      <p:sp>
        <p:nvSpPr>
          <p:cNvPr id="106" name="Shape 104"/>
          <p:cNvSpPr/>
          <p:nvPr/>
        </p:nvSpPr>
        <p:spPr>
          <a:xfrm>
            <a:off x="6519672" y="2907792"/>
            <a:ext cx="109728" cy="182880"/>
          </a:xfrm>
          <a:prstGeom prst="rect">
            <a:avLst/>
          </a:prstGeom>
          <a:solidFill>
            <a:srgbClr val="FFFFFF"/>
          </a:solidFill>
          <a:ln w="12700">
            <a:solidFill>
              <a:srgbClr val="CCCCCC"/>
            </a:solidFill>
            <a:prstDash val="solid"/>
          </a:ln>
        </p:spPr>
        <p:txBody>
          <a:bodyPr/>
          <a:lstStyle/>
          <a:p>
            <a:endParaRPr lang="tr-TR"/>
          </a:p>
        </p:txBody>
      </p:sp>
      <p:sp>
        <p:nvSpPr>
          <p:cNvPr id="107" name="Shape 105"/>
          <p:cNvSpPr/>
          <p:nvPr/>
        </p:nvSpPr>
        <p:spPr>
          <a:xfrm>
            <a:off x="6739128" y="2907792"/>
            <a:ext cx="109728" cy="182880"/>
          </a:xfrm>
          <a:prstGeom prst="rect">
            <a:avLst/>
          </a:prstGeom>
          <a:solidFill>
            <a:srgbClr val="FFFFFF"/>
          </a:solidFill>
          <a:ln w="12700">
            <a:solidFill>
              <a:srgbClr val="CCCCCC"/>
            </a:solidFill>
            <a:prstDash val="solid"/>
          </a:ln>
        </p:spPr>
        <p:txBody>
          <a:bodyPr/>
          <a:lstStyle/>
          <a:p>
            <a:endParaRPr lang="tr-TR"/>
          </a:p>
        </p:txBody>
      </p:sp>
      <p:sp>
        <p:nvSpPr>
          <p:cNvPr id="108" name="Shape 106"/>
          <p:cNvSpPr/>
          <p:nvPr/>
        </p:nvSpPr>
        <p:spPr>
          <a:xfrm>
            <a:off x="6958584" y="2907792"/>
            <a:ext cx="109728" cy="182880"/>
          </a:xfrm>
          <a:prstGeom prst="rect">
            <a:avLst/>
          </a:prstGeom>
          <a:solidFill>
            <a:srgbClr val="FFFFFF"/>
          </a:solidFill>
          <a:ln w="12700">
            <a:solidFill>
              <a:srgbClr val="CCCCCC"/>
            </a:solidFill>
            <a:prstDash val="solid"/>
          </a:ln>
        </p:spPr>
        <p:txBody>
          <a:bodyPr/>
          <a:lstStyle/>
          <a:p>
            <a:endParaRPr lang="tr-TR"/>
          </a:p>
        </p:txBody>
      </p:sp>
      <p:sp>
        <p:nvSpPr>
          <p:cNvPr id="109" name="Shape 107"/>
          <p:cNvSpPr/>
          <p:nvPr/>
        </p:nvSpPr>
        <p:spPr>
          <a:xfrm>
            <a:off x="7205472" y="2907792"/>
            <a:ext cx="91440" cy="182880"/>
          </a:xfrm>
          <a:prstGeom prst="rect">
            <a:avLst/>
          </a:prstGeom>
          <a:solidFill>
            <a:srgbClr val="FFFFFF"/>
          </a:solidFill>
          <a:ln w="12700">
            <a:solidFill>
              <a:srgbClr val="CCCCCC"/>
            </a:solidFill>
            <a:prstDash val="solid"/>
          </a:ln>
        </p:spPr>
        <p:txBody>
          <a:bodyPr/>
          <a:lstStyle/>
          <a:p>
            <a:endParaRPr lang="tr-TR"/>
          </a:p>
        </p:txBody>
      </p:sp>
      <p:sp>
        <p:nvSpPr>
          <p:cNvPr id="110" name="Shape 108"/>
          <p:cNvSpPr/>
          <p:nvPr/>
        </p:nvSpPr>
        <p:spPr>
          <a:xfrm>
            <a:off x="7406640" y="2907792"/>
            <a:ext cx="91440" cy="182880"/>
          </a:xfrm>
          <a:prstGeom prst="rect">
            <a:avLst/>
          </a:prstGeom>
          <a:solidFill>
            <a:srgbClr val="FFFFFF"/>
          </a:solidFill>
          <a:ln w="12700">
            <a:solidFill>
              <a:srgbClr val="CCCCCC"/>
            </a:solidFill>
            <a:prstDash val="solid"/>
          </a:ln>
        </p:spPr>
        <p:txBody>
          <a:bodyPr/>
          <a:lstStyle/>
          <a:p>
            <a:endParaRPr lang="tr-TR"/>
          </a:p>
        </p:txBody>
      </p:sp>
      <p:sp>
        <p:nvSpPr>
          <p:cNvPr id="111" name="Shape 109"/>
          <p:cNvSpPr/>
          <p:nvPr/>
        </p:nvSpPr>
        <p:spPr>
          <a:xfrm>
            <a:off x="7607808" y="2907792"/>
            <a:ext cx="91440" cy="182880"/>
          </a:xfrm>
          <a:prstGeom prst="rect">
            <a:avLst/>
          </a:prstGeom>
          <a:solidFill>
            <a:srgbClr val="FFFFFF"/>
          </a:solidFill>
          <a:ln w="12700">
            <a:solidFill>
              <a:srgbClr val="CCCCCC"/>
            </a:solidFill>
            <a:prstDash val="solid"/>
          </a:ln>
        </p:spPr>
        <p:txBody>
          <a:bodyPr/>
          <a:lstStyle/>
          <a:p>
            <a:endParaRPr lang="tr-TR"/>
          </a:p>
        </p:txBody>
      </p:sp>
      <p:sp>
        <p:nvSpPr>
          <p:cNvPr id="112" name="Shape 110"/>
          <p:cNvSpPr/>
          <p:nvPr/>
        </p:nvSpPr>
        <p:spPr>
          <a:xfrm>
            <a:off x="7808976" y="2907792"/>
            <a:ext cx="91440" cy="182880"/>
          </a:xfrm>
          <a:prstGeom prst="rect">
            <a:avLst/>
          </a:prstGeom>
          <a:solidFill>
            <a:srgbClr val="FFFFFF"/>
          </a:solidFill>
          <a:ln w="12700">
            <a:solidFill>
              <a:srgbClr val="CCCCCC"/>
            </a:solidFill>
            <a:prstDash val="solid"/>
          </a:ln>
        </p:spPr>
        <p:txBody>
          <a:bodyPr/>
          <a:lstStyle/>
          <a:p>
            <a:endParaRPr lang="tr-TR"/>
          </a:p>
        </p:txBody>
      </p:sp>
      <p:sp>
        <p:nvSpPr>
          <p:cNvPr id="113" name="Shape 111"/>
          <p:cNvSpPr/>
          <p:nvPr/>
        </p:nvSpPr>
        <p:spPr>
          <a:xfrm>
            <a:off x="8010144" y="2907792"/>
            <a:ext cx="91440" cy="182880"/>
          </a:xfrm>
          <a:prstGeom prst="rect">
            <a:avLst/>
          </a:prstGeom>
          <a:solidFill>
            <a:srgbClr val="FFFFFF"/>
          </a:solidFill>
          <a:ln w="12700">
            <a:solidFill>
              <a:srgbClr val="CCCCCC"/>
            </a:solidFill>
            <a:prstDash val="solid"/>
          </a:ln>
        </p:spPr>
        <p:txBody>
          <a:bodyPr/>
          <a:lstStyle/>
          <a:p>
            <a:endParaRPr lang="tr-TR"/>
          </a:p>
        </p:txBody>
      </p:sp>
      <p:sp>
        <p:nvSpPr>
          <p:cNvPr id="114" name="Shape 112"/>
          <p:cNvSpPr/>
          <p:nvPr/>
        </p:nvSpPr>
        <p:spPr>
          <a:xfrm>
            <a:off x="228600" y="3246120"/>
            <a:ext cx="8686800" cy="420624"/>
          </a:xfrm>
          <a:prstGeom prst="rect">
            <a:avLst/>
          </a:prstGeom>
          <a:solidFill>
            <a:srgbClr val="F7F9FC"/>
          </a:solidFill>
          <a:ln w="12700">
            <a:solidFill>
              <a:srgbClr val="E0E8F4"/>
            </a:solidFill>
            <a:prstDash val="solid"/>
          </a:ln>
        </p:spPr>
        <p:txBody>
          <a:bodyPr/>
          <a:lstStyle/>
          <a:p>
            <a:endParaRPr lang="tr-TR"/>
          </a:p>
        </p:txBody>
      </p:sp>
      <p:sp>
        <p:nvSpPr>
          <p:cNvPr id="115" name="Shape 113"/>
          <p:cNvSpPr/>
          <p:nvPr/>
        </p:nvSpPr>
        <p:spPr>
          <a:xfrm>
            <a:off x="256032" y="3319272"/>
            <a:ext cx="502920" cy="256032"/>
          </a:xfrm>
          <a:prstGeom prst="rect">
            <a:avLst/>
          </a:prstGeom>
          <a:solidFill>
            <a:srgbClr val="7B2D8B"/>
          </a:solidFill>
          <a:ln w="12700">
            <a:solidFill>
              <a:srgbClr val="7B2D8B"/>
            </a:solidFill>
            <a:prstDash val="solid"/>
          </a:ln>
        </p:spPr>
        <p:txBody>
          <a:bodyPr/>
          <a:lstStyle/>
          <a:p>
            <a:endParaRPr lang="tr-TR"/>
          </a:p>
        </p:txBody>
      </p:sp>
      <p:sp>
        <p:nvSpPr>
          <p:cNvPr id="116" name="Text 114"/>
          <p:cNvSpPr/>
          <p:nvPr/>
        </p:nvSpPr>
        <p:spPr>
          <a:xfrm>
            <a:off x="256032" y="3319272"/>
            <a:ext cx="502920" cy="256032"/>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3.2.1</a:t>
            </a:r>
            <a:endParaRPr lang="en-US" sz="750" dirty="0"/>
          </a:p>
        </p:txBody>
      </p:sp>
      <p:sp>
        <p:nvSpPr>
          <p:cNvPr id="117" name="Text 115"/>
          <p:cNvSpPr/>
          <p:nvPr/>
        </p:nvSpPr>
        <p:spPr>
          <a:xfrm>
            <a:off x="804672" y="3282696"/>
            <a:ext cx="2331720" cy="347472"/>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Yaşam boyu öğrenme yaklaşımıyla becerilerini geliştirir.</a:t>
            </a:r>
            <a:endParaRPr lang="en-US" sz="780" dirty="0"/>
          </a:p>
        </p:txBody>
      </p:sp>
      <p:sp>
        <p:nvSpPr>
          <p:cNvPr id="118" name="Shape 116"/>
          <p:cNvSpPr/>
          <p:nvPr/>
        </p:nvSpPr>
        <p:spPr>
          <a:xfrm>
            <a:off x="3255264" y="3364992"/>
            <a:ext cx="393192" cy="182880"/>
          </a:xfrm>
          <a:prstGeom prst="rect">
            <a:avLst/>
          </a:prstGeom>
          <a:solidFill>
            <a:srgbClr val="FFFFFF"/>
          </a:solidFill>
          <a:ln w="12700">
            <a:solidFill>
              <a:srgbClr val="CCCCCC"/>
            </a:solidFill>
            <a:prstDash val="solid"/>
          </a:ln>
        </p:spPr>
        <p:txBody>
          <a:bodyPr/>
          <a:lstStyle/>
          <a:p>
            <a:endParaRPr lang="tr-TR"/>
          </a:p>
        </p:txBody>
      </p:sp>
      <p:sp>
        <p:nvSpPr>
          <p:cNvPr id="119" name="Shape 117"/>
          <p:cNvSpPr/>
          <p:nvPr/>
        </p:nvSpPr>
        <p:spPr>
          <a:xfrm>
            <a:off x="3785616" y="3364992"/>
            <a:ext cx="233172" cy="182880"/>
          </a:xfrm>
          <a:prstGeom prst="rect">
            <a:avLst/>
          </a:prstGeom>
          <a:solidFill>
            <a:srgbClr val="FFFFFF"/>
          </a:solidFill>
          <a:ln w="12700">
            <a:solidFill>
              <a:srgbClr val="CCCCCC"/>
            </a:solidFill>
            <a:prstDash val="solid"/>
          </a:ln>
        </p:spPr>
        <p:txBody>
          <a:bodyPr/>
          <a:lstStyle/>
          <a:p>
            <a:endParaRPr lang="tr-TR"/>
          </a:p>
        </p:txBody>
      </p:sp>
      <p:sp>
        <p:nvSpPr>
          <p:cNvPr id="120" name="Shape 118"/>
          <p:cNvSpPr/>
          <p:nvPr/>
        </p:nvSpPr>
        <p:spPr>
          <a:xfrm>
            <a:off x="4128516" y="3364992"/>
            <a:ext cx="233172" cy="182880"/>
          </a:xfrm>
          <a:prstGeom prst="rect">
            <a:avLst/>
          </a:prstGeom>
          <a:solidFill>
            <a:srgbClr val="FFFFFF"/>
          </a:solidFill>
          <a:ln w="12700">
            <a:solidFill>
              <a:srgbClr val="CCCCCC"/>
            </a:solidFill>
            <a:prstDash val="solid"/>
          </a:ln>
        </p:spPr>
        <p:txBody>
          <a:bodyPr/>
          <a:lstStyle/>
          <a:p>
            <a:endParaRPr lang="tr-TR"/>
          </a:p>
        </p:txBody>
      </p:sp>
      <p:sp>
        <p:nvSpPr>
          <p:cNvPr id="121" name="Shape 119"/>
          <p:cNvSpPr/>
          <p:nvPr/>
        </p:nvSpPr>
        <p:spPr>
          <a:xfrm>
            <a:off x="4498848" y="3364992"/>
            <a:ext cx="170688" cy="182880"/>
          </a:xfrm>
          <a:prstGeom prst="rect">
            <a:avLst/>
          </a:prstGeom>
          <a:solidFill>
            <a:srgbClr val="FFFFFF"/>
          </a:solidFill>
          <a:ln w="12700">
            <a:solidFill>
              <a:srgbClr val="CCCCCC"/>
            </a:solidFill>
            <a:prstDash val="solid"/>
          </a:ln>
        </p:spPr>
        <p:txBody>
          <a:bodyPr/>
          <a:lstStyle/>
          <a:p>
            <a:endParaRPr lang="tr-TR"/>
          </a:p>
        </p:txBody>
      </p:sp>
      <p:sp>
        <p:nvSpPr>
          <p:cNvPr id="122" name="Shape 120"/>
          <p:cNvSpPr/>
          <p:nvPr/>
        </p:nvSpPr>
        <p:spPr>
          <a:xfrm>
            <a:off x="4779264" y="3364992"/>
            <a:ext cx="170688" cy="182880"/>
          </a:xfrm>
          <a:prstGeom prst="rect">
            <a:avLst/>
          </a:prstGeom>
          <a:solidFill>
            <a:srgbClr val="FFFFFF"/>
          </a:solidFill>
          <a:ln w="12700">
            <a:solidFill>
              <a:srgbClr val="CCCCCC"/>
            </a:solidFill>
            <a:prstDash val="solid"/>
          </a:ln>
        </p:spPr>
        <p:txBody>
          <a:bodyPr/>
          <a:lstStyle/>
          <a:p>
            <a:endParaRPr lang="tr-TR"/>
          </a:p>
        </p:txBody>
      </p:sp>
      <p:sp>
        <p:nvSpPr>
          <p:cNvPr id="123" name="Shape 121"/>
          <p:cNvSpPr/>
          <p:nvPr/>
        </p:nvSpPr>
        <p:spPr>
          <a:xfrm>
            <a:off x="5059680" y="3364992"/>
            <a:ext cx="170688" cy="182880"/>
          </a:xfrm>
          <a:prstGeom prst="rect">
            <a:avLst/>
          </a:prstGeom>
          <a:solidFill>
            <a:srgbClr val="FFFFFF"/>
          </a:solidFill>
          <a:ln w="12700">
            <a:solidFill>
              <a:srgbClr val="CCCCCC"/>
            </a:solidFill>
            <a:prstDash val="solid"/>
          </a:ln>
        </p:spPr>
        <p:txBody>
          <a:bodyPr/>
          <a:lstStyle/>
          <a:p>
            <a:endParaRPr lang="tr-TR"/>
          </a:p>
        </p:txBody>
      </p:sp>
      <p:sp>
        <p:nvSpPr>
          <p:cNvPr id="124" name="Shape 122"/>
          <p:cNvSpPr/>
          <p:nvPr/>
        </p:nvSpPr>
        <p:spPr>
          <a:xfrm>
            <a:off x="5349240" y="3337560"/>
            <a:ext cx="269748" cy="237744"/>
          </a:xfrm>
          <a:prstGeom prst="rect">
            <a:avLst/>
          </a:prstGeom>
          <a:solidFill>
            <a:srgbClr val="6A1B9A">
              <a:alpha val="70000"/>
            </a:srgbClr>
          </a:solidFill>
          <a:ln w="12700">
            <a:solidFill>
              <a:srgbClr val="6A1B9A"/>
            </a:solidFill>
            <a:prstDash val="solid"/>
          </a:ln>
        </p:spPr>
        <p:txBody>
          <a:bodyPr/>
          <a:lstStyle/>
          <a:p>
            <a:endParaRPr lang="tr-TR"/>
          </a:p>
        </p:txBody>
      </p:sp>
      <p:sp>
        <p:nvSpPr>
          <p:cNvPr id="125" name="Text 123"/>
          <p:cNvSpPr/>
          <p:nvPr/>
        </p:nvSpPr>
        <p:spPr>
          <a:xfrm>
            <a:off x="5349240" y="3337560"/>
            <a:ext cx="26974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26" name="Shape 124"/>
          <p:cNvSpPr/>
          <p:nvPr/>
        </p:nvSpPr>
        <p:spPr>
          <a:xfrm>
            <a:off x="5692140" y="3337560"/>
            <a:ext cx="269748" cy="237744"/>
          </a:xfrm>
          <a:prstGeom prst="rect">
            <a:avLst/>
          </a:prstGeom>
          <a:solidFill>
            <a:srgbClr val="6A1B9A">
              <a:alpha val="70000"/>
            </a:srgbClr>
          </a:solidFill>
          <a:ln w="12700">
            <a:solidFill>
              <a:srgbClr val="6A1B9A"/>
            </a:solidFill>
            <a:prstDash val="solid"/>
          </a:ln>
        </p:spPr>
        <p:txBody>
          <a:bodyPr/>
          <a:lstStyle/>
          <a:p>
            <a:endParaRPr lang="tr-TR"/>
          </a:p>
        </p:txBody>
      </p:sp>
      <p:sp>
        <p:nvSpPr>
          <p:cNvPr id="127" name="Text 125"/>
          <p:cNvSpPr/>
          <p:nvPr/>
        </p:nvSpPr>
        <p:spPr>
          <a:xfrm>
            <a:off x="5692140" y="3337560"/>
            <a:ext cx="26974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28" name="Shape 126"/>
          <p:cNvSpPr/>
          <p:nvPr/>
        </p:nvSpPr>
        <p:spPr>
          <a:xfrm>
            <a:off x="6080760" y="3364992"/>
            <a:ext cx="109728" cy="182880"/>
          </a:xfrm>
          <a:prstGeom prst="rect">
            <a:avLst/>
          </a:prstGeom>
          <a:solidFill>
            <a:srgbClr val="FFFFFF"/>
          </a:solidFill>
          <a:ln w="12700">
            <a:solidFill>
              <a:srgbClr val="CCCCCC"/>
            </a:solidFill>
            <a:prstDash val="solid"/>
          </a:ln>
        </p:spPr>
        <p:txBody>
          <a:bodyPr/>
          <a:lstStyle/>
          <a:p>
            <a:endParaRPr lang="tr-TR"/>
          </a:p>
        </p:txBody>
      </p:sp>
      <p:sp>
        <p:nvSpPr>
          <p:cNvPr id="129" name="Shape 127"/>
          <p:cNvSpPr/>
          <p:nvPr/>
        </p:nvSpPr>
        <p:spPr>
          <a:xfrm>
            <a:off x="6300216" y="3364992"/>
            <a:ext cx="109728" cy="182880"/>
          </a:xfrm>
          <a:prstGeom prst="rect">
            <a:avLst/>
          </a:prstGeom>
          <a:solidFill>
            <a:srgbClr val="FFFFFF"/>
          </a:solidFill>
          <a:ln w="12700">
            <a:solidFill>
              <a:srgbClr val="CCCCCC"/>
            </a:solidFill>
            <a:prstDash val="solid"/>
          </a:ln>
        </p:spPr>
        <p:txBody>
          <a:bodyPr/>
          <a:lstStyle/>
          <a:p>
            <a:endParaRPr lang="tr-TR"/>
          </a:p>
        </p:txBody>
      </p:sp>
      <p:sp>
        <p:nvSpPr>
          <p:cNvPr id="130" name="Shape 128"/>
          <p:cNvSpPr/>
          <p:nvPr/>
        </p:nvSpPr>
        <p:spPr>
          <a:xfrm>
            <a:off x="6519672" y="3364992"/>
            <a:ext cx="109728" cy="182880"/>
          </a:xfrm>
          <a:prstGeom prst="rect">
            <a:avLst/>
          </a:prstGeom>
          <a:solidFill>
            <a:srgbClr val="FFFFFF"/>
          </a:solidFill>
          <a:ln w="12700">
            <a:solidFill>
              <a:srgbClr val="CCCCCC"/>
            </a:solidFill>
            <a:prstDash val="solid"/>
          </a:ln>
        </p:spPr>
        <p:txBody>
          <a:bodyPr/>
          <a:lstStyle/>
          <a:p>
            <a:endParaRPr lang="tr-TR"/>
          </a:p>
        </p:txBody>
      </p:sp>
      <p:sp>
        <p:nvSpPr>
          <p:cNvPr id="131" name="Shape 129"/>
          <p:cNvSpPr/>
          <p:nvPr/>
        </p:nvSpPr>
        <p:spPr>
          <a:xfrm>
            <a:off x="6739128" y="3364992"/>
            <a:ext cx="109728" cy="182880"/>
          </a:xfrm>
          <a:prstGeom prst="rect">
            <a:avLst/>
          </a:prstGeom>
          <a:solidFill>
            <a:srgbClr val="FFFFFF"/>
          </a:solidFill>
          <a:ln w="12700">
            <a:solidFill>
              <a:srgbClr val="CCCCCC"/>
            </a:solidFill>
            <a:prstDash val="solid"/>
          </a:ln>
        </p:spPr>
        <p:txBody>
          <a:bodyPr/>
          <a:lstStyle/>
          <a:p>
            <a:endParaRPr lang="tr-TR"/>
          </a:p>
        </p:txBody>
      </p:sp>
      <p:sp>
        <p:nvSpPr>
          <p:cNvPr id="132" name="Shape 130"/>
          <p:cNvSpPr/>
          <p:nvPr/>
        </p:nvSpPr>
        <p:spPr>
          <a:xfrm>
            <a:off x="6958584" y="3364992"/>
            <a:ext cx="109728" cy="182880"/>
          </a:xfrm>
          <a:prstGeom prst="rect">
            <a:avLst/>
          </a:prstGeom>
          <a:solidFill>
            <a:srgbClr val="FFFFFF"/>
          </a:solidFill>
          <a:ln w="12700">
            <a:solidFill>
              <a:srgbClr val="CCCCCC"/>
            </a:solidFill>
            <a:prstDash val="solid"/>
          </a:ln>
        </p:spPr>
        <p:txBody>
          <a:bodyPr/>
          <a:lstStyle/>
          <a:p>
            <a:endParaRPr lang="tr-TR"/>
          </a:p>
        </p:txBody>
      </p:sp>
      <p:sp>
        <p:nvSpPr>
          <p:cNvPr id="133" name="Shape 131"/>
          <p:cNvSpPr/>
          <p:nvPr/>
        </p:nvSpPr>
        <p:spPr>
          <a:xfrm>
            <a:off x="7205472" y="3364992"/>
            <a:ext cx="91440" cy="182880"/>
          </a:xfrm>
          <a:prstGeom prst="rect">
            <a:avLst/>
          </a:prstGeom>
          <a:solidFill>
            <a:srgbClr val="FFFFFF"/>
          </a:solidFill>
          <a:ln w="12700">
            <a:solidFill>
              <a:srgbClr val="CCCCCC"/>
            </a:solidFill>
            <a:prstDash val="solid"/>
          </a:ln>
        </p:spPr>
        <p:txBody>
          <a:bodyPr/>
          <a:lstStyle/>
          <a:p>
            <a:endParaRPr lang="tr-TR"/>
          </a:p>
        </p:txBody>
      </p:sp>
      <p:sp>
        <p:nvSpPr>
          <p:cNvPr id="134" name="Shape 132"/>
          <p:cNvSpPr/>
          <p:nvPr/>
        </p:nvSpPr>
        <p:spPr>
          <a:xfrm>
            <a:off x="7406640" y="3364992"/>
            <a:ext cx="91440" cy="182880"/>
          </a:xfrm>
          <a:prstGeom prst="rect">
            <a:avLst/>
          </a:prstGeom>
          <a:solidFill>
            <a:srgbClr val="FFFFFF"/>
          </a:solidFill>
          <a:ln w="12700">
            <a:solidFill>
              <a:srgbClr val="CCCCCC"/>
            </a:solidFill>
            <a:prstDash val="solid"/>
          </a:ln>
        </p:spPr>
        <p:txBody>
          <a:bodyPr/>
          <a:lstStyle/>
          <a:p>
            <a:endParaRPr lang="tr-TR"/>
          </a:p>
        </p:txBody>
      </p:sp>
      <p:sp>
        <p:nvSpPr>
          <p:cNvPr id="135" name="Shape 133"/>
          <p:cNvSpPr/>
          <p:nvPr/>
        </p:nvSpPr>
        <p:spPr>
          <a:xfrm>
            <a:off x="7607808" y="3364992"/>
            <a:ext cx="91440" cy="182880"/>
          </a:xfrm>
          <a:prstGeom prst="rect">
            <a:avLst/>
          </a:prstGeom>
          <a:solidFill>
            <a:srgbClr val="FFFFFF"/>
          </a:solidFill>
          <a:ln w="12700">
            <a:solidFill>
              <a:srgbClr val="CCCCCC"/>
            </a:solidFill>
            <a:prstDash val="solid"/>
          </a:ln>
        </p:spPr>
        <p:txBody>
          <a:bodyPr/>
          <a:lstStyle/>
          <a:p>
            <a:endParaRPr lang="tr-TR"/>
          </a:p>
        </p:txBody>
      </p:sp>
      <p:sp>
        <p:nvSpPr>
          <p:cNvPr id="136" name="Shape 134"/>
          <p:cNvSpPr/>
          <p:nvPr/>
        </p:nvSpPr>
        <p:spPr>
          <a:xfrm>
            <a:off x="7808976" y="3364992"/>
            <a:ext cx="91440" cy="182880"/>
          </a:xfrm>
          <a:prstGeom prst="rect">
            <a:avLst/>
          </a:prstGeom>
          <a:solidFill>
            <a:srgbClr val="FFFFFF"/>
          </a:solidFill>
          <a:ln w="12700">
            <a:solidFill>
              <a:srgbClr val="CCCCCC"/>
            </a:solidFill>
            <a:prstDash val="solid"/>
          </a:ln>
        </p:spPr>
        <p:txBody>
          <a:bodyPr/>
          <a:lstStyle/>
          <a:p>
            <a:endParaRPr lang="tr-TR"/>
          </a:p>
        </p:txBody>
      </p:sp>
      <p:sp>
        <p:nvSpPr>
          <p:cNvPr id="137" name="Shape 135"/>
          <p:cNvSpPr/>
          <p:nvPr/>
        </p:nvSpPr>
        <p:spPr>
          <a:xfrm>
            <a:off x="8010144" y="3364992"/>
            <a:ext cx="91440" cy="182880"/>
          </a:xfrm>
          <a:prstGeom prst="rect">
            <a:avLst/>
          </a:prstGeom>
          <a:solidFill>
            <a:srgbClr val="FFFFFF"/>
          </a:solidFill>
          <a:ln w="12700">
            <a:solidFill>
              <a:srgbClr val="CCCCCC"/>
            </a:solidFill>
            <a:prstDash val="solid"/>
          </a:ln>
        </p:spPr>
        <p:txBody>
          <a:bodyPr/>
          <a:lstStyle/>
          <a:p>
            <a:endParaRPr lang="tr-TR"/>
          </a:p>
        </p:txBody>
      </p:sp>
      <p:sp>
        <p:nvSpPr>
          <p:cNvPr id="138" name="Shape 136"/>
          <p:cNvSpPr/>
          <p:nvPr/>
        </p:nvSpPr>
        <p:spPr>
          <a:xfrm>
            <a:off x="228600" y="3703320"/>
            <a:ext cx="8686800" cy="420624"/>
          </a:xfrm>
          <a:prstGeom prst="rect">
            <a:avLst/>
          </a:prstGeom>
          <a:solidFill>
            <a:srgbClr val="FFFFFF"/>
          </a:solidFill>
          <a:ln w="12700">
            <a:solidFill>
              <a:srgbClr val="E0E8F4"/>
            </a:solidFill>
            <a:prstDash val="solid"/>
          </a:ln>
        </p:spPr>
        <p:txBody>
          <a:bodyPr/>
          <a:lstStyle/>
          <a:p>
            <a:endParaRPr lang="tr-TR"/>
          </a:p>
        </p:txBody>
      </p:sp>
      <p:sp>
        <p:nvSpPr>
          <p:cNvPr id="139" name="Shape 137"/>
          <p:cNvSpPr/>
          <p:nvPr/>
        </p:nvSpPr>
        <p:spPr>
          <a:xfrm>
            <a:off x="256032" y="3776472"/>
            <a:ext cx="502920" cy="256032"/>
          </a:xfrm>
          <a:prstGeom prst="rect">
            <a:avLst/>
          </a:prstGeom>
          <a:solidFill>
            <a:srgbClr val="7B2D8B"/>
          </a:solidFill>
          <a:ln w="12700">
            <a:solidFill>
              <a:srgbClr val="7B2D8B"/>
            </a:solidFill>
            <a:prstDash val="solid"/>
          </a:ln>
        </p:spPr>
        <p:txBody>
          <a:bodyPr/>
          <a:lstStyle/>
          <a:p>
            <a:endParaRPr lang="tr-TR"/>
          </a:p>
        </p:txBody>
      </p:sp>
      <p:sp>
        <p:nvSpPr>
          <p:cNvPr id="140" name="Text 138"/>
          <p:cNvSpPr/>
          <p:nvPr/>
        </p:nvSpPr>
        <p:spPr>
          <a:xfrm>
            <a:off x="256032" y="3776472"/>
            <a:ext cx="502920" cy="256032"/>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3.3.1</a:t>
            </a:r>
            <a:endParaRPr lang="en-US" sz="750" dirty="0"/>
          </a:p>
        </p:txBody>
      </p:sp>
      <p:sp>
        <p:nvSpPr>
          <p:cNvPr id="141" name="Text 139"/>
          <p:cNvSpPr/>
          <p:nvPr/>
        </p:nvSpPr>
        <p:spPr>
          <a:xfrm>
            <a:off x="804672" y="3739896"/>
            <a:ext cx="2331720" cy="347472"/>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Düşüncelerini yazılı ve sözlü olarak etkili biçimde sunar.</a:t>
            </a:r>
            <a:endParaRPr lang="en-US" sz="780" dirty="0"/>
          </a:p>
        </p:txBody>
      </p:sp>
      <p:sp>
        <p:nvSpPr>
          <p:cNvPr id="142" name="Shape 140"/>
          <p:cNvSpPr/>
          <p:nvPr/>
        </p:nvSpPr>
        <p:spPr>
          <a:xfrm>
            <a:off x="3255264" y="3822192"/>
            <a:ext cx="393192" cy="182880"/>
          </a:xfrm>
          <a:prstGeom prst="rect">
            <a:avLst/>
          </a:prstGeom>
          <a:solidFill>
            <a:srgbClr val="FFFFFF"/>
          </a:solidFill>
          <a:ln w="12700">
            <a:solidFill>
              <a:srgbClr val="CCCCCC"/>
            </a:solidFill>
            <a:prstDash val="solid"/>
          </a:ln>
        </p:spPr>
        <p:txBody>
          <a:bodyPr/>
          <a:lstStyle/>
          <a:p>
            <a:endParaRPr lang="tr-TR"/>
          </a:p>
        </p:txBody>
      </p:sp>
      <p:sp>
        <p:nvSpPr>
          <p:cNvPr id="143" name="Shape 141"/>
          <p:cNvSpPr/>
          <p:nvPr/>
        </p:nvSpPr>
        <p:spPr>
          <a:xfrm>
            <a:off x="3785616" y="3822192"/>
            <a:ext cx="233172" cy="182880"/>
          </a:xfrm>
          <a:prstGeom prst="rect">
            <a:avLst/>
          </a:prstGeom>
          <a:solidFill>
            <a:srgbClr val="FFFFFF"/>
          </a:solidFill>
          <a:ln w="12700">
            <a:solidFill>
              <a:srgbClr val="CCCCCC"/>
            </a:solidFill>
            <a:prstDash val="solid"/>
          </a:ln>
        </p:spPr>
        <p:txBody>
          <a:bodyPr/>
          <a:lstStyle/>
          <a:p>
            <a:endParaRPr lang="tr-TR"/>
          </a:p>
        </p:txBody>
      </p:sp>
      <p:sp>
        <p:nvSpPr>
          <p:cNvPr id="144" name="Shape 142"/>
          <p:cNvSpPr/>
          <p:nvPr/>
        </p:nvSpPr>
        <p:spPr>
          <a:xfrm>
            <a:off x="4128516" y="3822192"/>
            <a:ext cx="233172" cy="182880"/>
          </a:xfrm>
          <a:prstGeom prst="rect">
            <a:avLst/>
          </a:prstGeom>
          <a:solidFill>
            <a:srgbClr val="FFFFFF"/>
          </a:solidFill>
          <a:ln w="12700">
            <a:solidFill>
              <a:srgbClr val="CCCCCC"/>
            </a:solidFill>
            <a:prstDash val="solid"/>
          </a:ln>
        </p:spPr>
        <p:txBody>
          <a:bodyPr/>
          <a:lstStyle/>
          <a:p>
            <a:endParaRPr lang="tr-TR"/>
          </a:p>
        </p:txBody>
      </p:sp>
      <p:sp>
        <p:nvSpPr>
          <p:cNvPr id="145" name="Shape 143"/>
          <p:cNvSpPr/>
          <p:nvPr/>
        </p:nvSpPr>
        <p:spPr>
          <a:xfrm>
            <a:off x="4498848" y="3822192"/>
            <a:ext cx="170688" cy="182880"/>
          </a:xfrm>
          <a:prstGeom prst="rect">
            <a:avLst/>
          </a:prstGeom>
          <a:solidFill>
            <a:srgbClr val="FFFFFF"/>
          </a:solidFill>
          <a:ln w="12700">
            <a:solidFill>
              <a:srgbClr val="CCCCCC"/>
            </a:solidFill>
            <a:prstDash val="solid"/>
          </a:ln>
        </p:spPr>
        <p:txBody>
          <a:bodyPr/>
          <a:lstStyle/>
          <a:p>
            <a:endParaRPr lang="tr-TR"/>
          </a:p>
        </p:txBody>
      </p:sp>
      <p:sp>
        <p:nvSpPr>
          <p:cNvPr id="146" name="Shape 144"/>
          <p:cNvSpPr/>
          <p:nvPr/>
        </p:nvSpPr>
        <p:spPr>
          <a:xfrm>
            <a:off x="4779264" y="3822192"/>
            <a:ext cx="170688" cy="182880"/>
          </a:xfrm>
          <a:prstGeom prst="rect">
            <a:avLst/>
          </a:prstGeom>
          <a:solidFill>
            <a:srgbClr val="FFFFFF"/>
          </a:solidFill>
          <a:ln w="12700">
            <a:solidFill>
              <a:srgbClr val="CCCCCC"/>
            </a:solidFill>
            <a:prstDash val="solid"/>
          </a:ln>
        </p:spPr>
        <p:txBody>
          <a:bodyPr/>
          <a:lstStyle/>
          <a:p>
            <a:endParaRPr lang="tr-TR"/>
          </a:p>
        </p:txBody>
      </p:sp>
      <p:sp>
        <p:nvSpPr>
          <p:cNvPr id="147" name="Shape 145"/>
          <p:cNvSpPr/>
          <p:nvPr/>
        </p:nvSpPr>
        <p:spPr>
          <a:xfrm>
            <a:off x="5059680" y="3822192"/>
            <a:ext cx="170688" cy="182880"/>
          </a:xfrm>
          <a:prstGeom prst="rect">
            <a:avLst/>
          </a:prstGeom>
          <a:solidFill>
            <a:srgbClr val="FFFFFF"/>
          </a:solidFill>
          <a:ln w="12700">
            <a:solidFill>
              <a:srgbClr val="CCCCCC"/>
            </a:solidFill>
            <a:prstDash val="solid"/>
          </a:ln>
        </p:spPr>
        <p:txBody>
          <a:bodyPr/>
          <a:lstStyle/>
          <a:p>
            <a:endParaRPr lang="tr-TR"/>
          </a:p>
        </p:txBody>
      </p:sp>
      <p:sp>
        <p:nvSpPr>
          <p:cNvPr id="148" name="Shape 146"/>
          <p:cNvSpPr/>
          <p:nvPr/>
        </p:nvSpPr>
        <p:spPr>
          <a:xfrm>
            <a:off x="5367528" y="3822192"/>
            <a:ext cx="233172" cy="182880"/>
          </a:xfrm>
          <a:prstGeom prst="rect">
            <a:avLst/>
          </a:prstGeom>
          <a:solidFill>
            <a:srgbClr val="FFFFFF"/>
          </a:solidFill>
          <a:ln w="12700">
            <a:solidFill>
              <a:srgbClr val="CCCCCC"/>
            </a:solidFill>
            <a:prstDash val="solid"/>
          </a:ln>
        </p:spPr>
        <p:txBody>
          <a:bodyPr/>
          <a:lstStyle/>
          <a:p>
            <a:endParaRPr lang="tr-TR"/>
          </a:p>
        </p:txBody>
      </p:sp>
      <p:sp>
        <p:nvSpPr>
          <p:cNvPr id="149" name="Shape 147"/>
          <p:cNvSpPr/>
          <p:nvPr/>
        </p:nvSpPr>
        <p:spPr>
          <a:xfrm>
            <a:off x="5710428" y="3822192"/>
            <a:ext cx="233172" cy="182880"/>
          </a:xfrm>
          <a:prstGeom prst="rect">
            <a:avLst/>
          </a:prstGeom>
          <a:solidFill>
            <a:srgbClr val="FFFFFF"/>
          </a:solidFill>
          <a:ln w="12700">
            <a:solidFill>
              <a:srgbClr val="CCCCCC"/>
            </a:solidFill>
            <a:prstDash val="solid"/>
          </a:ln>
        </p:spPr>
        <p:txBody>
          <a:bodyPr/>
          <a:lstStyle/>
          <a:p>
            <a:endParaRPr lang="tr-TR"/>
          </a:p>
        </p:txBody>
      </p:sp>
      <p:sp>
        <p:nvSpPr>
          <p:cNvPr id="150" name="Shape 148"/>
          <p:cNvSpPr/>
          <p:nvPr/>
        </p:nvSpPr>
        <p:spPr>
          <a:xfrm>
            <a:off x="6062472" y="3794760"/>
            <a:ext cx="146304" cy="237744"/>
          </a:xfrm>
          <a:prstGeom prst="rect">
            <a:avLst/>
          </a:prstGeom>
          <a:solidFill>
            <a:srgbClr val="00695C">
              <a:alpha val="70000"/>
            </a:srgbClr>
          </a:solidFill>
          <a:ln w="12700">
            <a:solidFill>
              <a:srgbClr val="00695C"/>
            </a:solidFill>
            <a:prstDash val="solid"/>
          </a:ln>
        </p:spPr>
        <p:txBody>
          <a:bodyPr/>
          <a:lstStyle/>
          <a:p>
            <a:endParaRPr lang="tr-TR"/>
          </a:p>
        </p:txBody>
      </p:sp>
      <p:sp>
        <p:nvSpPr>
          <p:cNvPr id="151" name="Text 149"/>
          <p:cNvSpPr/>
          <p:nvPr/>
        </p:nvSpPr>
        <p:spPr>
          <a:xfrm>
            <a:off x="6062472" y="3794760"/>
            <a:ext cx="14630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52" name="Shape 150"/>
          <p:cNvSpPr/>
          <p:nvPr/>
        </p:nvSpPr>
        <p:spPr>
          <a:xfrm>
            <a:off x="6281928" y="3794760"/>
            <a:ext cx="146304" cy="237744"/>
          </a:xfrm>
          <a:prstGeom prst="rect">
            <a:avLst/>
          </a:prstGeom>
          <a:solidFill>
            <a:srgbClr val="00695C">
              <a:alpha val="70000"/>
            </a:srgbClr>
          </a:solidFill>
          <a:ln w="12700">
            <a:solidFill>
              <a:srgbClr val="00695C"/>
            </a:solidFill>
            <a:prstDash val="solid"/>
          </a:ln>
        </p:spPr>
        <p:txBody>
          <a:bodyPr/>
          <a:lstStyle/>
          <a:p>
            <a:endParaRPr lang="tr-TR"/>
          </a:p>
        </p:txBody>
      </p:sp>
      <p:sp>
        <p:nvSpPr>
          <p:cNvPr id="153" name="Text 151"/>
          <p:cNvSpPr/>
          <p:nvPr/>
        </p:nvSpPr>
        <p:spPr>
          <a:xfrm>
            <a:off x="6281928" y="3794760"/>
            <a:ext cx="14630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54" name="Shape 152"/>
          <p:cNvSpPr/>
          <p:nvPr/>
        </p:nvSpPr>
        <p:spPr>
          <a:xfrm>
            <a:off x="6519672" y="3822192"/>
            <a:ext cx="109728" cy="182880"/>
          </a:xfrm>
          <a:prstGeom prst="rect">
            <a:avLst/>
          </a:prstGeom>
          <a:solidFill>
            <a:srgbClr val="FFFFFF"/>
          </a:solidFill>
          <a:ln w="12700">
            <a:solidFill>
              <a:srgbClr val="CCCCCC"/>
            </a:solidFill>
            <a:prstDash val="solid"/>
          </a:ln>
        </p:spPr>
        <p:txBody>
          <a:bodyPr/>
          <a:lstStyle/>
          <a:p>
            <a:endParaRPr lang="tr-TR"/>
          </a:p>
        </p:txBody>
      </p:sp>
      <p:sp>
        <p:nvSpPr>
          <p:cNvPr id="155" name="Shape 153"/>
          <p:cNvSpPr/>
          <p:nvPr/>
        </p:nvSpPr>
        <p:spPr>
          <a:xfrm>
            <a:off x="6739128" y="3822192"/>
            <a:ext cx="109728" cy="182880"/>
          </a:xfrm>
          <a:prstGeom prst="rect">
            <a:avLst/>
          </a:prstGeom>
          <a:solidFill>
            <a:srgbClr val="FFFFFF"/>
          </a:solidFill>
          <a:ln w="12700">
            <a:solidFill>
              <a:srgbClr val="CCCCCC"/>
            </a:solidFill>
            <a:prstDash val="solid"/>
          </a:ln>
        </p:spPr>
        <p:txBody>
          <a:bodyPr/>
          <a:lstStyle/>
          <a:p>
            <a:endParaRPr lang="tr-TR"/>
          </a:p>
        </p:txBody>
      </p:sp>
      <p:sp>
        <p:nvSpPr>
          <p:cNvPr id="156" name="Shape 154"/>
          <p:cNvSpPr/>
          <p:nvPr/>
        </p:nvSpPr>
        <p:spPr>
          <a:xfrm>
            <a:off x="6958584" y="3822192"/>
            <a:ext cx="109728" cy="182880"/>
          </a:xfrm>
          <a:prstGeom prst="rect">
            <a:avLst/>
          </a:prstGeom>
          <a:solidFill>
            <a:srgbClr val="FFFFFF"/>
          </a:solidFill>
          <a:ln w="12700">
            <a:solidFill>
              <a:srgbClr val="CCCCCC"/>
            </a:solidFill>
            <a:prstDash val="solid"/>
          </a:ln>
        </p:spPr>
        <p:txBody>
          <a:bodyPr/>
          <a:lstStyle/>
          <a:p>
            <a:endParaRPr lang="tr-TR"/>
          </a:p>
        </p:txBody>
      </p:sp>
      <p:sp>
        <p:nvSpPr>
          <p:cNvPr id="157" name="Shape 155"/>
          <p:cNvSpPr/>
          <p:nvPr/>
        </p:nvSpPr>
        <p:spPr>
          <a:xfrm>
            <a:off x="7205472" y="3822192"/>
            <a:ext cx="91440" cy="182880"/>
          </a:xfrm>
          <a:prstGeom prst="rect">
            <a:avLst/>
          </a:prstGeom>
          <a:solidFill>
            <a:srgbClr val="FFFFFF"/>
          </a:solidFill>
          <a:ln w="12700">
            <a:solidFill>
              <a:srgbClr val="CCCCCC"/>
            </a:solidFill>
            <a:prstDash val="solid"/>
          </a:ln>
        </p:spPr>
        <p:txBody>
          <a:bodyPr/>
          <a:lstStyle/>
          <a:p>
            <a:endParaRPr lang="tr-TR"/>
          </a:p>
        </p:txBody>
      </p:sp>
      <p:sp>
        <p:nvSpPr>
          <p:cNvPr id="158" name="Shape 156"/>
          <p:cNvSpPr/>
          <p:nvPr/>
        </p:nvSpPr>
        <p:spPr>
          <a:xfrm>
            <a:off x="7406640" y="3822192"/>
            <a:ext cx="91440" cy="182880"/>
          </a:xfrm>
          <a:prstGeom prst="rect">
            <a:avLst/>
          </a:prstGeom>
          <a:solidFill>
            <a:srgbClr val="FFFFFF"/>
          </a:solidFill>
          <a:ln w="12700">
            <a:solidFill>
              <a:srgbClr val="CCCCCC"/>
            </a:solidFill>
            <a:prstDash val="solid"/>
          </a:ln>
        </p:spPr>
        <p:txBody>
          <a:bodyPr/>
          <a:lstStyle/>
          <a:p>
            <a:endParaRPr lang="tr-TR"/>
          </a:p>
        </p:txBody>
      </p:sp>
      <p:sp>
        <p:nvSpPr>
          <p:cNvPr id="159" name="Shape 157"/>
          <p:cNvSpPr/>
          <p:nvPr/>
        </p:nvSpPr>
        <p:spPr>
          <a:xfrm>
            <a:off x="7607808" y="3822192"/>
            <a:ext cx="91440" cy="182880"/>
          </a:xfrm>
          <a:prstGeom prst="rect">
            <a:avLst/>
          </a:prstGeom>
          <a:solidFill>
            <a:srgbClr val="FFFFFF"/>
          </a:solidFill>
          <a:ln w="12700">
            <a:solidFill>
              <a:srgbClr val="CCCCCC"/>
            </a:solidFill>
            <a:prstDash val="solid"/>
          </a:ln>
        </p:spPr>
        <p:txBody>
          <a:bodyPr/>
          <a:lstStyle/>
          <a:p>
            <a:endParaRPr lang="tr-TR"/>
          </a:p>
        </p:txBody>
      </p:sp>
      <p:sp>
        <p:nvSpPr>
          <p:cNvPr id="160" name="Shape 158"/>
          <p:cNvSpPr/>
          <p:nvPr/>
        </p:nvSpPr>
        <p:spPr>
          <a:xfrm>
            <a:off x="7808976" y="3822192"/>
            <a:ext cx="91440" cy="182880"/>
          </a:xfrm>
          <a:prstGeom prst="rect">
            <a:avLst/>
          </a:prstGeom>
          <a:solidFill>
            <a:srgbClr val="FFFFFF"/>
          </a:solidFill>
          <a:ln w="12700">
            <a:solidFill>
              <a:srgbClr val="CCCCCC"/>
            </a:solidFill>
            <a:prstDash val="solid"/>
          </a:ln>
        </p:spPr>
        <p:txBody>
          <a:bodyPr/>
          <a:lstStyle/>
          <a:p>
            <a:endParaRPr lang="tr-TR"/>
          </a:p>
        </p:txBody>
      </p:sp>
      <p:sp>
        <p:nvSpPr>
          <p:cNvPr id="161" name="Shape 159"/>
          <p:cNvSpPr/>
          <p:nvPr/>
        </p:nvSpPr>
        <p:spPr>
          <a:xfrm>
            <a:off x="8010144" y="3822192"/>
            <a:ext cx="91440" cy="182880"/>
          </a:xfrm>
          <a:prstGeom prst="rect">
            <a:avLst/>
          </a:prstGeom>
          <a:solidFill>
            <a:srgbClr val="FFFFFF"/>
          </a:solidFill>
          <a:ln w="12700">
            <a:solidFill>
              <a:srgbClr val="CCCCCC"/>
            </a:solidFill>
            <a:prstDash val="solid"/>
          </a:ln>
        </p:spPr>
        <p:txBody>
          <a:bodyPr/>
          <a:lstStyle/>
          <a:p>
            <a:endParaRPr lang="tr-TR"/>
          </a:p>
        </p:txBody>
      </p:sp>
      <p:sp>
        <p:nvSpPr>
          <p:cNvPr id="162" name="Shape 160"/>
          <p:cNvSpPr/>
          <p:nvPr/>
        </p:nvSpPr>
        <p:spPr>
          <a:xfrm>
            <a:off x="228600" y="4160520"/>
            <a:ext cx="8686800" cy="420624"/>
          </a:xfrm>
          <a:prstGeom prst="rect">
            <a:avLst/>
          </a:prstGeom>
          <a:solidFill>
            <a:srgbClr val="F7F9FC"/>
          </a:solidFill>
          <a:ln w="12700">
            <a:solidFill>
              <a:srgbClr val="E0E8F4"/>
            </a:solidFill>
            <a:prstDash val="solid"/>
          </a:ln>
        </p:spPr>
        <p:txBody>
          <a:bodyPr/>
          <a:lstStyle/>
          <a:p>
            <a:endParaRPr lang="tr-TR"/>
          </a:p>
        </p:txBody>
      </p:sp>
      <p:sp>
        <p:nvSpPr>
          <p:cNvPr id="163" name="Shape 161"/>
          <p:cNvSpPr/>
          <p:nvPr/>
        </p:nvSpPr>
        <p:spPr>
          <a:xfrm>
            <a:off x="256032" y="4233672"/>
            <a:ext cx="502920" cy="256032"/>
          </a:xfrm>
          <a:prstGeom prst="rect">
            <a:avLst/>
          </a:prstGeom>
          <a:solidFill>
            <a:srgbClr val="7B2D8B"/>
          </a:solidFill>
          <a:ln w="12700">
            <a:solidFill>
              <a:srgbClr val="7B2D8B"/>
            </a:solidFill>
            <a:prstDash val="solid"/>
          </a:ln>
        </p:spPr>
        <p:txBody>
          <a:bodyPr/>
          <a:lstStyle/>
          <a:p>
            <a:endParaRPr lang="tr-TR"/>
          </a:p>
        </p:txBody>
      </p:sp>
      <p:sp>
        <p:nvSpPr>
          <p:cNvPr id="164" name="Text 162"/>
          <p:cNvSpPr/>
          <p:nvPr/>
        </p:nvSpPr>
        <p:spPr>
          <a:xfrm>
            <a:off x="256032" y="4233672"/>
            <a:ext cx="502920" cy="256032"/>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3.4.1</a:t>
            </a:r>
            <a:endParaRPr lang="en-US" sz="750" dirty="0"/>
          </a:p>
        </p:txBody>
      </p:sp>
      <p:sp>
        <p:nvSpPr>
          <p:cNvPr id="165" name="Text 163"/>
          <p:cNvSpPr/>
          <p:nvPr/>
        </p:nvSpPr>
        <p:spPr>
          <a:xfrm>
            <a:off x="804672" y="4197096"/>
            <a:ext cx="2331720" cy="347472"/>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Güncel gelişmeleri mesleki İngilizce ile takip eder.</a:t>
            </a:r>
            <a:endParaRPr lang="en-US" sz="780" dirty="0"/>
          </a:p>
        </p:txBody>
      </p:sp>
      <p:sp>
        <p:nvSpPr>
          <p:cNvPr id="166" name="Shape 164"/>
          <p:cNvSpPr/>
          <p:nvPr/>
        </p:nvSpPr>
        <p:spPr>
          <a:xfrm>
            <a:off x="3255264" y="4279392"/>
            <a:ext cx="393192" cy="182880"/>
          </a:xfrm>
          <a:prstGeom prst="rect">
            <a:avLst/>
          </a:prstGeom>
          <a:solidFill>
            <a:srgbClr val="FFFFFF"/>
          </a:solidFill>
          <a:ln w="12700">
            <a:solidFill>
              <a:srgbClr val="CCCCCC"/>
            </a:solidFill>
            <a:prstDash val="solid"/>
          </a:ln>
        </p:spPr>
        <p:txBody>
          <a:bodyPr/>
          <a:lstStyle/>
          <a:p>
            <a:endParaRPr lang="tr-TR"/>
          </a:p>
        </p:txBody>
      </p:sp>
      <p:sp>
        <p:nvSpPr>
          <p:cNvPr id="167" name="Shape 165"/>
          <p:cNvSpPr/>
          <p:nvPr/>
        </p:nvSpPr>
        <p:spPr>
          <a:xfrm>
            <a:off x="3785616" y="4279392"/>
            <a:ext cx="233172" cy="182880"/>
          </a:xfrm>
          <a:prstGeom prst="rect">
            <a:avLst/>
          </a:prstGeom>
          <a:solidFill>
            <a:srgbClr val="FFFFFF"/>
          </a:solidFill>
          <a:ln w="12700">
            <a:solidFill>
              <a:srgbClr val="CCCCCC"/>
            </a:solidFill>
            <a:prstDash val="solid"/>
          </a:ln>
        </p:spPr>
        <p:txBody>
          <a:bodyPr/>
          <a:lstStyle/>
          <a:p>
            <a:endParaRPr lang="tr-TR"/>
          </a:p>
        </p:txBody>
      </p:sp>
      <p:sp>
        <p:nvSpPr>
          <p:cNvPr id="168" name="Shape 166"/>
          <p:cNvSpPr/>
          <p:nvPr/>
        </p:nvSpPr>
        <p:spPr>
          <a:xfrm>
            <a:off x="4128516" y="4279392"/>
            <a:ext cx="233172" cy="182880"/>
          </a:xfrm>
          <a:prstGeom prst="rect">
            <a:avLst/>
          </a:prstGeom>
          <a:solidFill>
            <a:srgbClr val="FFFFFF"/>
          </a:solidFill>
          <a:ln w="12700">
            <a:solidFill>
              <a:srgbClr val="CCCCCC"/>
            </a:solidFill>
            <a:prstDash val="solid"/>
          </a:ln>
        </p:spPr>
        <p:txBody>
          <a:bodyPr/>
          <a:lstStyle/>
          <a:p>
            <a:endParaRPr lang="tr-TR"/>
          </a:p>
        </p:txBody>
      </p:sp>
      <p:sp>
        <p:nvSpPr>
          <p:cNvPr id="169" name="Shape 167"/>
          <p:cNvSpPr/>
          <p:nvPr/>
        </p:nvSpPr>
        <p:spPr>
          <a:xfrm>
            <a:off x="4498848" y="4279392"/>
            <a:ext cx="170688" cy="182880"/>
          </a:xfrm>
          <a:prstGeom prst="rect">
            <a:avLst/>
          </a:prstGeom>
          <a:solidFill>
            <a:srgbClr val="FFFFFF"/>
          </a:solidFill>
          <a:ln w="12700">
            <a:solidFill>
              <a:srgbClr val="CCCCCC"/>
            </a:solidFill>
            <a:prstDash val="solid"/>
          </a:ln>
        </p:spPr>
        <p:txBody>
          <a:bodyPr/>
          <a:lstStyle/>
          <a:p>
            <a:endParaRPr lang="tr-TR"/>
          </a:p>
        </p:txBody>
      </p:sp>
      <p:sp>
        <p:nvSpPr>
          <p:cNvPr id="170" name="Shape 168"/>
          <p:cNvSpPr/>
          <p:nvPr/>
        </p:nvSpPr>
        <p:spPr>
          <a:xfrm>
            <a:off x="4779264" y="4279392"/>
            <a:ext cx="170688" cy="182880"/>
          </a:xfrm>
          <a:prstGeom prst="rect">
            <a:avLst/>
          </a:prstGeom>
          <a:solidFill>
            <a:srgbClr val="FFFFFF"/>
          </a:solidFill>
          <a:ln w="12700">
            <a:solidFill>
              <a:srgbClr val="CCCCCC"/>
            </a:solidFill>
            <a:prstDash val="solid"/>
          </a:ln>
        </p:spPr>
        <p:txBody>
          <a:bodyPr/>
          <a:lstStyle/>
          <a:p>
            <a:endParaRPr lang="tr-TR"/>
          </a:p>
        </p:txBody>
      </p:sp>
      <p:sp>
        <p:nvSpPr>
          <p:cNvPr id="171" name="Shape 169"/>
          <p:cNvSpPr/>
          <p:nvPr/>
        </p:nvSpPr>
        <p:spPr>
          <a:xfrm>
            <a:off x="5059680" y="4279392"/>
            <a:ext cx="170688" cy="182880"/>
          </a:xfrm>
          <a:prstGeom prst="rect">
            <a:avLst/>
          </a:prstGeom>
          <a:solidFill>
            <a:srgbClr val="FFFFFF"/>
          </a:solidFill>
          <a:ln w="12700">
            <a:solidFill>
              <a:srgbClr val="CCCCCC"/>
            </a:solidFill>
            <a:prstDash val="solid"/>
          </a:ln>
        </p:spPr>
        <p:txBody>
          <a:bodyPr/>
          <a:lstStyle/>
          <a:p>
            <a:endParaRPr lang="tr-TR"/>
          </a:p>
        </p:txBody>
      </p:sp>
      <p:sp>
        <p:nvSpPr>
          <p:cNvPr id="172" name="Shape 170"/>
          <p:cNvSpPr/>
          <p:nvPr/>
        </p:nvSpPr>
        <p:spPr>
          <a:xfrm>
            <a:off x="5349240" y="4251960"/>
            <a:ext cx="269748" cy="237744"/>
          </a:xfrm>
          <a:prstGeom prst="rect">
            <a:avLst/>
          </a:prstGeom>
          <a:solidFill>
            <a:srgbClr val="6A1B9A">
              <a:alpha val="70000"/>
            </a:srgbClr>
          </a:solidFill>
          <a:ln w="12700">
            <a:solidFill>
              <a:srgbClr val="6A1B9A"/>
            </a:solidFill>
            <a:prstDash val="solid"/>
          </a:ln>
        </p:spPr>
        <p:txBody>
          <a:bodyPr/>
          <a:lstStyle/>
          <a:p>
            <a:endParaRPr lang="tr-TR"/>
          </a:p>
        </p:txBody>
      </p:sp>
      <p:sp>
        <p:nvSpPr>
          <p:cNvPr id="173" name="Text 171"/>
          <p:cNvSpPr/>
          <p:nvPr/>
        </p:nvSpPr>
        <p:spPr>
          <a:xfrm>
            <a:off x="5349240" y="4251960"/>
            <a:ext cx="26974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74" name="Shape 172"/>
          <p:cNvSpPr/>
          <p:nvPr/>
        </p:nvSpPr>
        <p:spPr>
          <a:xfrm>
            <a:off x="5710428" y="4279392"/>
            <a:ext cx="233172" cy="182880"/>
          </a:xfrm>
          <a:prstGeom prst="rect">
            <a:avLst/>
          </a:prstGeom>
          <a:solidFill>
            <a:srgbClr val="FFFFFF"/>
          </a:solidFill>
          <a:ln w="12700">
            <a:solidFill>
              <a:srgbClr val="CCCCCC"/>
            </a:solidFill>
            <a:prstDash val="solid"/>
          </a:ln>
        </p:spPr>
        <p:txBody>
          <a:bodyPr/>
          <a:lstStyle/>
          <a:p>
            <a:endParaRPr lang="tr-TR"/>
          </a:p>
        </p:txBody>
      </p:sp>
      <p:sp>
        <p:nvSpPr>
          <p:cNvPr id="175" name="Shape 173"/>
          <p:cNvSpPr/>
          <p:nvPr/>
        </p:nvSpPr>
        <p:spPr>
          <a:xfrm>
            <a:off x="6062472" y="4251960"/>
            <a:ext cx="146304" cy="237744"/>
          </a:xfrm>
          <a:prstGeom prst="rect">
            <a:avLst/>
          </a:prstGeom>
          <a:solidFill>
            <a:srgbClr val="00695C">
              <a:alpha val="70000"/>
            </a:srgbClr>
          </a:solidFill>
          <a:ln w="12700">
            <a:solidFill>
              <a:srgbClr val="00695C"/>
            </a:solidFill>
            <a:prstDash val="solid"/>
          </a:ln>
        </p:spPr>
        <p:txBody>
          <a:bodyPr/>
          <a:lstStyle/>
          <a:p>
            <a:endParaRPr lang="tr-TR"/>
          </a:p>
        </p:txBody>
      </p:sp>
      <p:sp>
        <p:nvSpPr>
          <p:cNvPr id="176" name="Text 174"/>
          <p:cNvSpPr/>
          <p:nvPr/>
        </p:nvSpPr>
        <p:spPr>
          <a:xfrm>
            <a:off x="6062472" y="4251960"/>
            <a:ext cx="14630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77" name="Shape 175"/>
          <p:cNvSpPr/>
          <p:nvPr/>
        </p:nvSpPr>
        <p:spPr>
          <a:xfrm>
            <a:off x="6300216" y="4279392"/>
            <a:ext cx="109728" cy="182880"/>
          </a:xfrm>
          <a:prstGeom prst="rect">
            <a:avLst/>
          </a:prstGeom>
          <a:solidFill>
            <a:srgbClr val="FFFFFF"/>
          </a:solidFill>
          <a:ln w="12700">
            <a:solidFill>
              <a:srgbClr val="CCCCCC"/>
            </a:solidFill>
            <a:prstDash val="solid"/>
          </a:ln>
        </p:spPr>
        <p:txBody>
          <a:bodyPr/>
          <a:lstStyle/>
          <a:p>
            <a:endParaRPr lang="tr-TR"/>
          </a:p>
        </p:txBody>
      </p:sp>
      <p:sp>
        <p:nvSpPr>
          <p:cNvPr id="178" name="Shape 176"/>
          <p:cNvSpPr/>
          <p:nvPr/>
        </p:nvSpPr>
        <p:spPr>
          <a:xfrm>
            <a:off x="6519672" y="4279392"/>
            <a:ext cx="109728" cy="182880"/>
          </a:xfrm>
          <a:prstGeom prst="rect">
            <a:avLst/>
          </a:prstGeom>
          <a:solidFill>
            <a:srgbClr val="FFFFFF"/>
          </a:solidFill>
          <a:ln w="12700">
            <a:solidFill>
              <a:srgbClr val="CCCCCC"/>
            </a:solidFill>
            <a:prstDash val="solid"/>
          </a:ln>
        </p:spPr>
        <p:txBody>
          <a:bodyPr/>
          <a:lstStyle/>
          <a:p>
            <a:endParaRPr lang="tr-TR"/>
          </a:p>
        </p:txBody>
      </p:sp>
      <p:sp>
        <p:nvSpPr>
          <p:cNvPr id="179" name="Shape 177"/>
          <p:cNvSpPr/>
          <p:nvPr/>
        </p:nvSpPr>
        <p:spPr>
          <a:xfrm>
            <a:off x="6739128" y="4279392"/>
            <a:ext cx="109728" cy="182880"/>
          </a:xfrm>
          <a:prstGeom prst="rect">
            <a:avLst/>
          </a:prstGeom>
          <a:solidFill>
            <a:srgbClr val="FFFFFF"/>
          </a:solidFill>
          <a:ln w="12700">
            <a:solidFill>
              <a:srgbClr val="CCCCCC"/>
            </a:solidFill>
            <a:prstDash val="solid"/>
          </a:ln>
        </p:spPr>
        <p:txBody>
          <a:bodyPr/>
          <a:lstStyle/>
          <a:p>
            <a:endParaRPr lang="tr-TR"/>
          </a:p>
        </p:txBody>
      </p:sp>
      <p:sp>
        <p:nvSpPr>
          <p:cNvPr id="180" name="Shape 178"/>
          <p:cNvSpPr/>
          <p:nvPr/>
        </p:nvSpPr>
        <p:spPr>
          <a:xfrm>
            <a:off x="6958584" y="4279392"/>
            <a:ext cx="109728" cy="182880"/>
          </a:xfrm>
          <a:prstGeom prst="rect">
            <a:avLst/>
          </a:prstGeom>
          <a:solidFill>
            <a:srgbClr val="FFFFFF"/>
          </a:solidFill>
          <a:ln w="12700">
            <a:solidFill>
              <a:srgbClr val="CCCCCC"/>
            </a:solidFill>
            <a:prstDash val="solid"/>
          </a:ln>
        </p:spPr>
        <p:txBody>
          <a:bodyPr/>
          <a:lstStyle/>
          <a:p>
            <a:endParaRPr lang="tr-TR"/>
          </a:p>
        </p:txBody>
      </p:sp>
      <p:sp>
        <p:nvSpPr>
          <p:cNvPr id="181" name="Shape 179"/>
          <p:cNvSpPr/>
          <p:nvPr/>
        </p:nvSpPr>
        <p:spPr>
          <a:xfrm>
            <a:off x="7187184" y="4251960"/>
            <a:ext cx="128016" cy="237744"/>
          </a:xfrm>
          <a:prstGeom prst="rect">
            <a:avLst/>
          </a:prstGeom>
          <a:solidFill>
            <a:srgbClr val="B71C1C">
              <a:alpha val="70000"/>
            </a:srgbClr>
          </a:solidFill>
          <a:ln w="12700">
            <a:solidFill>
              <a:srgbClr val="B71C1C"/>
            </a:solidFill>
            <a:prstDash val="solid"/>
          </a:ln>
        </p:spPr>
        <p:txBody>
          <a:bodyPr/>
          <a:lstStyle/>
          <a:p>
            <a:endParaRPr lang="tr-TR"/>
          </a:p>
        </p:txBody>
      </p:sp>
      <p:sp>
        <p:nvSpPr>
          <p:cNvPr id="182" name="Text 180"/>
          <p:cNvSpPr/>
          <p:nvPr/>
        </p:nvSpPr>
        <p:spPr>
          <a:xfrm>
            <a:off x="7187184" y="4251960"/>
            <a:ext cx="128016"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83" name="Shape 181"/>
          <p:cNvSpPr/>
          <p:nvPr/>
        </p:nvSpPr>
        <p:spPr>
          <a:xfrm>
            <a:off x="7388352" y="4251960"/>
            <a:ext cx="128016" cy="237744"/>
          </a:xfrm>
          <a:prstGeom prst="rect">
            <a:avLst/>
          </a:prstGeom>
          <a:solidFill>
            <a:srgbClr val="B71C1C">
              <a:alpha val="70000"/>
            </a:srgbClr>
          </a:solidFill>
          <a:ln w="12700">
            <a:solidFill>
              <a:srgbClr val="B71C1C"/>
            </a:solidFill>
            <a:prstDash val="solid"/>
          </a:ln>
        </p:spPr>
        <p:txBody>
          <a:bodyPr/>
          <a:lstStyle/>
          <a:p>
            <a:endParaRPr lang="tr-TR"/>
          </a:p>
        </p:txBody>
      </p:sp>
      <p:sp>
        <p:nvSpPr>
          <p:cNvPr id="184" name="Text 182"/>
          <p:cNvSpPr/>
          <p:nvPr/>
        </p:nvSpPr>
        <p:spPr>
          <a:xfrm>
            <a:off x="7388352" y="4251960"/>
            <a:ext cx="128016"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85" name="Shape 183"/>
          <p:cNvSpPr/>
          <p:nvPr/>
        </p:nvSpPr>
        <p:spPr>
          <a:xfrm>
            <a:off x="7607808" y="4279392"/>
            <a:ext cx="91440" cy="182880"/>
          </a:xfrm>
          <a:prstGeom prst="rect">
            <a:avLst/>
          </a:prstGeom>
          <a:solidFill>
            <a:srgbClr val="FFFFFF"/>
          </a:solidFill>
          <a:ln w="12700">
            <a:solidFill>
              <a:srgbClr val="CCCCCC"/>
            </a:solidFill>
            <a:prstDash val="solid"/>
          </a:ln>
        </p:spPr>
        <p:txBody>
          <a:bodyPr/>
          <a:lstStyle/>
          <a:p>
            <a:endParaRPr lang="tr-TR"/>
          </a:p>
        </p:txBody>
      </p:sp>
      <p:sp>
        <p:nvSpPr>
          <p:cNvPr id="186" name="Shape 184"/>
          <p:cNvSpPr/>
          <p:nvPr/>
        </p:nvSpPr>
        <p:spPr>
          <a:xfrm>
            <a:off x="7808976" y="4279392"/>
            <a:ext cx="91440" cy="182880"/>
          </a:xfrm>
          <a:prstGeom prst="rect">
            <a:avLst/>
          </a:prstGeom>
          <a:solidFill>
            <a:srgbClr val="FFFFFF"/>
          </a:solidFill>
          <a:ln w="12700">
            <a:solidFill>
              <a:srgbClr val="CCCCCC"/>
            </a:solidFill>
            <a:prstDash val="solid"/>
          </a:ln>
        </p:spPr>
        <p:txBody>
          <a:bodyPr/>
          <a:lstStyle/>
          <a:p>
            <a:endParaRPr lang="tr-TR"/>
          </a:p>
        </p:txBody>
      </p:sp>
      <p:sp>
        <p:nvSpPr>
          <p:cNvPr id="187" name="Shape 185"/>
          <p:cNvSpPr/>
          <p:nvPr/>
        </p:nvSpPr>
        <p:spPr>
          <a:xfrm>
            <a:off x="8010144" y="4279392"/>
            <a:ext cx="91440" cy="182880"/>
          </a:xfrm>
          <a:prstGeom prst="rect">
            <a:avLst/>
          </a:prstGeom>
          <a:solidFill>
            <a:srgbClr val="FFFFFF"/>
          </a:solidFill>
          <a:ln w="12700">
            <a:solidFill>
              <a:srgbClr val="CCCCCC"/>
            </a:solidFill>
            <a:prstDash val="solid"/>
          </a:ln>
        </p:spPr>
        <p:txBody>
          <a:bodyPr/>
          <a:lstStyle/>
          <a:p>
            <a:endParaRPr lang="tr-TR"/>
          </a:p>
        </p:txBody>
      </p:sp>
      <p:sp>
        <p:nvSpPr>
          <p:cNvPr id="188" name="Shape 186"/>
          <p:cNvSpPr/>
          <p:nvPr/>
        </p:nvSpPr>
        <p:spPr>
          <a:xfrm>
            <a:off x="228600" y="4617720"/>
            <a:ext cx="8686800" cy="420624"/>
          </a:xfrm>
          <a:prstGeom prst="rect">
            <a:avLst/>
          </a:prstGeom>
          <a:solidFill>
            <a:srgbClr val="FFFFFF"/>
          </a:solidFill>
          <a:ln w="12700">
            <a:solidFill>
              <a:srgbClr val="E0E8F4"/>
            </a:solidFill>
            <a:prstDash val="solid"/>
          </a:ln>
        </p:spPr>
        <p:txBody>
          <a:bodyPr/>
          <a:lstStyle/>
          <a:p>
            <a:endParaRPr lang="tr-TR"/>
          </a:p>
        </p:txBody>
      </p:sp>
      <p:sp>
        <p:nvSpPr>
          <p:cNvPr id="189" name="Shape 187"/>
          <p:cNvSpPr/>
          <p:nvPr/>
        </p:nvSpPr>
        <p:spPr>
          <a:xfrm>
            <a:off x="256032" y="4690872"/>
            <a:ext cx="502920" cy="256032"/>
          </a:xfrm>
          <a:prstGeom prst="rect">
            <a:avLst/>
          </a:prstGeom>
          <a:solidFill>
            <a:srgbClr val="7B2D8B"/>
          </a:solidFill>
          <a:ln w="12700">
            <a:solidFill>
              <a:srgbClr val="7B2D8B"/>
            </a:solidFill>
            <a:prstDash val="solid"/>
          </a:ln>
        </p:spPr>
        <p:txBody>
          <a:bodyPr/>
          <a:lstStyle/>
          <a:p>
            <a:endParaRPr lang="tr-TR"/>
          </a:p>
        </p:txBody>
      </p:sp>
      <p:sp>
        <p:nvSpPr>
          <p:cNvPr id="190" name="Text 188"/>
          <p:cNvSpPr/>
          <p:nvPr/>
        </p:nvSpPr>
        <p:spPr>
          <a:xfrm>
            <a:off x="256032" y="4690872"/>
            <a:ext cx="502920" cy="256032"/>
          </a:xfrm>
          <a:prstGeom prst="rect">
            <a:avLst/>
          </a:prstGeom>
          <a:noFill/>
          <a:ln/>
        </p:spPr>
        <p:txBody>
          <a:bodyPr wrap="square" lIns="0" tIns="0" rIns="0" bIns="0"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3.4.3</a:t>
            </a:r>
            <a:endParaRPr lang="en-US" sz="750" dirty="0"/>
          </a:p>
        </p:txBody>
      </p:sp>
      <p:sp>
        <p:nvSpPr>
          <p:cNvPr id="191" name="Text 189"/>
          <p:cNvSpPr/>
          <p:nvPr/>
        </p:nvSpPr>
        <p:spPr>
          <a:xfrm>
            <a:off x="804672" y="4654296"/>
            <a:ext cx="2331720" cy="347472"/>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İş fırsatlarını belirler ve iş modelleri geliştirir.</a:t>
            </a:r>
            <a:endParaRPr lang="en-US" sz="780" dirty="0"/>
          </a:p>
        </p:txBody>
      </p:sp>
      <p:sp>
        <p:nvSpPr>
          <p:cNvPr id="192" name="Shape 190"/>
          <p:cNvSpPr/>
          <p:nvPr/>
        </p:nvSpPr>
        <p:spPr>
          <a:xfrm>
            <a:off x="3236976" y="4709160"/>
            <a:ext cx="429768" cy="237744"/>
          </a:xfrm>
          <a:prstGeom prst="rect">
            <a:avLst/>
          </a:prstGeom>
          <a:solidFill>
            <a:srgbClr val="1565C0">
              <a:alpha val="70000"/>
            </a:srgbClr>
          </a:solidFill>
          <a:ln w="12700">
            <a:solidFill>
              <a:srgbClr val="1565C0"/>
            </a:solidFill>
            <a:prstDash val="solid"/>
          </a:ln>
        </p:spPr>
        <p:txBody>
          <a:bodyPr/>
          <a:lstStyle/>
          <a:p>
            <a:endParaRPr lang="tr-TR"/>
          </a:p>
        </p:txBody>
      </p:sp>
      <p:sp>
        <p:nvSpPr>
          <p:cNvPr id="193" name="Text 191"/>
          <p:cNvSpPr/>
          <p:nvPr/>
        </p:nvSpPr>
        <p:spPr>
          <a:xfrm>
            <a:off x="3236976" y="4709160"/>
            <a:ext cx="42976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94" name="Shape 192"/>
          <p:cNvSpPr/>
          <p:nvPr/>
        </p:nvSpPr>
        <p:spPr>
          <a:xfrm>
            <a:off x="3785616" y="4736592"/>
            <a:ext cx="233172" cy="182880"/>
          </a:xfrm>
          <a:prstGeom prst="rect">
            <a:avLst/>
          </a:prstGeom>
          <a:solidFill>
            <a:srgbClr val="FFFFFF"/>
          </a:solidFill>
          <a:ln w="12700">
            <a:solidFill>
              <a:srgbClr val="CCCCCC"/>
            </a:solidFill>
            <a:prstDash val="solid"/>
          </a:ln>
        </p:spPr>
        <p:txBody>
          <a:bodyPr/>
          <a:lstStyle/>
          <a:p>
            <a:endParaRPr lang="tr-TR"/>
          </a:p>
        </p:txBody>
      </p:sp>
      <p:sp>
        <p:nvSpPr>
          <p:cNvPr id="195" name="Shape 193"/>
          <p:cNvSpPr/>
          <p:nvPr/>
        </p:nvSpPr>
        <p:spPr>
          <a:xfrm>
            <a:off x="4110228" y="4709160"/>
            <a:ext cx="269748" cy="237744"/>
          </a:xfrm>
          <a:prstGeom prst="rect">
            <a:avLst/>
          </a:prstGeom>
          <a:solidFill>
            <a:srgbClr val="2E7D32">
              <a:alpha val="70000"/>
            </a:srgbClr>
          </a:solidFill>
          <a:ln w="12700">
            <a:solidFill>
              <a:srgbClr val="2E7D32"/>
            </a:solidFill>
            <a:prstDash val="solid"/>
          </a:ln>
        </p:spPr>
        <p:txBody>
          <a:bodyPr/>
          <a:lstStyle/>
          <a:p>
            <a:endParaRPr lang="tr-TR"/>
          </a:p>
        </p:txBody>
      </p:sp>
      <p:sp>
        <p:nvSpPr>
          <p:cNvPr id="196" name="Text 194"/>
          <p:cNvSpPr/>
          <p:nvPr/>
        </p:nvSpPr>
        <p:spPr>
          <a:xfrm>
            <a:off x="4110228" y="4709160"/>
            <a:ext cx="269748"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97" name="Shape 195"/>
          <p:cNvSpPr/>
          <p:nvPr/>
        </p:nvSpPr>
        <p:spPr>
          <a:xfrm>
            <a:off x="4480560" y="4709160"/>
            <a:ext cx="207264" cy="237744"/>
          </a:xfrm>
          <a:prstGeom prst="rect">
            <a:avLst/>
          </a:prstGeom>
          <a:solidFill>
            <a:srgbClr val="E65100">
              <a:alpha val="70000"/>
            </a:srgbClr>
          </a:solidFill>
          <a:ln w="12700">
            <a:solidFill>
              <a:srgbClr val="E65100"/>
            </a:solidFill>
            <a:prstDash val="solid"/>
          </a:ln>
        </p:spPr>
        <p:txBody>
          <a:bodyPr/>
          <a:lstStyle/>
          <a:p>
            <a:endParaRPr lang="tr-TR"/>
          </a:p>
        </p:txBody>
      </p:sp>
      <p:sp>
        <p:nvSpPr>
          <p:cNvPr id="198" name="Text 196"/>
          <p:cNvSpPr/>
          <p:nvPr/>
        </p:nvSpPr>
        <p:spPr>
          <a:xfrm>
            <a:off x="4480560" y="4709160"/>
            <a:ext cx="20726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99" name="Shape 197"/>
          <p:cNvSpPr/>
          <p:nvPr/>
        </p:nvSpPr>
        <p:spPr>
          <a:xfrm>
            <a:off x="4779264" y="4736592"/>
            <a:ext cx="170688" cy="182880"/>
          </a:xfrm>
          <a:prstGeom prst="rect">
            <a:avLst/>
          </a:prstGeom>
          <a:solidFill>
            <a:srgbClr val="FFFFFF"/>
          </a:solidFill>
          <a:ln w="12700">
            <a:solidFill>
              <a:srgbClr val="CCCCCC"/>
            </a:solidFill>
            <a:prstDash val="solid"/>
          </a:ln>
        </p:spPr>
        <p:txBody>
          <a:bodyPr/>
          <a:lstStyle/>
          <a:p>
            <a:endParaRPr lang="tr-TR"/>
          </a:p>
        </p:txBody>
      </p:sp>
      <p:sp>
        <p:nvSpPr>
          <p:cNvPr id="200" name="Shape 198"/>
          <p:cNvSpPr/>
          <p:nvPr/>
        </p:nvSpPr>
        <p:spPr>
          <a:xfrm>
            <a:off x="5059680" y="4736592"/>
            <a:ext cx="170688" cy="182880"/>
          </a:xfrm>
          <a:prstGeom prst="rect">
            <a:avLst/>
          </a:prstGeom>
          <a:solidFill>
            <a:srgbClr val="FFFFFF"/>
          </a:solidFill>
          <a:ln w="12700">
            <a:solidFill>
              <a:srgbClr val="CCCCCC"/>
            </a:solidFill>
            <a:prstDash val="solid"/>
          </a:ln>
        </p:spPr>
        <p:txBody>
          <a:bodyPr/>
          <a:lstStyle/>
          <a:p>
            <a:endParaRPr lang="tr-TR"/>
          </a:p>
        </p:txBody>
      </p:sp>
      <p:sp>
        <p:nvSpPr>
          <p:cNvPr id="201" name="Shape 199"/>
          <p:cNvSpPr/>
          <p:nvPr/>
        </p:nvSpPr>
        <p:spPr>
          <a:xfrm>
            <a:off x="5367528" y="4736592"/>
            <a:ext cx="233172" cy="182880"/>
          </a:xfrm>
          <a:prstGeom prst="rect">
            <a:avLst/>
          </a:prstGeom>
          <a:solidFill>
            <a:srgbClr val="FFFFFF"/>
          </a:solidFill>
          <a:ln w="12700">
            <a:solidFill>
              <a:srgbClr val="CCCCCC"/>
            </a:solidFill>
            <a:prstDash val="solid"/>
          </a:ln>
        </p:spPr>
        <p:txBody>
          <a:bodyPr/>
          <a:lstStyle/>
          <a:p>
            <a:endParaRPr lang="tr-TR"/>
          </a:p>
        </p:txBody>
      </p:sp>
      <p:sp>
        <p:nvSpPr>
          <p:cNvPr id="202" name="Shape 200"/>
          <p:cNvSpPr/>
          <p:nvPr/>
        </p:nvSpPr>
        <p:spPr>
          <a:xfrm>
            <a:off x="5710428" y="4736592"/>
            <a:ext cx="233172" cy="182880"/>
          </a:xfrm>
          <a:prstGeom prst="rect">
            <a:avLst/>
          </a:prstGeom>
          <a:solidFill>
            <a:srgbClr val="FFFFFF"/>
          </a:solidFill>
          <a:ln w="12700">
            <a:solidFill>
              <a:srgbClr val="CCCCCC"/>
            </a:solidFill>
            <a:prstDash val="solid"/>
          </a:ln>
        </p:spPr>
        <p:txBody>
          <a:bodyPr/>
          <a:lstStyle/>
          <a:p>
            <a:endParaRPr lang="tr-TR"/>
          </a:p>
        </p:txBody>
      </p:sp>
      <p:sp>
        <p:nvSpPr>
          <p:cNvPr id="203" name="Shape 201"/>
          <p:cNvSpPr/>
          <p:nvPr/>
        </p:nvSpPr>
        <p:spPr>
          <a:xfrm>
            <a:off x="6080760" y="4736592"/>
            <a:ext cx="109728" cy="182880"/>
          </a:xfrm>
          <a:prstGeom prst="rect">
            <a:avLst/>
          </a:prstGeom>
          <a:solidFill>
            <a:srgbClr val="FFFFFF"/>
          </a:solidFill>
          <a:ln w="12700">
            <a:solidFill>
              <a:srgbClr val="CCCCCC"/>
            </a:solidFill>
            <a:prstDash val="solid"/>
          </a:ln>
        </p:spPr>
        <p:txBody>
          <a:bodyPr/>
          <a:lstStyle/>
          <a:p>
            <a:endParaRPr lang="tr-TR"/>
          </a:p>
        </p:txBody>
      </p:sp>
      <p:sp>
        <p:nvSpPr>
          <p:cNvPr id="204" name="Shape 202"/>
          <p:cNvSpPr/>
          <p:nvPr/>
        </p:nvSpPr>
        <p:spPr>
          <a:xfrm>
            <a:off x="6300216" y="4736592"/>
            <a:ext cx="109728" cy="182880"/>
          </a:xfrm>
          <a:prstGeom prst="rect">
            <a:avLst/>
          </a:prstGeom>
          <a:solidFill>
            <a:srgbClr val="FFFFFF"/>
          </a:solidFill>
          <a:ln w="12700">
            <a:solidFill>
              <a:srgbClr val="CCCCCC"/>
            </a:solidFill>
            <a:prstDash val="solid"/>
          </a:ln>
        </p:spPr>
        <p:txBody>
          <a:bodyPr/>
          <a:lstStyle/>
          <a:p>
            <a:endParaRPr lang="tr-TR"/>
          </a:p>
        </p:txBody>
      </p:sp>
      <p:sp>
        <p:nvSpPr>
          <p:cNvPr id="205" name="Shape 203"/>
          <p:cNvSpPr/>
          <p:nvPr/>
        </p:nvSpPr>
        <p:spPr>
          <a:xfrm>
            <a:off x="6519672" y="4736592"/>
            <a:ext cx="109728" cy="182880"/>
          </a:xfrm>
          <a:prstGeom prst="rect">
            <a:avLst/>
          </a:prstGeom>
          <a:solidFill>
            <a:srgbClr val="FFFFFF"/>
          </a:solidFill>
          <a:ln w="12700">
            <a:solidFill>
              <a:srgbClr val="CCCCCC"/>
            </a:solidFill>
            <a:prstDash val="solid"/>
          </a:ln>
        </p:spPr>
        <p:txBody>
          <a:bodyPr/>
          <a:lstStyle/>
          <a:p>
            <a:endParaRPr lang="tr-TR"/>
          </a:p>
        </p:txBody>
      </p:sp>
      <p:sp>
        <p:nvSpPr>
          <p:cNvPr id="206" name="Shape 204"/>
          <p:cNvSpPr/>
          <p:nvPr/>
        </p:nvSpPr>
        <p:spPr>
          <a:xfrm>
            <a:off x="6739128" y="4736592"/>
            <a:ext cx="109728" cy="182880"/>
          </a:xfrm>
          <a:prstGeom prst="rect">
            <a:avLst/>
          </a:prstGeom>
          <a:solidFill>
            <a:srgbClr val="FFFFFF"/>
          </a:solidFill>
          <a:ln w="12700">
            <a:solidFill>
              <a:srgbClr val="CCCCCC"/>
            </a:solidFill>
            <a:prstDash val="solid"/>
          </a:ln>
        </p:spPr>
        <p:txBody>
          <a:bodyPr/>
          <a:lstStyle/>
          <a:p>
            <a:endParaRPr lang="tr-TR"/>
          </a:p>
        </p:txBody>
      </p:sp>
      <p:sp>
        <p:nvSpPr>
          <p:cNvPr id="207" name="Shape 205"/>
          <p:cNvSpPr/>
          <p:nvPr/>
        </p:nvSpPr>
        <p:spPr>
          <a:xfrm>
            <a:off x="6958584" y="4736592"/>
            <a:ext cx="109728" cy="182880"/>
          </a:xfrm>
          <a:prstGeom prst="rect">
            <a:avLst/>
          </a:prstGeom>
          <a:solidFill>
            <a:srgbClr val="FFFFFF"/>
          </a:solidFill>
          <a:ln w="12700">
            <a:solidFill>
              <a:srgbClr val="CCCCCC"/>
            </a:solidFill>
            <a:prstDash val="solid"/>
          </a:ln>
        </p:spPr>
        <p:txBody>
          <a:bodyPr/>
          <a:lstStyle/>
          <a:p>
            <a:endParaRPr lang="tr-TR"/>
          </a:p>
        </p:txBody>
      </p:sp>
      <p:sp>
        <p:nvSpPr>
          <p:cNvPr id="208" name="Shape 206"/>
          <p:cNvSpPr/>
          <p:nvPr/>
        </p:nvSpPr>
        <p:spPr>
          <a:xfrm>
            <a:off x="7205472" y="4736592"/>
            <a:ext cx="91440" cy="182880"/>
          </a:xfrm>
          <a:prstGeom prst="rect">
            <a:avLst/>
          </a:prstGeom>
          <a:solidFill>
            <a:srgbClr val="FFFFFF"/>
          </a:solidFill>
          <a:ln w="12700">
            <a:solidFill>
              <a:srgbClr val="CCCCCC"/>
            </a:solidFill>
            <a:prstDash val="solid"/>
          </a:ln>
        </p:spPr>
        <p:txBody>
          <a:bodyPr/>
          <a:lstStyle/>
          <a:p>
            <a:endParaRPr lang="tr-TR"/>
          </a:p>
        </p:txBody>
      </p:sp>
      <p:sp>
        <p:nvSpPr>
          <p:cNvPr id="209" name="Shape 207"/>
          <p:cNvSpPr/>
          <p:nvPr/>
        </p:nvSpPr>
        <p:spPr>
          <a:xfrm>
            <a:off x="7406640" y="4736592"/>
            <a:ext cx="91440" cy="182880"/>
          </a:xfrm>
          <a:prstGeom prst="rect">
            <a:avLst/>
          </a:prstGeom>
          <a:solidFill>
            <a:srgbClr val="FFFFFF"/>
          </a:solidFill>
          <a:ln w="12700">
            <a:solidFill>
              <a:srgbClr val="CCCCCC"/>
            </a:solidFill>
            <a:prstDash val="solid"/>
          </a:ln>
        </p:spPr>
        <p:txBody>
          <a:bodyPr/>
          <a:lstStyle/>
          <a:p>
            <a:endParaRPr lang="tr-TR"/>
          </a:p>
        </p:txBody>
      </p:sp>
      <p:sp>
        <p:nvSpPr>
          <p:cNvPr id="210" name="Shape 208"/>
          <p:cNvSpPr/>
          <p:nvPr/>
        </p:nvSpPr>
        <p:spPr>
          <a:xfrm>
            <a:off x="7607808" y="4736592"/>
            <a:ext cx="91440" cy="182880"/>
          </a:xfrm>
          <a:prstGeom prst="rect">
            <a:avLst/>
          </a:prstGeom>
          <a:solidFill>
            <a:srgbClr val="FFFFFF"/>
          </a:solidFill>
          <a:ln w="12700">
            <a:solidFill>
              <a:srgbClr val="CCCCCC"/>
            </a:solidFill>
            <a:prstDash val="solid"/>
          </a:ln>
        </p:spPr>
        <p:txBody>
          <a:bodyPr/>
          <a:lstStyle/>
          <a:p>
            <a:endParaRPr lang="tr-TR"/>
          </a:p>
        </p:txBody>
      </p:sp>
      <p:sp>
        <p:nvSpPr>
          <p:cNvPr id="211" name="Shape 209"/>
          <p:cNvSpPr/>
          <p:nvPr/>
        </p:nvSpPr>
        <p:spPr>
          <a:xfrm>
            <a:off x="7790688" y="4709160"/>
            <a:ext cx="128016" cy="237744"/>
          </a:xfrm>
          <a:prstGeom prst="rect">
            <a:avLst/>
          </a:prstGeom>
          <a:solidFill>
            <a:srgbClr val="B71C1C">
              <a:alpha val="70000"/>
            </a:srgbClr>
          </a:solidFill>
          <a:ln w="12700">
            <a:solidFill>
              <a:srgbClr val="B71C1C"/>
            </a:solidFill>
            <a:prstDash val="solid"/>
          </a:ln>
        </p:spPr>
        <p:txBody>
          <a:bodyPr/>
          <a:lstStyle/>
          <a:p>
            <a:endParaRPr lang="tr-TR"/>
          </a:p>
        </p:txBody>
      </p:sp>
      <p:sp>
        <p:nvSpPr>
          <p:cNvPr id="212" name="Text 210"/>
          <p:cNvSpPr/>
          <p:nvPr/>
        </p:nvSpPr>
        <p:spPr>
          <a:xfrm>
            <a:off x="7790688" y="4709160"/>
            <a:ext cx="128016"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213" name="Shape 211"/>
          <p:cNvSpPr/>
          <p:nvPr/>
        </p:nvSpPr>
        <p:spPr>
          <a:xfrm>
            <a:off x="7991856" y="4709160"/>
            <a:ext cx="128016" cy="237744"/>
          </a:xfrm>
          <a:prstGeom prst="rect">
            <a:avLst/>
          </a:prstGeom>
          <a:solidFill>
            <a:srgbClr val="B71C1C">
              <a:alpha val="70000"/>
            </a:srgbClr>
          </a:solidFill>
          <a:ln w="12700">
            <a:solidFill>
              <a:srgbClr val="B71C1C"/>
            </a:solidFill>
            <a:prstDash val="solid"/>
          </a:ln>
        </p:spPr>
        <p:txBody>
          <a:bodyPr/>
          <a:lstStyle/>
          <a:p>
            <a:endParaRPr lang="tr-TR"/>
          </a:p>
        </p:txBody>
      </p:sp>
      <p:sp>
        <p:nvSpPr>
          <p:cNvPr id="214" name="Text 212"/>
          <p:cNvSpPr/>
          <p:nvPr/>
        </p:nvSpPr>
        <p:spPr>
          <a:xfrm>
            <a:off x="7991856" y="4709160"/>
            <a:ext cx="128016"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215" name="Shape 213"/>
          <p:cNvSpPr/>
          <p:nvPr/>
        </p:nvSpPr>
        <p:spPr>
          <a:xfrm>
            <a:off x="228600" y="5093208"/>
            <a:ext cx="0" cy="0"/>
          </a:xfrm>
          <a:prstGeom prst="rect">
            <a:avLst/>
          </a:prstGeom>
          <a:solidFill>
            <a:srgbClr val="FFFFFF"/>
          </a:solidFill>
          <a:ln w="12700">
            <a:solidFill>
              <a:srgbClr val="FFFFFF"/>
            </a:solidFill>
            <a:prstDash val="solid"/>
          </a:ln>
        </p:spPr>
        <p:txBody>
          <a:bodyPr/>
          <a:lstStyle/>
          <a:p>
            <a:endParaRPr lang="tr-TR"/>
          </a:p>
        </p:txBody>
      </p:sp>
      <p:sp>
        <p:nvSpPr>
          <p:cNvPr id="216" name="Shape 214"/>
          <p:cNvSpPr/>
          <p:nvPr/>
        </p:nvSpPr>
        <p:spPr>
          <a:xfrm>
            <a:off x="228600" y="4828032"/>
            <a:ext cx="8686800" cy="237744"/>
          </a:xfrm>
          <a:prstGeom prst="rect">
            <a:avLst/>
          </a:prstGeom>
          <a:solidFill>
            <a:srgbClr val="F3EAFF"/>
          </a:solidFill>
          <a:ln w="12700">
            <a:solidFill>
              <a:srgbClr val="7B2D8B"/>
            </a:solidFill>
            <a:prstDash val="solid"/>
          </a:ln>
        </p:spPr>
        <p:txBody>
          <a:bodyPr/>
          <a:lstStyle/>
          <a:p>
            <a:endParaRPr lang="tr-TR"/>
          </a:p>
        </p:txBody>
      </p:sp>
      <p:sp>
        <p:nvSpPr>
          <p:cNvPr id="217" name="Text 215"/>
          <p:cNvSpPr/>
          <p:nvPr/>
        </p:nvSpPr>
        <p:spPr>
          <a:xfrm>
            <a:off x="320040" y="4828032"/>
            <a:ext cx="8503920" cy="237744"/>
          </a:xfrm>
          <a:prstGeom prst="rect">
            <a:avLst/>
          </a:prstGeom>
          <a:noFill/>
          <a:ln/>
        </p:spPr>
        <p:txBody>
          <a:bodyPr wrap="square" lIns="0" tIns="0" rIns="0" bIns="0" rtlCol="0" anchor="ctr"/>
          <a:lstStyle/>
          <a:p>
            <a:pPr marL="0" indent="0">
              <a:buNone/>
            </a:pPr>
            <a:r>
              <a:rPr lang="en-US" sz="900" dirty="0">
                <a:solidFill>
                  <a:srgbClr val="7B2D8B"/>
                </a:solidFill>
                <a:latin typeface="Calibri" pitchFamily="34" charset="0"/>
                <a:ea typeface="Calibri" pitchFamily="34" charset="-122"/>
                <a:cs typeface="Calibri" pitchFamily="34" charset="-120"/>
              </a:rPr>
              <a:t>💡  Mavi ✓ = İlişki var. Boş kutu = İlişki yok. Her satırda gerçek içeriğe bakarak dürüstçe işaretleyin — her şeyi işaretlemek güvenilirliği düşürür.</a:t>
            </a:r>
            <a:endParaRPr lang="en-US" sz="9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100" b="1" dirty="0">
                <a:solidFill>
                  <a:srgbClr val="FFFFFF"/>
                </a:solidFill>
                <a:latin typeface="Calibri" pitchFamily="34" charset="0"/>
                <a:ea typeface="Calibri" pitchFamily="34" charset="-122"/>
                <a:cs typeface="Calibri" pitchFamily="34" charset="-120"/>
              </a:rPr>
              <a:t>Nasıl Doldurulur? + İki Sekme Arasındaki Pratik Fark + Hatalar</a:t>
            </a:r>
            <a:endParaRPr lang="en-US" sz="21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Adım adım doldurma süreci ve en kritik uyarılar</a:t>
            </a:r>
            <a:endParaRPr lang="en-US" sz="1200" dirty="0"/>
          </a:p>
        </p:txBody>
      </p:sp>
      <p:sp>
        <p:nvSpPr>
          <p:cNvPr id="5" name="Shape 3"/>
          <p:cNvSpPr/>
          <p:nvPr/>
        </p:nvSpPr>
        <p:spPr>
          <a:xfrm>
            <a:off x="228600" y="1024128"/>
            <a:ext cx="5029200" cy="274320"/>
          </a:xfrm>
          <a:prstGeom prst="rect">
            <a:avLst/>
          </a:prstGeom>
          <a:solidFill>
            <a:srgbClr val="7B2D8B"/>
          </a:solidFill>
          <a:ln w="12700">
            <a:solidFill>
              <a:srgbClr val="7B2D8B"/>
            </a:solidFill>
            <a:prstDash val="solid"/>
          </a:ln>
        </p:spPr>
        <p:txBody>
          <a:bodyPr/>
          <a:lstStyle/>
          <a:p>
            <a:endParaRPr lang="tr-TR"/>
          </a:p>
        </p:txBody>
      </p:sp>
      <p:sp>
        <p:nvSpPr>
          <p:cNvPr id="6" name="Text 4"/>
          <p:cNvSpPr/>
          <p:nvPr/>
        </p:nvSpPr>
        <p:spPr>
          <a:xfrm>
            <a:off x="320040" y="1024128"/>
            <a:ext cx="4846320" cy="2743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Adım Adım Nasıl Doldurulur? (Her İki Sekme İçin)</a:t>
            </a:r>
            <a:endParaRPr lang="en-US" sz="1100" dirty="0"/>
          </a:p>
        </p:txBody>
      </p:sp>
      <p:sp>
        <p:nvSpPr>
          <p:cNvPr id="7" name="Shape 5"/>
          <p:cNvSpPr/>
          <p:nvPr/>
        </p:nvSpPr>
        <p:spPr>
          <a:xfrm>
            <a:off x="228600" y="1353312"/>
            <a:ext cx="5029200" cy="512064"/>
          </a:xfrm>
          <a:prstGeom prst="rect">
            <a:avLst/>
          </a:prstGeom>
          <a:solidFill>
            <a:srgbClr val="F7F9FC"/>
          </a:solidFill>
          <a:ln w="12700">
            <a:solidFill>
              <a:srgbClr val="DDEAF5"/>
            </a:solidFill>
            <a:prstDash val="solid"/>
          </a:ln>
        </p:spPr>
        <p:txBody>
          <a:bodyPr/>
          <a:lstStyle/>
          <a:p>
            <a:endParaRPr lang="tr-TR"/>
          </a:p>
        </p:txBody>
      </p:sp>
      <p:sp>
        <p:nvSpPr>
          <p:cNvPr id="8" name="Shape 6"/>
          <p:cNvSpPr/>
          <p:nvPr/>
        </p:nvSpPr>
        <p:spPr>
          <a:xfrm>
            <a:off x="292608" y="1481328"/>
            <a:ext cx="274320" cy="274320"/>
          </a:xfrm>
          <a:prstGeom prst="ellipse">
            <a:avLst/>
          </a:prstGeom>
          <a:solidFill>
            <a:srgbClr val="7B2D8B"/>
          </a:solidFill>
          <a:ln w="12700">
            <a:solidFill>
              <a:srgbClr val="7B2D8B"/>
            </a:solidFill>
            <a:prstDash val="solid"/>
          </a:ln>
        </p:spPr>
        <p:txBody>
          <a:bodyPr/>
          <a:lstStyle/>
          <a:p>
            <a:endParaRPr lang="tr-TR"/>
          </a:p>
        </p:txBody>
      </p:sp>
      <p:sp>
        <p:nvSpPr>
          <p:cNvPr id="9" name="Text 7"/>
          <p:cNvSpPr/>
          <p:nvPr/>
        </p:nvSpPr>
        <p:spPr>
          <a:xfrm>
            <a:off x="292608" y="1481328"/>
            <a:ext cx="274320"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1</a:t>
            </a:r>
            <a:endParaRPr lang="en-US" sz="1000" dirty="0"/>
          </a:p>
        </p:txBody>
      </p:sp>
      <p:sp>
        <p:nvSpPr>
          <p:cNvPr id="10" name="Text 8"/>
          <p:cNvSpPr/>
          <p:nvPr/>
        </p:nvSpPr>
        <p:spPr>
          <a:xfrm>
            <a:off x="658368" y="1380744"/>
            <a:ext cx="4535424" cy="219456"/>
          </a:xfrm>
          <a:prstGeom prst="rect">
            <a:avLst/>
          </a:prstGeom>
          <a:noFill/>
          <a:ln/>
        </p:spPr>
        <p:txBody>
          <a:bodyPr wrap="square" lIns="0" tIns="0" rIns="0" bIns="0" rtlCol="0" anchor="ctr"/>
          <a:lstStyle/>
          <a:p>
            <a:pPr marL="0" indent="0">
              <a:buNone/>
            </a:pPr>
            <a:r>
              <a:rPr lang="en-US" sz="1000" b="1" dirty="0">
                <a:solidFill>
                  <a:srgbClr val="7B2D8B"/>
                </a:solidFill>
                <a:latin typeface="Calibri" pitchFamily="34" charset="0"/>
                <a:ea typeface="Calibri" pitchFamily="34" charset="-122"/>
                <a:cs typeface="Calibri" pitchFamily="34" charset="-120"/>
              </a:rPr>
              <a:t>Sekmeye Girin</a:t>
            </a:r>
            <a:endParaRPr lang="en-US" sz="1000" dirty="0"/>
          </a:p>
        </p:txBody>
      </p:sp>
      <p:sp>
        <p:nvSpPr>
          <p:cNvPr id="11" name="Text 9"/>
          <p:cNvSpPr/>
          <p:nvPr/>
        </p:nvSpPr>
        <p:spPr>
          <a:xfrm>
            <a:off x="658368" y="1618488"/>
            <a:ext cx="4535424" cy="21945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'Program Çıktıları – TYYÇ İlişkilendirme' veya 'Temel Alan İlişkilendirme' sekmesine tıklayın. Matris otomatik gelir.</a:t>
            </a:r>
            <a:endParaRPr lang="en-US" sz="880" dirty="0"/>
          </a:p>
        </p:txBody>
      </p:sp>
      <p:sp>
        <p:nvSpPr>
          <p:cNvPr id="12" name="Shape 10"/>
          <p:cNvSpPr/>
          <p:nvPr/>
        </p:nvSpPr>
        <p:spPr>
          <a:xfrm>
            <a:off x="228600" y="1920240"/>
            <a:ext cx="5029200" cy="512064"/>
          </a:xfrm>
          <a:prstGeom prst="rect">
            <a:avLst/>
          </a:prstGeom>
          <a:solidFill>
            <a:srgbClr val="FFFFFF"/>
          </a:solidFill>
          <a:ln w="12700">
            <a:solidFill>
              <a:srgbClr val="DDEAF5"/>
            </a:solidFill>
            <a:prstDash val="solid"/>
          </a:ln>
        </p:spPr>
        <p:txBody>
          <a:bodyPr/>
          <a:lstStyle/>
          <a:p>
            <a:endParaRPr lang="tr-TR"/>
          </a:p>
        </p:txBody>
      </p:sp>
      <p:sp>
        <p:nvSpPr>
          <p:cNvPr id="13" name="Shape 11"/>
          <p:cNvSpPr/>
          <p:nvPr/>
        </p:nvSpPr>
        <p:spPr>
          <a:xfrm>
            <a:off x="292608" y="2048256"/>
            <a:ext cx="274320" cy="274320"/>
          </a:xfrm>
          <a:prstGeom prst="ellipse">
            <a:avLst/>
          </a:prstGeom>
          <a:solidFill>
            <a:srgbClr val="7B2D8B"/>
          </a:solidFill>
          <a:ln w="12700">
            <a:solidFill>
              <a:srgbClr val="7B2D8B"/>
            </a:solidFill>
            <a:prstDash val="solid"/>
          </a:ln>
        </p:spPr>
        <p:txBody>
          <a:bodyPr/>
          <a:lstStyle/>
          <a:p>
            <a:endParaRPr lang="tr-TR"/>
          </a:p>
        </p:txBody>
      </p:sp>
      <p:sp>
        <p:nvSpPr>
          <p:cNvPr id="14" name="Text 12"/>
          <p:cNvSpPr/>
          <p:nvPr/>
        </p:nvSpPr>
        <p:spPr>
          <a:xfrm>
            <a:off x="292608" y="2048256"/>
            <a:ext cx="274320"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2</a:t>
            </a:r>
            <a:endParaRPr lang="en-US" sz="1000" dirty="0"/>
          </a:p>
        </p:txBody>
      </p:sp>
      <p:sp>
        <p:nvSpPr>
          <p:cNvPr id="15" name="Text 13"/>
          <p:cNvSpPr/>
          <p:nvPr/>
        </p:nvSpPr>
        <p:spPr>
          <a:xfrm>
            <a:off x="658368" y="1947672"/>
            <a:ext cx="4535424" cy="219456"/>
          </a:xfrm>
          <a:prstGeom prst="rect">
            <a:avLst/>
          </a:prstGeom>
          <a:noFill/>
          <a:ln/>
        </p:spPr>
        <p:txBody>
          <a:bodyPr wrap="square" lIns="0" tIns="0" rIns="0" bIns="0" rtlCol="0" anchor="ctr"/>
          <a:lstStyle/>
          <a:p>
            <a:pPr marL="0" indent="0">
              <a:buNone/>
            </a:pPr>
            <a:r>
              <a:rPr lang="en-US" sz="1000" b="1" dirty="0">
                <a:solidFill>
                  <a:srgbClr val="7B2D8B"/>
                </a:solidFill>
                <a:latin typeface="Calibri" pitchFamily="34" charset="0"/>
                <a:ea typeface="Calibri" pitchFamily="34" charset="-122"/>
                <a:cs typeface="Calibri" pitchFamily="34" charset="-120"/>
              </a:rPr>
              <a:t>İlk Satırı Ele Alın</a:t>
            </a:r>
            <a:endParaRPr lang="en-US" sz="1000" dirty="0"/>
          </a:p>
        </p:txBody>
      </p:sp>
      <p:sp>
        <p:nvSpPr>
          <p:cNvPr id="16" name="Text 14"/>
          <p:cNvSpPr/>
          <p:nvPr/>
        </p:nvSpPr>
        <p:spPr>
          <a:xfrm>
            <a:off x="658368" y="2185416"/>
            <a:ext cx="4535424" cy="21945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1.1.1 çıktısını okuyun. 'Bu çıktı hangi TYYÇ/Temel Alan kategorisiyle ilişkili?' diye sorun.</a:t>
            </a:r>
            <a:endParaRPr lang="en-US" sz="880" dirty="0"/>
          </a:p>
        </p:txBody>
      </p:sp>
      <p:sp>
        <p:nvSpPr>
          <p:cNvPr id="17" name="Shape 15"/>
          <p:cNvSpPr/>
          <p:nvPr/>
        </p:nvSpPr>
        <p:spPr>
          <a:xfrm>
            <a:off x="228600" y="2487168"/>
            <a:ext cx="5029200" cy="512064"/>
          </a:xfrm>
          <a:prstGeom prst="rect">
            <a:avLst/>
          </a:prstGeom>
          <a:solidFill>
            <a:srgbClr val="F7F9FC"/>
          </a:solidFill>
          <a:ln w="12700">
            <a:solidFill>
              <a:srgbClr val="DDEAF5"/>
            </a:solidFill>
            <a:prstDash val="solid"/>
          </a:ln>
        </p:spPr>
        <p:txBody>
          <a:bodyPr/>
          <a:lstStyle/>
          <a:p>
            <a:endParaRPr lang="tr-TR"/>
          </a:p>
        </p:txBody>
      </p:sp>
      <p:sp>
        <p:nvSpPr>
          <p:cNvPr id="18" name="Shape 16"/>
          <p:cNvSpPr/>
          <p:nvPr/>
        </p:nvSpPr>
        <p:spPr>
          <a:xfrm>
            <a:off x="292608" y="2615184"/>
            <a:ext cx="274320" cy="274320"/>
          </a:xfrm>
          <a:prstGeom prst="ellipse">
            <a:avLst/>
          </a:prstGeom>
          <a:solidFill>
            <a:srgbClr val="2E86AB"/>
          </a:solidFill>
          <a:ln w="12700">
            <a:solidFill>
              <a:srgbClr val="2E86AB"/>
            </a:solidFill>
            <a:prstDash val="solid"/>
          </a:ln>
        </p:spPr>
        <p:txBody>
          <a:bodyPr/>
          <a:lstStyle/>
          <a:p>
            <a:endParaRPr lang="tr-TR"/>
          </a:p>
        </p:txBody>
      </p:sp>
      <p:sp>
        <p:nvSpPr>
          <p:cNvPr id="19" name="Text 17"/>
          <p:cNvSpPr/>
          <p:nvPr/>
        </p:nvSpPr>
        <p:spPr>
          <a:xfrm>
            <a:off x="292608" y="2615184"/>
            <a:ext cx="274320"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3</a:t>
            </a:r>
            <a:endParaRPr lang="en-US" sz="1000" dirty="0"/>
          </a:p>
        </p:txBody>
      </p:sp>
      <p:sp>
        <p:nvSpPr>
          <p:cNvPr id="20" name="Text 18"/>
          <p:cNvSpPr/>
          <p:nvPr/>
        </p:nvSpPr>
        <p:spPr>
          <a:xfrm>
            <a:off x="658368" y="2514600"/>
            <a:ext cx="4535424" cy="219456"/>
          </a:xfrm>
          <a:prstGeom prst="rect">
            <a:avLst/>
          </a:prstGeom>
          <a:noFill/>
          <a:ln/>
        </p:spPr>
        <p:txBody>
          <a:bodyPr wrap="square" lIns="0" tIns="0" rIns="0" bIns="0"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Her Sütunu Tek Tek Değerlendirin</a:t>
            </a:r>
            <a:endParaRPr lang="en-US" sz="1000" dirty="0"/>
          </a:p>
        </p:txBody>
      </p:sp>
      <p:sp>
        <p:nvSpPr>
          <p:cNvPr id="21" name="Text 19"/>
          <p:cNvSpPr/>
          <p:nvPr/>
        </p:nvSpPr>
        <p:spPr>
          <a:xfrm>
            <a:off x="658368" y="2752344"/>
            <a:ext cx="4535424" cy="21945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BİLGİ'ye bak: Teoriyle mi ilgili? → BECERİ'ye bak: Uygulama var mı? → Bağ.Çalış.'ya bak: Sorumluluk var mı?...</a:t>
            </a:r>
            <a:endParaRPr lang="en-US" sz="880" dirty="0"/>
          </a:p>
        </p:txBody>
      </p:sp>
      <p:sp>
        <p:nvSpPr>
          <p:cNvPr id="22" name="Shape 20"/>
          <p:cNvSpPr/>
          <p:nvPr/>
        </p:nvSpPr>
        <p:spPr>
          <a:xfrm>
            <a:off x="228600" y="3054096"/>
            <a:ext cx="5029200" cy="512064"/>
          </a:xfrm>
          <a:prstGeom prst="rect">
            <a:avLst/>
          </a:prstGeom>
          <a:solidFill>
            <a:srgbClr val="FFFFFF"/>
          </a:solidFill>
          <a:ln w="12700">
            <a:solidFill>
              <a:srgbClr val="DDEAF5"/>
            </a:solidFill>
            <a:prstDash val="solid"/>
          </a:ln>
        </p:spPr>
        <p:txBody>
          <a:bodyPr/>
          <a:lstStyle/>
          <a:p>
            <a:endParaRPr lang="tr-TR"/>
          </a:p>
        </p:txBody>
      </p:sp>
      <p:sp>
        <p:nvSpPr>
          <p:cNvPr id="23" name="Shape 21"/>
          <p:cNvSpPr/>
          <p:nvPr/>
        </p:nvSpPr>
        <p:spPr>
          <a:xfrm>
            <a:off x="292608" y="3182112"/>
            <a:ext cx="274320" cy="274320"/>
          </a:xfrm>
          <a:prstGeom prst="ellipse">
            <a:avLst/>
          </a:prstGeom>
          <a:solidFill>
            <a:srgbClr val="2E86AB"/>
          </a:solidFill>
          <a:ln w="12700">
            <a:solidFill>
              <a:srgbClr val="2E86AB"/>
            </a:solidFill>
            <a:prstDash val="solid"/>
          </a:ln>
        </p:spPr>
        <p:txBody>
          <a:bodyPr/>
          <a:lstStyle/>
          <a:p>
            <a:endParaRPr lang="tr-TR"/>
          </a:p>
        </p:txBody>
      </p:sp>
      <p:sp>
        <p:nvSpPr>
          <p:cNvPr id="24" name="Text 22"/>
          <p:cNvSpPr/>
          <p:nvPr/>
        </p:nvSpPr>
        <p:spPr>
          <a:xfrm>
            <a:off x="292608" y="3182112"/>
            <a:ext cx="274320"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4</a:t>
            </a:r>
            <a:endParaRPr lang="en-US" sz="1000" dirty="0"/>
          </a:p>
        </p:txBody>
      </p:sp>
      <p:sp>
        <p:nvSpPr>
          <p:cNvPr id="25" name="Text 23"/>
          <p:cNvSpPr/>
          <p:nvPr/>
        </p:nvSpPr>
        <p:spPr>
          <a:xfrm>
            <a:off x="658368" y="3081528"/>
            <a:ext cx="4535424" cy="219456"/>
          </a:xfrm>
          <a:prstGeom prst="rect">
            <a:avLst/>
          </a:prstGeom>
          <a:noFill/>
          <a:ln/>
        </p:spPr>
        <p:txBody>
          <a:bodyPr wrap="square" lIns="0" tIns="0" rIns="0" bIns="0"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İlişki Varsa İşaretle, Yoksa Boş Bırak</a:t>
            </a:r>
            <a:endParaRPr lang="en-US" sz="1000" dirty="0"/>
          </a:p>
        </p:txBody>
      </p:sp>
      <p:sp>
        <p:nvSpPr>
          <p:cNvPr id="26" name="Text 24"/>
          <p:cNvSpPr/>
          <p:nvPr/>
        </p:nvSpPr>
        <p:spPr>
          <a:xfrm>
            <a:off x="658368" y="3319272"/>
            <a:ext cx="4535424" cy="21945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Checkbox = sadece ✓ veya boş. Sayısal değer girilmiyor. Zorlama bağlantı kurmayın.</a:t>
            </a:r>
            <a:endParaRPr lang="en-US" sz="880" dirty="0"/>
          </a:p>
        </p:txBody>
      </p:sp>
      <p:sp>
        <p:nvSpPr>
          <p:cNvPr id="27" name="Shape 25"/>
          <p:cNvSpPr/>
          <p:nvPr/>
        </p:nvSpPr>
        <p:spPr>
          <a:xfrm>
            <a:off x="228600" y="3621024"/>
            <a:ext cx="5029200" cy="512064"/>
          </a:xfrm>
          <a:prstGeom prst="rect">
            <a:avLst/>
          </a:prstGeom>
          <a:solidFill>
            <a:srgbClr val="F7F9FC"/>
          </a:solidFill>
          <a:ln w="12700">
            <a:solidFill>
              <a:srgbClr val="DDEAF5"/>
            </a:solidFill>
            <a:prstDash val="solid"/>
          </a:ln>
        </p:spPr>
        <p:txBody>
          <a:bodyPr/>
          <a:lstStyle/>
          <a:p>
            <a:endParaRPr lang="tr-TR"/>
          </a:p>
        </p:txBody>
      </p:sp>
      <p:sp>
        <p:nvSpPr>
          <p:cNvPr id="28" name="Shape 26"/>
          <p:cNvSpPr/>
          <p:nvPr/>
        </p:nvSpPr>
        <p:spPr>
          <a:xfrm>
            <a:off x="292608" y="3749040"/>
            <a:ext cx="274320" cy="274320"/>
          </a:xfrm>
          <a:prstGeom prst="ellipse">
            <a:avLst/>
          </a:prstGeom>
          <a:solidFill>
            <a:srgbClr val="1E8C45"/>
          </a:solidFill>
          <a:ln w="12700">
            <a:solidFill>
              <a:srgbClr val="1E8C45"/>
            </a:solidFill>
            <a:prstDash val="solid"/>
          </a:ln>
        </p:spPr>
        <p:txBody>
          <a:bodyPr/>
          <a:lstStyle/>
          <a:p>
            <a:endParaRPr lang="tr-TR"/>
          </a:p>
        </p:txBody>
      </p:sp>
      <p:sp>
        <p:nvSpPr>
          <p:cNvPr id="29" name="Text 27"/>
          <p:cNvSpPr/>
          <p:nvPr/>
        </p:nvSpPr>
        <p:spPr>
          <a:xfrm>
            <a:off x="292608" y="3749040"/>
            <a:ext cx="274320"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5</a:t>
            </a:r>
            <a:endParaRPr lang="en-US" sz="1000" dirty="0"/>
          </a:p>
        </p:txBody>
      </p:sp>
      <p:sp>
        <p:nvSpPr>
          <p:cNvPr id="30" name="Text 28"/>
          <p:cNvSpPr/>
          <p:nvPr/>
        </p:nvSpPr>
        <p:spPr>
          <a:xfrm>
            <a:off x="658368" y="3648456"/>
            <a:ext cx="4535424" cy="219456"/>
          </a:xfrm>
          <a:prstGeom prst="rect">
            <a:avLst/>
          </a:prstGeom>
          <a:noFill/>
          <a:ln/>
        </p:spPr>
        <p:txBody>
          <a:bodyPr wrap="square" lIns="0" tIns="0" rIns="0" bIns="0" rtlCol="0" anchor="ctr"/>
          <a:lstStyle/>
          <a:p>
            <a:pPr marL="0" indent="0">
              <a:buNone/>
            </a:pPr>
            <a:r>
              <a:rPr lang="en-US" sz="1000" b="1" dirty="0">
                <a:solidFill>
                  <a:srgbClr val="1E8C45"/>
                </a:solidFill>
                <a:latin typeface="Calibri" pitchFamily="34" charset="0"/>
                <a:ea typeface="Calibri" pitchFamily="34" charset="-122"/>
                <a:cs typeface="Calibri" pitchFamily="34" charset="-120"/>
              </a:rPr>
              <a:t>Tüm Satırları Tamamlayın</a:t>
            </a:r>
            <a:endParaRPr lang="en-US" sz="1000" dirty="0"/>
          </a:p>
        </p:txBody>
      </p:sp>
      <p:sp>
        <p:nvSpPr>
          <p:cNvPr id="31" name="Text 29"/>
          <p:cNvSpPr/>
          <p:nvPr/>
        </p:nvSpPr>
        <p:spPr>
          <a:xfrm>
            <a:off x="658368" y="3886200"/>
            <a:ext cx="4535424" cy="21945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14 çıktının hepsini sırayla değerlendirin. Her satırda en az 1-2 checkbox işaretli olmalıdır.</a:t>
            </a:r>
            <a:endParaRPr lang="en-US" sz="880" dirty="0"/>
          </a:p>
        </p:txBody>
      </p:sp>
      <p:sp>
        <p:nvSpPr>
          <p:cNvPr id="32" name="Shape 30"/>
          <p:cNvSpPr/>
          <p:nvPr/>
        </p:nvSpPr>
        <p:spPr>
          <a:xfrm>
            <a:off x="228600" y="4187952"/>
            <a:ext cx="5029200" cy="512064"/>
          </a:xfrm>
          <a:prstGeom prst="rect">
            <a:avLst/>
          </a:prstGeom>
          <a:solidFill>
            <a:srgbClr val="FFFFFF"/>
          </a:solidFill>
          <a:ln w="12700">
            <a:solidFill>
              <a:srgbClr val="DDEAF5"/>
            </a:solidFill>
            <a:prstDash val="solid"/>
          </a:ln>
        </p:spPr>
        <p:txBody>
          <a:bodyPr/>
          <a:lstStyle/>
          <a:p>
            <a:endParaRPr lang="tr-TR"/>
          </a:p>
        </p:txBody>
      </p:sp>
      <p:sp>
        <p:nvSpPr>
          <p:cNvPr id="33" name="Shape 31"/>
          <p:cNvSpPr/>
          <p:nvPr/>
        </p:nvSpPr>
        <p:spPr>
          <a:xfrm>
            <a:off x="292608" y="4315968"/>
            <a:ext cx="274320" cy="274320"/>
          </a:xfrm>
          <a:prstGeom prst="ellipse">
            <a:avLst/>
          </a:prstGeom>
          <a:solidFill>
            <a:srgbClr val="1E8C45"/>
          </a:solidFill>
          <a:ln w="12700">
            <a:solidFill>
              <a:srgbClr val="1E8C45"/>
            </a:solidFill>
            <a:prstDash val="solid"/>
          </a:ln>
        </p:spPr>
        <p:txBody>
          <a:bodyPr/>
          <a:lstStyle/>
          <a:p>
            <a:endParaRPr lang="tr-TR"/>
          </a:p>
        </p:txBody>
      </p:sp>
      <p:sp>
        <p:nvSpPr>
          <p:cNvPr id="34" name="Text 32"/>
          <p:cNvSpPr/>
          <p:nvPr/>
        </p:nvSpPr>
        <p:spPr>
          <a:xfrm>
            <a:off x="292608" y="4315968"/>
            <a:ext cx="274320" cy="27432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6</a:t>
            </a:r>
            <a:endParaRPr lang="en-US" sz="1000" dirty="0"/>
          </a:p>
        </p:txBody>
      </p:sp>
      <p:sp>
        <p:nvSpPr>
          <p:cNvPr id="35" name="Text 33"/>
          <p:cNvSpPr/>
          <p:nvPr/>
        </p:nvSpPr>
        <p:spPr>
          <a:xfrm>
            <a:off x="658368" y="4215384"/>
            <a:ext cx="4535424" cy="219456"/>
          </a:xfrm>
          <a:prstGeom prst="rect">
            <a:avLst/>
          </a:prstGeom>
          <a:noFill/>
          <a:ln/>
        </p:spPr>
        <p:txBody>
          <a:bodyPr wrap="square" lIns="0" tIns="0" rIns="0" bIns="0" rtlCol="0" anchor="ctr"/>
          <a:lstStyle/>
          <a:p>
            <a:pPr marL="0" indent="0">
              <a:buNone/>
            </a:pPr>
            <a:r>
              <a:rPr lang="en-US" sz="1000" b="1" dirty="0">
                <a:solidFill>
                  <a:srgbClr val="1E8C45"/>
                </a:solidFill>
                <a:latin typeface="Calibri" pitchFamily="34" charset="0"/>
                <a:ea typeface="Calibri" pitchFamily="34" charset="-122"/>
                <a:cs typeface="Calibri" pitchFamily="34" charset="-120"/>
              </a:rPr>
              <a:t>Kaydedin</a:t>
            </a:r>
            <a:endParaRPr lang="en-US" sz="1000" dirty="0"/>
          </a:p>
        </p:txBody>
      </p:sp>
      <p:sp>
        <p:nvSpPr>
          <p:cNvPr id="36" name="Text 34"/>
          <p:cNvSpPr/>
          <p:nvPr/>
        </p:nvSpPr>
        <p:spPr>
          <a:xfrm>
            <a:off x="658368" y="4453128"/>
            <a:ext cx="4535424" cy="219456"/>
          </a:xfrm>
          <a:prstGeom prst="rect">
            <a:avLst/>
          </a:prstGeom>
          <a:noFill/>
          <a:ln/>
        </p:spPr>
        <p:txBody>
          <a:bodyPr wrap="square" lIns="0" tIns="0" rIns="0" bIns="0" rtlCol="0" anchor="ctr"/>
          <a:lstStyle/>
          <a:p>
            <a:pPr marL="0" indent="0">
              <a:buNone/>
            </a:pPr>
            <a:r>
              <a:rPr lang="en-US" sz="880" dirty="0">
                <a:solidFill>
                  <a:srgbClr val="4A5568"/>
                </a:solidFill>
                <a:latin typeface="Calibri" pitchFamily="34" charset="0"/>
                <a:ea typeface="Calibri" pitchFamily="34" charset="-122"/>
                <a:cs typeface="Calibri" pitchFamily="34" charset="-120"/>
              </a:rPr>
              <a:t>'Değişiklikleri Kaydet' butonuna basın. Her iki sekme için ayrı ayrı kaydet yapılmalıdır.</a:t>
            </a:r>
            <a:endParaRPr lang="en-US" sz="880" dirty="0"/>
          </a:p>
        </p:txBody>
      </p:sp>
      <p:sp>
        <p:nvSpPr>
          <p:cNvPr id="37" name="Shape 35"/>
          <p:cNvSpPr/>
          <p:nvPr/>
        </p:nvSpPr>
        <p:spPr>
          <a:xfrm>
            <a:off x="5440680" y="1024128"/>
            <a:ext cx="3474720" cy="274320"/>
          </a:xfrm>
          <a:prstGeom prst="rect">
            <a:avLst/>
          </a:prstGeom>
          <a:solidFill>
            <a:srgbClr val="E67E22"/>
          </a:solidFill>
          <a:ln w="12700">
            <a:solidFill>
              <a:srgbClr val="E67E22"/>
            </a:solidFill>
            <a:prstDash val="solid"/>
          </a:ln>
        </p:spPr>
        <p:txBody>
          <a:bodyPr/>
          <a:lstStyle/>
          <a:p>
            <a:endParaRPr lang="tr-TR"/>
          </a:p>
        </p:txBody>
      </p:sp>
      <p:sp>
        <p:nvSpPr>
          <p:cNvPr id="38" name="Text 36"/>
          <p:cNvSpPr/>
          <p:nvPr/>
        </p:nvSpPr>
        <p:spPr>
          <a:xfrm>
            <a:off x="5532120" y="1024128"/>
            <a:ext cx="3291840" cy="2743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İki Sekmenin Pratik Farkı</a:t>
            </a:r>
            <a:endParaRPr lang="en-US" sz="1100" dirty="0"/>
          </a:p>
        </p:txBody>
      </p:sp>
      <p:sp>
        <p:nvSpPr>
          <p:cNvPr id="39" name="Shape 37"/>
          <p:cNvSpPr/>
          <p:nvPr/>
        </p:nvSpPr>
        <p:spPr>
          <a:xfrm>
            <a:off x="5440680" y="1353312"/>
            <a:ext cx="3474720" cy="822960"/>
          </a:xfrm>
          <a:prstGeom prst="rect">
            <a:avLst/>
          </a:prstGeom>
          <a:solidFill>
            <a:srgbClr val="FFF8E1"/>
          </a:solidFill>
          <a:ln w="12700">
            <a:solidFill>
              <a:srgbClr val="E67E22"/>
            </a:solidFill>
            <a:prstDash val="solid"/>
          </a:ln>
        </p:spPr>
        <p:txBody>
          <a:bodyPr/>
          <a:lstStyle/>
          <a:p>
            <a:endParaRPr lang="tr-TR"/>
          </a:p>
        </p:txBody>
      </p:sp>
      <p:sp>
        <p:nvSpPr>
          <p:cNvPr id="40" name="Text 38"/>
          <p:cNvSpPr/>
          <p:nvPr/>
        </p:nvSpPr>
        <p:spPr>
          <a:xfrm>
            <a:off x="5532120" y="1371600"/>
            <a:ext cx="3291840" cy="219456"/>
          </a:xfrm>
          <a:prstGeom prst="rect">
            <a:avLst/>
          </a:prstGeom>
          <a:noFill/>
          <a:ln/>
        </p:spPr>
        <p:txBody>
          <a:bodyPr wrap="square" lIns="0" tIns="0" rIns="0" bIns="0" rtlCol="0" anchor="ctr"/>
          <a:lstStyle/>
          <a:p>
            <a:pPr marL="0" indent="0">
              <a:buNone/>
            </a:pPr>
            <a:r>
              <a:rPr lang="en-US" sz="950" b="1" dirty="0">
                <a:solidFill>
                  <a:srgbClr val="7B2D8B"/>
                </a:solidFill>
                <a:latin typeface="Calibri" pitchFamily="34" charset="0"/>
                <a:ea typeface="Calibri" pitchFamily="34" charset="-122"/>
                <a:cs typeface="Calibri" pitchFamily="34" charset="-120"/>
              </a:rPr>
              <a:t>TYYÇ İlişkilendirme:</a:t>
            </a:r>
            <a:endParaRPr lang="en-US" sz="950" dirty="0"/>
          </a:p>
        </p:txBody>
      </p:sp>
      <p:sp>
        <p:nvSpPr>
          <p:cNvPr id="41" name="Text 39"/>
          <p:cNvSpPr/>
          <p:nvPr/>
        </p:nvSpPr>
        <p:spPr>
          <a:xfrm>
            <a:off x="5532120" y="1600200"/>
            <a:ext cx="3291840" cy="512064"/>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Ulusal standart. 'Mezunumuz Türkiye'nin belirlediği ulusal yeterlilikleri karşılıyor mu?' sorusunu yanıtlar. Tüm bölümler aynı çerçevede değerlendirilir.</a:t>
            </a:r>
            <a:endParaRPr lang="en-US" sz="850" dirty="0"/>
          </a:p>
        </p:txBody>
      </p:sp>
      <p:sp>
        <p:nvSpPr>
          <p:cNvPr id="42" name="Shape 40"/>
          <p:cNvSpPr/>
          <p:nvPr/>
        </p:nvSpPr>
        <p:spPr>
          <a:xfrm>
            <a:off x="5440680" y="2221992"/>
            <a:ext cx="3474720" cy="822960"/>
          </a:xfrm>
          <a:prstGeom prst="rect">
            <a:avLst/>
          </a:prstGeom>
          <a:solidFill>
            <a:srgbClr val="EBF5FF"/>
          </a:solidFill>
          <a:ln w="12700">
            <a:solidFill>
              <a:srgbClr val="2E86AB"/>
            </a:solidFill>
            <a:prstDash val="solid"/>
          </a:ln>
        </p:spPr>
        <p:txBody>
          <a:bodyPr/>
          <a:lstStyle/>
          <a:p>
            <a:endParaRPr lang="tr-TR"/>
          </a:p>
        </p:txBody>
      </p:sp>
      <p:sp>
        <p:nvSpPr>
          <p:cNvPr id="43" name="Text 41"/>
          <p:cNvSpPr/>
          <p:nvPr/>
        </p:nvSpPr>
        <p:spPr>
          <a:xfrm>
            <a:off x="5532120" y="2240280"/>
            <a:ext cx="3291840" cy="219456"/>
          </a:xfrm>
          <a:prstGeom prst="rect">
            <a:avLst/>
          </a:prstGeom>
          <a:noFill/>
          <a:ln/>
        </p:spPr>
        <p:txBody>
          <a:bodyPr wrap="square" lIns="0" tIns="0" rIns="0" bIns="0" rtlCol="0" anchor="ctr"/>
          <a:lstStyle/>
          <a:p>
            <a:pPr marL="0" indent="0">
              <a:buNone/>
            </a:pPr>
            <a:r>
              <a:rPr lang="en-US" sz="950" b="1" dirty="0">
                <a:solidFill>
                  <a:srgbClr val="2E86AB"/>
                </a:solidFill>
                <a:latin typeface="Calibri" pitchFamily="34" charset="0"/>
                <a:ea typeface="Calibri" pitchFamily="34" charset="-122"/>
                <a:cs typeface="Calibri" pitchFamily="34" charset="-120"/>
              </a:rPr>
              <a:t>Temel Alan İlişkilendirme:</a:t>
            </a:r>
            <a:endParaRPr lang="en-US" sz="950" dirty="0"/>
          </a:p>
        </p:txBody>
      </p:sp>
      <p:sp>
        <p:nvSpPr>
          <p:cNvPr id="44" name="Text 42"/>
          <p:cNvSpPr/>
          <p:nvPr/>
        </p:nvSpPr>
        <p:spPr>
          <a:xfrm>
            <a:off x="5532120" y="2468880"/>
            <a:ext cx="3291840" cy="512064"/>
          </a:xfrm>
          <a:prstGeom prst="rect">
            <a:avLst/>
          </a:prstGeom>
          <a:noFill/>
          <a:ln/>
        </p:spPr>
        <p:txBody>
          <a:bodyPr wrap="square" lIns="0" tIns="0" rIns="0" bIns="0" rtlCol="0" anchor="ctr"/>
          <a:lstStyle/>
          <a:p>
            <a:pPr marL="0" indent="0">
              <a:buNone/>
            </a:pPr>
            <a:r>
              <a:rPr lang="en-US" sz="850" dirty="0">
                <a:solidFill>
                  <a:srgbClr val="4A5568"/>
                </a:solidFill>
                <a:latin typeface="Calibri" pitchFamily="34" charset="0"/>
                <a:ea typeface="Calibri" pitchFamily="34" charset="-122"/>
                <a:cs typeface="Calibri" pitchFamily="34" charset="-120"/>
              </a:rPr>
              <a:t>Alan standardı. 'Mezunumuz İŞLETME alanının beklentilerini karşılıyor mu?' sorusunu yanıtlar. Kategoriler aynı görünse de içerik daha spesifik.</a:t>
            </a:r>
            <a:endParaRPr lang="en-US" sz="850" dirty="0"/>
          </a:p>
        </p:txBody>
      </p:sp>
      <p:sp>
        <p:nvSpPr>
          <p:cNvPr id="45" name="Shape 43"/>
          <p:cNvSpPr/>
          <p:nvPr/>
        </p:nvSpPr>
        <p:spPr>
          <a:xfrm>
            <a:off x="5440680" y="3108960"/>
            <a:ext cx="3474720" cy="274320"/>
          </a:xfrm>
          <a:prstGeom prst="rect">
            <a:avLst/>
          </a:prstGeom>
          <a:solidFill>
            <a:srgbClr val="E84855"/>
          </a:solidFill>
          <a:ln w="12700">
            <a:solidFill>
              <a:srgbClr val="E84855"/>
            </a:solidFill>
            <a:prstDash val="solid"/>
          </a:ln>
        </p:spPr>
        <p:txBody>
          <a:bodyPr/>
          <a:lstStyle/>
          <a:p>
            <a:endParaRPr lang="tr-TR"/>
          </a:p>
        </p:txBody>
      </p:sp>
      <p:sp>
        <p:nvSpPr>
          <p:cNvPr id="46" name="Text 44"/>
          <p:cNvSpPr/>
          <p:nvPr/>
        </p:nvSpPr>
        <p:spPr>
          <a:xfrm>
            <a:off x="5532120" y="3108960"/>
            <a:ext cx="3291840" cy="2743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Sık Yapılan Hatalar</a:t>
            </a:r>
            <a:endParaRPr lang="en-US" sz="1100" dirty="0"/>
          </a:p>
        </p:txBody>
      </p:sp>
      <p:sp>
        <p:nvSpPr>
          <p:cNvPr id="47" name="Shape 45"/>
          <p:cNvSpPr/>
          <p:nvPr/>
        </p:nvSpPr>
        <p:spPr>
          <a:xfrm>
            <a:off x="5440680" y="3438144"/>
            <a:ext cx="3474720" cy="365760"/>
          </a:xfrm>
          <a:prstGeom prst="rect">
            <a:avLst/>
          </a:prstGeom>
          <a:solidFill>
            <a:srgbClr val="FFF5F5"/>
          </a:solidFill>
          <a:ln w="12700">
            <a:solidFill>
              <a:srgbClr val="FFDDDD"/>
            </a:solidFill>
            <a:prstDash val="solid"/>
          </a:ln>
        </p:spPr>
        <p:txBody>
          <a:bodyPr/>
          <a:lstStyle/>
          <a:p>
            <a:endParaRPr lang="tr-TR"/>
          </a:p>
        </p:txBody>
      </p:sp>
      <p:sp>
        <p:nvSpPr>
          <p:cNvPr id="48" name="Text 46"/>
          <p:cNvSpPr/>
          <p:nvPr/>
        </p:nvSpPr>
        <p:spPr>
          <a:xfrm>
            <a:off x="5532120" y="3456432"/>
            <a:ext cx="3291840" cy="164592"/>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Her satırı tamamen işaretlemek</a:t>
            </a:r>
            <a:endParaRPr lang="en-US" sz="880" dirty="0"/>
          </a:p>
        </p:txBody>
      </p:sp>
      <p:sp>
        <p:nvSpPr>
          <p:cNvPr id="49" name="Text 47"/>
          <p:cNvSpPr/>
          <p:nvPr/>
        </p:nvSpPr>
        <p:spPr>
          <a:xfrm>
            <a:off x="5532120" y="3639312"/>
            <a:ext cx="3291840" cy="146304"/>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'Güvenli olmak için hepsini işaretleyeyim' düşüncesi akreditasyonda güvenilirlik kaybına neden olur.</a:t>
            </a:r>
            <a:endParaRPr lang="en-US" sz="780" dirty="0"/>
          </a:p>
        </p:txBody>
      </p:sp>
      <p:sp>
        <p:nvSpPr>
          <p:cNvPr id="50" name="Shape 48"/>
          <p:cNvSpPr/>
          <p:nvPr/>
        </p:nvSpPr>
        <p:spPr>
          <a:xfrm>
            <a:off x="5440680" y="3849624"/>
            <a:ext cx="3474720" cy="365760"/>
          </a:xfrm>
          <a:prstGeom prst="rect">
            <a:avLst/>
          </a:prstGeom>
          <a:solidFill>
            <a:srgbClr val="FFFFFF"/>
          </a:solidFill>
          <a:ln w="12700">
            <a:solidFill>
              <a:srgbClr val="FFDDDD"/>
            </a:solidFill>
            <a:prstDash val="solid"/>
          </a:ln>
        </p:spPr>
        <p:txBody>
          <a:bodyPr/>
          <a:lstStyle/>
          <a:p>
            <a:endParaRPr lang="tr-TR"/>
          </a:p>
        </p:txBody>
      </p:sp>
      <p:sp>
        <p:nvSpPr>
          <p:cNvPr id="51" name="Text 49"/>
          <p:cNvSpPr/>
          <p:nvPr/>
        </p:nvSpPr>
        <p:spPr>
          <a:xfrm>
            <a:off x="5532120" y="3867912"/>
            <a:ext cx="3291840" cy="164592"/>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Hiç işaretlememek</a:t>
            </a:r>
            <a:endParaRPr lang="en-US" sz="880" dirty="0"/>
          </a:p>
        </p:txBody>
      </p:sp>
      <p:sp>
        <p:nvSpPr>
          <p:cNvPr id="52" name="Text 50"/>
          <p:cNvSpPr/>
          <p:nvPr/>
        </p:nvSpPr>
        <p:spPr>
          <a:xfrm>
            <a:off x="5532120" y="4050792"/>
            <a:ext cx="3291840" cy="146304"/>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Boş satır = 'Bu çıktı hiçbir yeterliliğe katkı sağlamıyor' demektir. Akreditasyonda kabul görmez.</a:t>
            </a:r>
            <a:endParaRPr lang="en-US" sz="780" dirty="0"/>
          </a:p>
        </p:txBody>
      </p:sp>
      <p:sp>
        <p:nvSpPr>
          <p:cNvPr id="53" name="Shape 51"/>
          <p:cNvSpPr/>
          <p:nvPr/>
        </p:nvSpPr>
        <p:spPr>
          <a:xfrm>
            <a:off x="5440680" y="4261104"/>
            <a:ext cx="3474720" cy="365760"/>
          </a:xfrm>
          <a:prstGeom prst="rect">
            <a:avLst/>
          </a:prstGeom>
          <a:solidFill>
            <a:srgbClr val="FFF5F5"/>
          </a:solidFill>
          <a:ln w="12700">
            <a:solidFill>
              <a:srgbClr val="FFDDDD"/>
            </a:solidFill>
            <a:prstDash val="solid"/>
          </a:ln>
        </p:spPr>
        <p:txBody>
          <a:bodyPr/>
          <a:lstStyle/>
          <a:p>
            <a:endParaRPr lang="tr-TR"/>
          </a:p>
        </p:txBody>
      </p:sp>
      <p:sp>
        <p:nvSpPr>
          <p:cNvPr id="54" name="Text 52"/>
          <p:cNvSpPr/>
          <p:nvPr/>
        </p:nvSpPr>
        <p:spPr>
          <a:xfrm>
            <a:off x="5532120" y="4279392"/>
            <a:ext cx="3291840" cy="164592"/>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İki sekmeye aynı işaretleri koymak</a:t>
            </a:r>
            <a:endParaRPr lang="en-US" sz="880" dirty="0"/>
          </a:p>
        </p:txBody>
      </p:sp>
      <p:sp>
        <p:nvSpPr>
          <p:cNvPr id="55" name="Text 53"/>
          <p:cNvSpPr/>
          <p:nvPr/>
        </p:nvSpPr>
        <p:spPr>
          <a:xfrm>
            <a:off x="5532120" y="4462272"/>
            <a:ext cx="3291840" cy="146304"/>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TYYÇ ve Temel Alan farklı sorular sorsa da çoğu zaman benzer sonuç çıkar — ama kopyala-yapıştır yapmayın, her birini ayrı değerlendirin.</a:t>
            </a:r>
            <a:endParaRPr lang="en-US" sz="780" dirty="0"/>
          </a:p>
        </p:txBody>
      </p:sp>
      <p:sp>
        <p:nvSpPr>
          <p:cNvPr id="56" name="Shape 54"/>
          <p:cNvSpPr/>
          <p:nvPr/>
        </p:nvSpPr>
        <p:spPr>
          <a:xfrm>
            <a:off x="5440680" y="4672584"/>
            <a:ext cx="3474720" cy="365760"/>
          </a:xfrm>
          <a:prstGeom prst="rect">
            <a:avLst/>
          </a:prstGeom>
          <a:solidFill>
            <a:srgbClr val="FFFFFF"/>
          </a:solidFill>
          <a:ln w="12700">
            <a:solidFill>
              <a:srgbClr val="FFDDDD"/>
            </a:solidFill>
            <a:prstDash val="solid"/>
          </a:ln>
        </p:spPr>
        <p:txBody>
          <a:bodyPr/>
          <a:lstStyle/>
          <a:p>
            <a:endParaRPr lang="tr-TR"/>
          </a:p>
        </p:txBody>
      </p:sp>
      <p:sp>
        <p:nvSpPr>
          <p:cNvPr id="57" name="Text 55"/>
          <p:cNvSpPr/>
          <p:nvPr/>
        </p:nvSpPr>
        <p:spPr>
          <a:xfrm>
            <a:off x="5532120" y="4690872"/>
            <a:ext cx="3291840" cy="164592"/>
          </a:xfrm>
          <a:prstGeom prst="rect">
            <a:avLst/>
          </a:prstGeom>
          <a:noFill/>
          <a:ln/>
        </p:spPr>
        <p:txBody>
          <a:bodyPr wrap="square" lIns="0" tIns="0" rIns="0" bIns="0" rtlCol="0" anchor="ctr"/>
          <a:lstStyle/>
          <a:p>
            <a:pPr marL="0" indent="0">
              <a:buNone/>
            </a:pPr>
            <a:r>
              <a:rPr lang="en-US" sz="880" b="1" dirty="0">
                <a:solidFill>
                  <a:srgbClr val="E84855"/>
                </a:solidFill>
                <a:latin typeface="Calibri" pitchFamily="34" charset="0"/>
                <a:ea typeface="Calibri" pitchFamily="34" charset="-122"/>
                <a:cs typeface="Calibri" pitchFamily="34" charset="-120"/>
              </a:rPr>
              <a:t>Kaydetmeden sekmeden çıkmak</a:t>
            </a:r>
            <a:endParaRPr lang="en-US" sz="880" dirty="0"/>
          </a:p>
        </p:txBody>
      </p:sp>
      <p:sp>
        <p:nvSpPr>
          <p:cNvPr id="58" name="Text 56"/>
          <p:cNvSpPr/>
          <p:nvPr/>
        </p:nvSpPr>
        <p:spPr>
          <a:xfrm>
            <a:off x="5532120" y="4873752"/>
            <a:ext cx="3291840" cy="146304"/>
          </a:xfrm>
          <a:prstGeom prst="rect">
            <a:avLst/>
          </a:prstGeom>
          <a:noFill/>
          <a:ln/>
        </p:spPr>
        <p:txBody>
          <a:bodyPr wrap="square" lIns="0" tIns="0" rIns="0" bIns="0" rtlCol="0" anchor="ctr"/>
          <a:lstStyle/>
          <a:p>
            <a:pPr marL="0" indent="0">
              <a:buNone/>
            </a:pPr>
            <a:r>
              <a:rPr lang="en-US" sz="780" dirty="0">
                <a:solidFill>
                  <a:srgbClr val="4A5568"/>
                </a:solidFill>
                <a:latin typeface="Calibri" pitchFamily="34" charset="0"/>
                <a:ea typeface="Calibri" pitchFamily="34" charset="-122"/>
                <a:cs typeface="Calibri" pitchFamily="34" charset="-120"/>
              </a:rPr>
              <a:t>→ İki sekme için ayrı ayrı 'Değişiklikleri Kaydet' yapılmalı.</a:t>
            </a:r>
            <a:endParaRPr lang="en-US" sz="780" dirty="0"/>
          </a:p>
        </p:txBody>
      </p:sp>
      <p:sp>
        <p:nvSpPr>
          <p:cNvPr id="59" name="Shape 57"/>
          <p:cNvSpPr/>
          <p:nvPr/>
        </p:nvSpPr>
        <p:spPr>
          <a:xfrm>
            <a:off x="228600" y="5102352"/>
            <a:ext cx="8686800" cy="0"/>
          </a:xfrm>
          <a:prstGeom prst="rect">
            <a:avLst/>
          </a:prstGeom>
          <a:solidFill>
            <a:srgbClr val="FFFFFF"/>
          </a:solidFill>
          <a:ln w="12700">
            <a:solidFill>
              <a:srgbClr val="FFFFFF"/>
            </a:solidFill>
            <a:prstDash val="solid"/>
          </a:ln>
        </p:spPr>
        <p:txBody>
          <a:bodyPr/>
          <a:lstStyle/>
          <a:p>
            <a:endParaRPr lang="tr-TR"/>
          </a:p>
        </p:txBody>
      </p:sp>
      <p:sp>
        <p:nvSpPr>
          <p:cNvPr id="60" name="Shape 58"/>
          <p:cNvSpPr/>
          <p:nvPr/>
        </p:nvSpPr>
        <p:spPr>
          <a:xfrm>
            <a:off x="228600" y="4828032"/>
            <a:ext cx="8686800" cy="237744"/>
          </a:xfrm>
          <a:prstGeom prst="rect">
            <a:avLst/>
          </a:prstGeom>
          <a:solidFill>
            <a:srgbClr val="E8F5E9"/>
          </a:solidFill>
          <a:ln w="12700">
            <a:solidFill>
              <a:srgbClr val="1E8C45"/>
            </a:solidFill>
            <a:prstDash val="solid"/>
          </a:ln>
        </p:spPr>
        <p:txBody>
          <a:bodyPr/>
          <a:lstStyle/>
          <a:p>
            <a:endParaRPr lang="tr-TR"/>
          </a:p>
        </p:txBody>
      </p:sp>
      <p:sp>
        <p:nvSpPr>
          <p:cNvPr id="61" name="Text 59"/>
          <p:cNvSpPr/>
          <p:nvPr/>
        </p:nvSpPr>
        <p:spPr>
          <a:xfrm>
            <a:off x="320040" y="4828032"/>
            <a:ext cx="8503920" cy="237744"/>
          </a:xfrm>
          <a:prstGeom prst="rect">
            <a:avLst/>
          </a:prstGeom>
          <a:noFill/>
          <a:ln/>
        </p:spPr>
        <p:txBody>
          <a:bodyPr wrap="square" lIns="0" tIns="0" rIns="0" bIns="0" rtlCol="0" anchor="ctr"/>
          <a:lstStyle/>
          <a:p>
            <a:pPr marL="0" indent="0">
              <a:buNone/>
            </a:pPr>
            <a:r>
              <a:rPr lang="en-US" sz="900" dirty="0">
                <a:solidFill>
                  <a:srgbClr val="1B4A1E"/>
                </a:solidFill>
                <a:latin typeface="Calibri" pitchFamily="34" charset="0"/>
                <a:ea typeface="Calibri" pitchFamily="34" charset="-122"/>
                <a:cs typeface="Calibri" pitchFamily="34" charset="-120"/>
              </a:rPr>
              <a:t>✅  Özet: TYYÇ = Ulusal yeterlilik (genel çerçeve) | Temel Alan = İşletme alanına özgü standart | İkisi de checkbox (✓/boş) | İkisi de ayrı ayrı kaydedilmeli.</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Ekranda Hangi Alanlar Var?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Her alanın ne olduğu, ne işe yaradığı ve nasıl doldurulması gerektiği</a:t>
            </a:r>
            <a:endParaRPr lang="en-US" sz="1200" dirty="0"/>
          </a:p>
        </p:txBody>
      </p:sp>
      <p:sp>
        <p:nvSpPr>
          <p:cNvPr id="5" name="Shape 3"/>
          <p:cNvSpPr/>
          <p:nvPr/>
        </p:nvSpPr>
        <p:spPr>
          <a:xfrm>
            <a:off x="228600" y="1024128"/>
            <a:ext cx="8686800" cy="612648"/>
          </a:xfrm>
          <a:prstGeom prst="rect">
            <a:avLst/>
          </a:prstGeom>
          <a:solidFill>
            <a:srgbClr val="F7F9FC"/>
          </a:solidFill>
          <a:ln w="12700">
            <a:solidFill>
              <a:srgbClr val="DDEAF5"/>
            </a:solidFill>
            <a:prstDash val="solid"/>
          </a:ln>
        </p:spPr>
        <p:txBody>
          <a:bodyPr/>
          <a:lstStyle/>
          <a:p>
            <a:endParaRPr lang="tr-TR"/>
          </a:p>
        </p:txBody>
      </p:sp>
      <p:sp>
        <p:nvSpPr>
          <p:cNvPr id="6" name="Shape 4"/>
          <p:cNvSpPr/>
          <p:nvPr/>
        </p:nvSpPr>
        <p:spPr>
          <a:xfrm>
            <a:off x="228600" y="1024128"/>
            <a:ext cx="384048" cy="612648"/>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228600" y="1024128"/>
            <a:ext cx="384048" cy="612648"/>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A</a:t>
            </a:r>
            <a:endParaRPr lang="en-US" sz="1600" dirty="0"/>
          </a:p>
        </p:txBody>
      </p:sp>
      <p:sp>
        <p:nvSpPr>
          <p:cNvPr id="8" name="Text 6"/>
          <p:cNvSpPr/>
          <p:nvPr/>
        </p:nvSpPr>
        <p:spPr>
          <a:xfrm>
            <a:off x="713232" y="1060704"/>
            <a:ext cx="2286000" cy="237744"/>
          </a:xfrm>
          <a:prstGeom prst="rect">
            <a:avLst/>
          </a:prstGeom>
          <a:noFill/>
          <a:ln/>
        </p:spPr>
        <p:txBody>
          <a:bodyPr wrap="square" lIns="0" tIns="0" rIns="0" bIns="0" rtlCol="0" anchor="ctr"/>
          <a:lstStyle/>
          <a:p>
            <a:pPr marL="0" indent="0">
              <a:buNone/>
            </a:pPr>
            <a:r>
              <a:rPr lang="en-US" sz="1050" b="1" dirty="0">
                <a:solidFill>
                  <a:srgbClr val="2E86AB"/>
                </a:solidFill>
                <a:latin typeface="Calibri" pitchFamily="34" charset="0"/>
                <a:ea typeface="Calibri" pitchFamily="34" charset="-122"/>
                <a:cs typeface="Calibri" pitchFamily="34" charset="-120"/>
              </a:rPr>
              <a:t>Otomatik Gelen Bilgiler</a:t>
            </a:r>
            <a:endParaRPr lang="en-US" sz="1050" dirty="0"/>
          </a:p>
        </p:txBody>
      </p:sp>
      <p:sp>
        <p:nvSpPr>
          <p:cNvPr id="9" name="Text 7"/>
          <p:cNvSpPr/>
          <p:nvPr/>
        </p:nvSpPr>
        <p:spPr>
          <a:xfrm>
            <a:off x="713232" y="1316736"/>
            <a:ext cx="8138160" cy="274320"/>
          </a:xfrm>
          <a:prstGeom prst="rect">
            <a:avLst/>
          </a:prstGeom>
          <a:noFill/>
          <a:ln/>
        </p:spPr>
        <p:txBody>
          <a:bodyPr wrap="square" lIns="0" tIns="0" rIns="0" bIns="0" rtlCol="0" anchor="ctr"/>
          <a:lstStyle/>
          <a:p>
            <a:pPr marL="0" indent="0">
              <a:buNone/>
            </a:pPr>
            <a:r>
              <a:rPr lang="en-US" sz="920" dirty="0">
                <a:solidFill>
                  <a:srgbClr val="4A5568"/>
                </a:solidFill>
                <a:latin typeface="Calibri" pitchFamily="34" charset="0"/>
                <a:ea typeface="Calibri" pitchFamily="34" charset="-122"/>
                <a:cs typeface="Calibri" pitchFamily="34" charset="-120"/>
              </a:rPr>
              <a:t>Ders kodu, adı, türü, seviyesi, öğretim sistemi sistem tarafından otomatik doldurulur. Değiştiremezsiniz — sadece kontrol edin, yanlışsa bölüm sekreterliğine bildirin.</a:t>
            </a:r>
            <a:endParaRPr lang="en-US" sz="920" dirty="0"/>
          </a:p>
        </p:txBody>
      </p:sp>
      <p:sp>
        <p:nvSpPr>
          <p:cNvPr id="10" name="Shape 8"/>
          <p:cNvSpPr/>
          <p:nvPr/>
        </p:nvSpPr>
        <p:spPr>
          <a:xfrm>
            <a:off x="228600" y="1691640"/>
            <a:ext cx="8686800" cy="612648"/>
          </a:xfrm>
          <a:prstGeom prst="rect">
            <a:avLst/>
          </a:prstGeom>
          <a:solidFill>
            <a:srgbClr val="FFFFFF"/>
          </a:solidFill>
          <a:ln w="12700">
            <a:solidFill>
              <a:srgbClr val="DDEAF5"/>
            </a:solidFill>
            <a:prstDash val="solid"/>
          </a:ln>
        </p:spPr>
        <p:txBody>
          <a:bodyPr/>
          <a:lstStyle/>
          <a:p>
            <a:endParaRPr lang="tr-TR"/>
          </a:p>
        </p:txBody>
      </p:sp>
      <p:sp>
        <p:nvSpPr>
          <p:cNvPr id="11" name="Shape 9"/>
          <p:cNvSpPr/>
          <p:nvPr/>
        </p:nvSpPr>
        <p:spPr>
          <a:xfrm>
            <a:off x="228600" y="1691640"/>
            <a:ext cx="384048" cy="612648"/>
          </a:xfrm>
          <a:prstGeom prst="rect">
            <a:avLst/>
          </a:prstGeom>
          <a:solidFill>
            <a:srgbClr val="2E86AB"/>
          </a:solidFill>
          <a:ln w="12700">
            <a:solidFill>
              <a:srgbClr val="2E86AB"/>
            </a:solidFill>
            <a:prstDash val="solid"/>
          </a:ln>
        </p:spPr>
        <p:txBody>
          <a:bodyPr/>
          <a:lstStyle/>
          <a:p>
            <a:endParaRPr lang="tr-TR"/>
          </a:p>
        </p:txBody>
      </p:sp>
      <p:sp>
        <p:nvSpPr>
          <p:cNvPr id="12" name="Text 10"/>
          <p:cNvSpPr/>
          <p:nvPr/>
        </p:nvSpPr>
        <p:spPr>
          <a:xfrm>
            <a:off x="228600" y="1691640"/>
            <a:ext cx="384048" cy="612648"/>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B</a:t>
            </a:r>
            <a:endParaRPr lang="en-US" sz="1600" dirty="0"/>
          </a:p>
        </p:txBody>
      </p:sp>
      <p:sp>
        <p:nvSpPr>
          <p:cNvPr id="13" name="Text 11"/>
          <p:cNvSpPr/>
          <p:nvPr/>
        </p:nvSpPr>
        <p:spPr>
          <a:xfrm>
            <a:off x="713232" y="1728216"/>
            <a:ext cx="2286000" cy="237744"/>
          </a:xfrm>
          <a:prstGeom prst="rect">
            <a:avLst/>
          </a:prstGeom>
          <a:noFill/>
          <a:ln/>
        </p:spPr>
        <p:txBody>
          <a:bodyPr wrap="square" lIns="0" tIns="0" rIns="0" bIns="0" rtlCol="0" anchor="ctr"/>
          <a:lstStyle/>
          <a:p>
            <a:pPr marL="0" indent="0">
              <a:buNone/>
            </a:pPr>
            <a:r>
              <a:rPr lang="en-US" sz="1050" b="1" dirty="0">
                <a:solidFill>
                  <a:srgbClr val="2E86AB"/>
                </a:solidFill>
                <a:latin typeface="Calibri" pitchFamily="34" charset="0"/>
                <a:ea typeface="Calibri" pitchFamily="34" charset="-122"/>
                <a:cs typeface="Calibri" pitchFamily="34" charset="-120"/>
              </a:rPr>
              <a:t>AKTS ve Ders Saatleri</a:t>
            </a:r>
            <a:endParaRPr lang="en-US" sz="1050" dirty="0"/>
          </a:p>
        </p:txBody>
      </p:sp>
      <p:sp>
        <p:nvSpPr>
          <p:cNvPr id="14" name="Text 12"/>
          <p:cNvSpPr/>
          <p:nvPr/>
        </p:nvSpPr>
        <p:spPr>
          <a:xfrm>
            <a:off x="713232" y="1984248"/>
            <a:ext cx="8138160" cy="274320"/>
          </a:xfrm>
          <a:prstGeom prst="rect">
            <a:avLst/>
          </a:prstGeom>
          <a:noFill/>
          <a:ln/>
        </p:spPr>
        <p:txBody>
          <a:bodyPr wrap="square" lIns="0" tIns="0" rIns="0" bIns="0" rtlCol="0" anchor="ctr"/>
          <a:lstStyle/>
          <a:p>
            <a:pPr marL="0" indent="0">
              <a:buNone/>
            </a:pPr>
            <a:r>
              <a:rPr lang="en-US" sz="920" dirty="0">
                <a:solidFill>
                  <a:srgbClr val="4A5568"/>
                </a:solidFill>
                <a:latin typeface="Calibri" pitchFamily="34" charset="0"/>
                <a:ea typeface="Calibri" pitchFamily="34" charset="-122"/>
                <a:cs typeface="Calibri" pitchFamily="34" charset="-120"/>
              </a:rPr>
              <a:t>Haftalık kuramsal, uygulama ve laboratuvar saatlerini ve AKTS kredisini kontrol edin. Yanlışsa bölüm başkanınıza bildirin; siz değiştiremezsiniz.</a:t>
            </a:r>
            <a:endParaRPr lang="en-US" sz="920" dirty="0"/>
          </a:p>
        </p:txBody>
      </p:sp>
      <p:sp>
        <p:nvSpPr>
          <p:cNvPr id="15" name="Shape 13"/>
          <p:cNvSpPr/>
          <p:nvPr/>
        </p:nvSpPr>
        <p:spPr>
          <a:xfrm>
            <a:off x="228600" y="2359152"/>
            <a:ext cx="8686800" cy="612648"/>
          </a:xfrm>
          <a:prstGeom prst="rect">
            <a:avLst/>
          </a:prstGeom>
          <a:solidFill>
            <a:srgbClr val="F7F9FC"/>
          </a:solidFill>
          <a:ln w="12700">
            <a:solidFill>
              <a:srgbClr val="DDEAF5"/>
            </a:solidFill>
            <a:prstDash val="solid"/>
          </a:ln>
        </p:spPr>
        <p:txBody>
          <a:bodyPr/>
          <a:lstStyle/>
          <a:p>
            <a:endParaRPr lang="tr-TR"/>
          </a:p>
        </p:txBody>
      </p:sp>
      <p:sp>
        <p:nvSpPr>
          <p:cNvPr id="16" name="Shape 14"/>
          <p:cNvSpPr/>
          <p:nvPr/>
        </p:nvSpPr>
        <p:spPr>
          <a:xfrm>
            <a:off x="228600" y="2359152"/>
            <a:ext cx="384048" cy="612648"/>
          </a:xfrm>
          <a:prstGeom prst="rect">
            <a:avLst/>
          </a:prstGeom>
          <a:solidFill>
            <a:srgbClr val="E67E22"/>
          </a:solidFill>
          <a:ln w="12700">
            <a:solidFill>
              <a:srgbClr val="E67E22"/>
            </a:solidFill>
            <a:prstDash val="solid"/>
          </a:ln>
        </p:spPr>
        <p:txBody>
          <a:bodyPr/>
          <a:lstStyle/>
          <a:p>
            <a:endParaRPr lang="tr-TR"/>
          </a:p>
        </p:txBody>
      </p:sp>
      <p:sp>
        <p:nvSpPr>
          <p:cNvPr id="17" name="Text 15"/>
          <p:cNvSpPr/>
          <p:nvPr/>
        </p:nvSpPr>
        <p:spPr>
          <a:xfrm>
            <a:off x="228600" y="2359152"/>
            <a:ext cx="384048" cy="612648"/>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C</a:t>
            </a:r>
            <a:endParaRPr lang="en-US" sz="1600" dirty="0"/>
          </a:p>
        </p:txBody>
      </p:sp>
      <p:sp>
        <p:nvSpPr>
          <p:cNvPr id="18" name="Text 16"/>
          <p:cNvSpPr/>
          <p:nvPr/>
        </p:nvSpPr>
        <p:spPr>
          <a:xfrm>
            <a:off x="713232" y="2395728"/>
            <a:ext cx="2286000" cy="237744"/>
          </a:xfrm>
          <a:prstGeom prst="rect">
            <a:avLst/>
          </a:prstGeom>
          <a:noFill/>
          <a:ln/>
        </p:spPr>
        <p:txBody>
          <a:bodyPr wrap="square" lIns="0" tIns="0" rIns="0" bIns="0" rtlCol="0" anchor="ctr"/>
          <a:lstStyle/>
          <a:p>
            <a:pPr marL="0" indent="0">
              <a:buNone/>
            </a:pPr>
            <a:r>
              <a:rPr lang="en-US" sz="1050" b="1" dirty="0">
                <a:solidFill>
                  <a:srgbClr val="E67E22"/>
                </a:solidFill>
                <a:latin typeface="Calibri" pitchFamily="34" charset="0"/>
                <a:ea typeface="Calibri" pitchFamily="34" charset="-122"/>
                <a:cs typeface="Calibri" pitchFamily="34" charset="-120"/>
              </a:rPr>
              <a:t>Eğitim Dili</a:t>
            </a:r>
            <a:endParaRPr lang="en-US" sz="1050" dirty="0"/>
          </a:p>
        </p:txBody>
      </p:sp>
      <p:sp>
        <p:nvSpPr>
          <p:cNvPr id="19" name="Text 17"/>
          <p:cNvSpPr/>
          <p:nvPr/>
        </p:nvSpPr>
        <p:spPr>
          <a:xfrm>
            <a:off x="713232" y="2651760"/>
            <a:ext cx="8138160" cy="274320"/>
          </a:xfrm>
          <a:prstGeom prst="rect">
            <a:avLst/>
          </a:prstGeom>
          <a:noFill/>
          <a:ln/>
        </p:spPr>
        <p:txBody>
          <a:bodyPr wrap="square" lIns="0" tIns="0" rIns="0" bIns="0" rtlCol="0" anchor="ctr"/>
          <a:lstStyle/>
          <a:p>
            <a:pPr marL="0" indent="0">
              <a:buNone/>
            </a:pPr>
            <a:r>
              <a:rPr lang="en-US" sz="920" dirty="0">
                <a:solidFill>
                  <a:srgbClr val="4A5568"/>
                </a:solidFill>
                <a:latin typeface="Calibri" pitchFamily="34" charset="0"/>
                <a:ea typeface="Calibri" pitchFamily="34" charset="-122"/>
                <a:cs typeface="Calibri" pitchFamily="34" charset="-120"/>
              </a:rPr>
              <a:t>Açılır menüden 'Türkçe' veya 'İngilizce' seçin. Dersiniz Erasmus kapsamındaysa 'Erasmus' kutusunu işaretleyin. Yayımlanmamasını istiyorsanız 'Yayınlanmayacak' kutusunu işaretleyin.</a:t>
            </a:r>
            <a:endParaRPr lang="en-US" sz="920" dirty="0"/>
          </a:p>
        </p:txBody>
      </p:sp>
      <p:sp>
        <p:nvSpPr>
          <p:cNvPr id="20" name="Shape 18"/>
          <p:cNvSpPr/>
          <p:nvPr/>
        </p:nvSpPr>
        <p:spPr>
          <a:xfrm>
            <a:off x="228600" y="3026664"/>
            <a:ext cx="8686800" cy="612648"/>
          </a:xfrm>
          <a:prstGeom prst="rect">
            <a:avLst/>
          </a:prstGeom>
          <a:solidFill>
            <a:srgbClr val="FFFFFF"/>
          </a:solidFill>
          <a:ln w="12700">
            <a:solidFill>
              <a:srgbClr val="DDEAF5"/>
            </a:solidFill>
            <a:prstDash val="solid"/>
          </a:ln>
        </p:spPr>
        <p:txBody>
          <a:bodyPr/>
          <a:lstStyle/>
          <a:p>
            <a:endParaRPr lang="tr-TR"/>
          </a:p>
        </p:txBody>
      </p:sp>
      <p:sp>
        <p:nvSpPr>
          <p:cNvPr id="21" name="Shape 19"/>
          <p:cNvSpPr/>
          <p:nvPr/>
        </p:nvSpPr>
        <p:spPr>
          <a:xfrm>
            <a:off x="228600" y="3026664"/>
            <a:ext cx="384048" cy="612648"/>
          </a:xfrm>
          <a:prstGeom prst="rect">
            <a:avLst/>
          </a:prstGeom>
          <a:solidFill>
            <a:srgbClr val="E67E22"/>
          </a:solidFill>
          <a:ln w="12700">
            <a:solidFill>
              <a:srgbClr val="E67E22"/>
            </a:solidFill>
            <a:prstDash val="solid"/>
          </a:ln>
        </p:spPr>
        <p:txBody>
          <a:bodyPr/>
          <a:lstStyle/>
          <a:p>
            <a:endParaRPr lang="tr-TR"/>
          </a:p>
        </p:txBody>
      </p:sp>
      <p:sp>
        <p:nvSpPr>
          <p:cNvPr id="22" name="Text 20"/>
          <p:cNvSpPr/>
          <p:nvPr/>
        </p:nvSpPr>
        <p:spPr>
          <a:xfrm>
            <a:off x="228600" y="3026664"/>
            <a:ext cx="384048" cy="612648"/>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D</a:t>
            </a:r>
            <a:endParaRPr lang="en-US" sz="1600" dirty="0"/>
          </a:p>
        </p:txBody>
      </p:sp>
      <p:sp>
        <p:nvSpPr>
          <p:cNvPr id="23" name="Text 21"/>
          <p:cNvSpPr/>
          <p:nvPr/>
        </p:nvSpPr>
        <p:spPr>
          <a:xfrm>
            <a:off x="713232" y="3063240"/>
            <a:ext cx="2286000" cy="237744"/>
          </a:xfrm>
          <a:prstGeom prst="rect">
            <a:avLst/>
          </a:prstGeom>
          <a:noFill/>
          <a:ln/>
        </p:spPr>
        <p:txBody>
          <a:bodyPr wrap="square" lIns="0" tIns="0" rIns="0" bIns="0" rtlCol="0" anchor="ctr"/>
          <a:lstStyle/>
          <a:p>
            <a:pPr marL="0" indent="0">
              <a:buNone/>
            </a:pPr>
            <a:r>
              <a:rPr lang="en-US" sz="1050" b="1" dirty="0">
                <a:solidFill>
                  <a:srgbClr val="E67E22"/>
                </a:solidFill>
                <a:latin typeface="Calibri" pitchFamily="34" charset="0"/>
                <a:ea typeface="Calibri" pitchFamily="34" charset="-122"/>
                <a:cs typeface="Calibri" pitchFamily="34" charset="-120"/>
              </a:rPr>
              <a:t>Ön Koşul Ders(ler)</a:t>
            </a:r>
            <a:endParaRPr lang="en-US" sz="1050" dirty="0"/>
          </a:p>
        </p:txBody>
      </p:sp>
      <p:sp>
        <p:nvSpPr>
          <p:cNvPr id="24" name="Text 22"/>
          <p:cNvSpPr/>
          <p:nvPr/>
        </p:nvSpPr>
        <p:spPr>
          <a:xfrm>
            <a:off x="713232" y="3319272"/>
            <a:ext cx="8138160" cy="274320"/>
          </a:xfrm>
          <a:prstGeom prst="rect">
            <a:avLst/>
          </a:prstGeom>
          <a:noFill/>
          <a:ln/>
        </p:spPr>
        <p:txBody>
          <a:bodyPr wrap="square" lIns="0" tIns="0" rIns="0" bIns="0" rtlCol="0" anchor="ctr"/>
          <a:lstStyle/>
          <a:p>
            <a:pPr marL="0" indent="0">
              <a:buNone/>
            </a:pPr>
            <a:r>
              <a:rPr lang="en-US" sz="920" dirty="0">
                <a:solidFill>
                  <a:srgbClr val="4A5568"/>
                </a:solidFill>
                <a:latin typeface="Calibri" pitchFamily="34" charset="0"/>
                <a:ea typeface="Calibri" pitchFamily="34" charset="-122"/>
                <a:cs typeface="Calibri" pitchFamily="34" charset="-120"/>
              </a:rPr>
              <a:t>Bu dersi alabilmek için daha önce başarılması gereken dersleri yazın. SOL KUTU: Türkçe. SAĞ KUTU: İngilizce. Ön koşul yoksa sol kutuya 'Yok', sağ kutuya 'None' yazın — boş bırakmayın.</a:t>
            </a:r>
            <a:endParaRPr lang="en-US" sz="920" dirty="0"/>
          </a:p>
        </p:txBody>
      </p:sp>
      <p:sp>
        <p:nvSpPr>
          <p:cNvPr id="25" name="Shape 23"/>
          <p:cNvSpPr/>
          <p:nvPr/>
        </p:nvSpPr>
        <p:spPr>
          <a:xfrm>
            <a:off x="228600" y="3694176"/>
            <a:ext cx="8686800" cy="612648"/>
          </a:xfrm>
          <a:prstGeom prst="rect">
            <a:avLst/>
          </a:prstGeom>
          <a:solidFill>
            <a:srgbClr val="F7F9FC"/>
          </a:solidFill>
          <a:ln w="12700">
            <a:solidFill>
              <a:srgbClr val="DDEAF5"/>
            </a:solidFill>
            <a:prstDash val="solid"/>
          </a:ln>
        </p:spPr>
        <p:txBody>
          <a:bodyPr/>
          <a:lstStyle/>
          <a:p>
            <a:endParaRPr lang="tr-TR"/>
          </a:p>
        </p:txBody>
      </p:sp>
      <p:sp>
        <p:nvSpPr>
          <p:cNvPr id="26" name="Shape 24"/>
          <p:cNvSpPr/>
          <p:nvPr/>
        </p:nvSpPr>
        <p:spPr>
          <a:xfrm>
            <a:off x="228600" y="3694176"/>
            <a:ext cx="384048" cy="612648"/>
          </a:xfrm>
          <a:prstGeom prst="rect">
            <a:avLst/>
          </a:prstGeom>
          <a:solidFill>
            <a:srgbClr val="1E8C45"/>
          </a:solidFill>
          <a:ln w="12700">
            <a:solidFill>
              <a:srgbClr val="1E8C45"/>
            </a:solidFill>
            <a:prstDash val="solid"/>
          </a:ln>
        </p:spPr>
        <p:txBody>
          <a:bodyPr/>
          <a:lstStyle/>
          <a:p>
            <a:endParaRPr lang="tr-TR"/>
          </a:p>
        </p:txBody>
      </p:sp>
      <p:sp>
        <p:nvSpPr>
          <p:cNvPr id="27" name="Text 25"/>
          <p:cNvSpPr/>
          <p:nvPr/>
        </p:nvSpPr>
        <p:spPr>
          <a:xfrm>
            <a:off x="228600" y="3694176"/>
            <a:ext cx="384048" cy="612648"/>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E</a:t>
            </a:r>
            <a:endParaRPr lang="en-US" sz="1600" dirty="0"/>
          </a:p>
        </p:txBody>
      </p:sp>
      <p:sp>
        <p:nvSpPr>
          <p:cNvPr id="28" name="Text 26"/>
          <p:cNvSpPr/>
          <p:nvPr/>
        </p:nvSpPr>
        <p:spPr>
          <a:xfrm>
            <a:off x="713232" y="3730752"/>
            <a:ext cx="2286000" cy="237744"/>
          </a:xfrm>
          <a:prstGeom prst="rect">
            <a:avLst/>
          </a:prstGeom>
          <a:noFill/>
          <a:ln/>
        </p:spPr>
        <p:txBody>
          <a:bodyPr wrap="square" lIns="0" tIns="0" rIns="0" bIns="0" rtlCol="0" anchor="ctr"/>
          <a:lstStyle/>
          <a:p>
            <a:pPr marL="0" indent="0">
              <a:buNone/>
            </a:pPr>
            <a:r>
              <a:rPr lang="en-US" sz="1050" b="1" dirty="0">
                <a:solidFill>
                  <a:srgbClr val="1E8C45"/>
                </a:solidFill>
                <a:latin typeface="Calibri" pitchFamily="34" charset="0"/>
                <a:ea typeface="Calibri" pitchFamily="34" charset="-122"/>
                <a:cs typeface="Calibri" pitchFamily="34" charset="-120"/>
              </a:rPr>
              <a:t>Amacı (Dersin Genel Amacı)</a:t>
            </a:r>
            <a:endParaRPr lang="en-US" sz="1050" dirty="0"/>
          </a:p>
        </p:txBody>
      </p:sp>
      <p:sp>
        <p:nvSpPr>
          <p:cNvPr id="29" name="Text 27"/>
          <p:cNvSpPr/>
          <p:nvPr/>
        </p:nvSpPr>
        <p:spPr>
          <a:xfrm>
            <a:off x="713232" y="3986784"/>
            <a:ext cx="8138160" cy="274320"/>
          </a:xfrm>
          <a:prstGeom prst="rect">
            <a:avLst/>
          </a:prstGeom>
          <a:noFill/>
          <a:ln/>
        </p:spPr>
        <p:txBody>
          <a:bodyPr wrap="square" lIns="0" tIns="0" rIns="0" bIns="0" rtlCol="0" anchor="ctr"/>
          <a:lstStyle/>
          <a:p>
            <a:pPr marL="0" indent="0">
              <a:buNone/>
            </a:pPr>
            <a:r>
              <a:rPr lang="en-US" sz="920" dirty="0">
                <a:solidFill>
                  <a:srgbClr val="4A5568"/>
                </a:solidFill>
                <a:latin typeface="Calibri" pitchFamily="34" charset="0"/>
                <a:ea typeface="Calibri" pitchFamily="34" charset="-122"/>
                <a:cs typeface="Calibri" pitchFamily="34" charset="-120"/>
              </a:rPr>
              <a:t>'Bu ders ile öğrencilere ne kazandırılmak amaçlanmaktadır?' sorusunun cevabı. En az 2–4 cümle olmalı. SOL KUTU: Türkçe. SAĞ KUTU: Aynı metnin İngilizce çevirisi. Akreditasyonda en çok incelenen alandır.</a:t>
            </a:r>
            <a:endParaRPr lang="en-US" sz="920" dirty="0"/>
          </a:p>
        </p:txBody>
      </p:sp>
      <p:sp>
        <p:nvSpPr>
          <p:cNvPr id="30" name="Shape 28"/>
          <p:cNvSpPr/>
          <p:nvPr/>
        </p:nvSpPr>
        <p:spPr>
          <a:xfrm>
            <a:off x="228600" y="4361688"/>
            <a:ext cx="8686800" cy="612648"/>
          </a:xfrm>
          <a:prstGeom prst="rect">
            <a:avLst/>
          </a:prstGeom>
          <a:solidFill>
            <a:srgbClr val="FFFFFF"/>
          </a:solidFill>
          <a:ln w="12700">
            <a:solidFill>
              <a:srgbClr val="DDEAF5"/>
            </a:solidFill>
            <a:prstDash val="solid"/>
          </a:ln>
        </p:spPr>
        <p:txBody>
          <a:bodyPr/>
          <a:lstStyle/>
          <a:p>
            <a:endParaRPr lang="tr-TR"/>
          </a:p>
        </p:txBody>
      </p:sp>
      <p:sp>
        <p:nvSpPr>
          <p:cNvPr id="31" name="Shape 29"/>
          <p:cNvSpPr/>
          <p:nvPr/>
        </p:nvSpPr>
        <p:spPr>
          <a:xfrm>
            <a:off x="228600" y="4361688"/>
            <a:ext cx="384048" cy="612648"/>
          </a:xfrm>
          <a:prstGeom prst="rect">
            <a:avLst/>
          </a:prstGeom>
          <a:solidFill>
            <a:srgbClr val="1E8C45"/>
          </a:solidFill>
          <a:ln w="12700">
            <a:solidFill>
              <a:srgbClr val="1E8C45"/>
            </a:solidFill>
            <a:prstDash val="solid"/>
          </a:ln>
        </p:spPr>
        <p:txBody>
          <a:bodyPr/>
          <a:lstStyle/>
          <a:p>
            <a:endParaRPr lang="tr-TR"/>
          </a:p>
        </p:txBody>
      </p:sp>
      <p:sp>
        <p:nvSpPr>
          <p:cNvPr id="32" name="Text 30"/>
          <p:cNvSpPr/>
          <p:nvPr/>
        </p:nvSpPr>
        <p:spPr>
          <a:xfrm>
            <a:off x="228600" y="4361688"/>
            <a:ext cx="384048" cy="612648"/>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F</a:t>
            </a:r>
            <a:endParaRPr lang="en-US" sz="1600" dirty="0"/>
          </a:p>
        </p:txBody>
      </p:sp>
      <p:sp>
        <p:nvSpPr>
          <p:cNvPr id="33" name="Text 31"/>
          <p:cNvSpPr/>
          <p:nvPr/>
        </p:nvSpPr>
        <p:spPr>
          <a:xfrm>
            <a:off x="713232" y="4398264"/>
            <a:ext cx="2286000" cy="237744"/>
          </a:xfrm>
          <a:prstGeom prst="rect">
            <a:avLst/>
          </a:prstGeom>
          <a:noFill/>
          <a:ln/>
        </p:spPr>
        <p:txBody>
          <a:bodyPr wrap="square" lIns="0" tIns="0" rIns="0" bIns="0" rtlCol="0" anchor="ctr"/>
          <a:lstStyle/>
          <a:p>
            <a:pPr marL="0" indent="0">
              <a:buNone/>
            </a:pPr>
            <a:r>
              <a:rPr lang="en-US" sz="1050" b="1" dirty="0">
                <a:solidFill>
                  <a:srgbClr val="1E8C45"/>
                </a:solidFill>
                <a:latin typeface="Calibri" pitchFamily="34" charset="0"/>
                <a:ea typeface="Calibri" pitchFamily="34" charset="-122"/>
                <a:cs typeface="Calibri" pitchFamily="34" charset="-120"/>
              </a:rPr>
              <a:t>İçeriği (Konu Özeti)</a:t>
            </a:r>
            <a:endParaRPr lang="en-US" sz="1050" dirty="0"/>
          </a:p>
        </p:txBody>
      </p:sp>
      <p:sp>
        <p:nvSpPr>
          <p:cNvPr id="34" name="Text 32"/>
          <p:cNvSpPr/>
          <p:nvPr/>
        </p:nvSpPr>
        <p:spPr>
          <a:xfrm>
            <a:off x="713232" y="4654296"/>
            <a:ext cx="8138160" cy="274320"/>
          </a:xfrm>
          <a:prstGeom prst="rect">
            <a:avLst/>
          </a:prstGeom>
          <a:noFill/>
          <a:ln/>
        </p:spPr>
        <p:txBody>
          <a:bodyPr wrap="square" lIns="0" tIns="0" rIns="0" bIns="0" rtlCol="0" anchor="ctr"/>
          <a:lstStyle/>
          <a:p>
            <a:pPr marL="0" indent="0">
              <a:buNone/>
            </a:pPr>
            <a:r>
              <a:rPr lang="en-US" sz="920" dirty="0">
                <a:solidFill>
                  <a:srgbClr val="4A5568"/>
                </a:solidFill>
                <a:latin typeface="Calibri" pitchFamily="34" charset="0"/>
                <a:ea typeface="Calibri" pitchFamily="34" charset="-122"/>
                <a:cs typeface="Calibri" pitchFamily="34" charset="-120"/>
              </a:rPr>
              <a:t>Derste hangi konuların işleneceğinin kısa özeti. 'Öğrenci bu derste ne görür?' sorusunun cevabı. Virgülle ayrılmış konu başlıkları formatında yazılabilir. TR + EN ayrı ayrı doldurulur.</a:t>
            </a:r>
            <a:endParaRPr lang="en-US" sz="92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Adım Adım Nasıl Doldurulur?</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Sisteme giriş yaptıktan sonra bu sırayı takip edin</a:t>
            </a:r>
            <a:endParaRPr lang="en-US" sz="1200" dirty="0"/>
          </a:p>
        </p:txBody>
      </p:sp>
      <p:sp>
        <p:nvSpPr>
          <p:cNvPr id="5" name="Shape 3"/>
          <p:cNvSpPr/>
          <p:nvPr/>
        </p:nvSpPr>
        <p:spPr>
          <a:xfrm>
            <a:off x="228600" y="1024128"/>
            <a:ext cx="4343400" cy="914400"/>
          </a:xfrm>
          <a:prstGeom prst="rect">
            <a:avLst/>
          </a:prstGeom>
          <a:solidFill>
            <a:srgbClr val="F7F9FC"/>
          </a:solidFill>
          <a:ln w="12700">
            <a:solidFill>
              <a:srgbClr val="2E86AB"/>
            </a:solidFill>
            <a:prstDash val="solid"/>
          </a:ln>
        </p:spPr>
        <p:txBody>
          <a:bodyPr/>
          <a:lstStyle/>
          <a:p>
            <a:endParaRPr lang="tr-TR"/>
          </a:p>
        </p:txBody>
      </p:sp>
      <p:sp>
        <p:nvSpPr>
          <p:cNvPr id="6" name="Shape 4"/>
          <p:cNvSpPr/>
          <p:nvPr/>
        </p:nvSpPr>
        <p:spPr>
          <a:xfrm>
            <a:off x="228600" y="1024128"/>
            <a:ext cx="384048" cy="914400"/>
          </a:xfrm>
          <a:prstGeom prst="rect">
            <a:avLst/>
          </a:prstGeom>
          <a:solidFill>
            <a:srgbClr val="2E86AB"/>
          </a:solidFill>
          <a:ln w="12700">
            <a:solidFill>
              <a:srgbClr val="2E86AB"/>
            </a:solidFill>
            <a:prstDash val="solid"/>
          </a:ln>
        </p:spPr>
        <p:txBody>
          <a:bodyPr/>
          <a:lstStyle/>
          <a:p>
            <a:endParaRPr lang="tr-TR"/>
          </a:p>
        </p:txBody>
      </p:sp>
      <p:sp>
        <p:nvSpPr>
          <p:cNvPr id="7" name="Text 5"/>
          <p:cNvSpPr/>
          <p:nvPr/>
        </p:nvSpPr>
        <p:spPr>
          <a:xfrm>
            <a:off x="228600" y="102412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a:t>
            </a:r>
            <a:endParaRPr lang="en-US" sz="1800" dirty="0"/>
          </a:p>
        </p:txBody>
      </p:sp>
      <p:sp>
        <p:nvSpPr>
          <p:cNvPr id="8" name="Text 6"/>
          <p:cNvSpPr/>
          <p:nvPr/>
        </p:nvSpPr>
        <p:spPr>
          <a:xfrm>
            <a:off x="685800" y="1060704"/>
            <a:ext cx="3822192" cy="256032"/>
          </a:xfrm>
          <a:prstGeom prst="rect">
            <a:avLst/>
          </a:prstGeom>
          <a:noFill/>
          <a:ln/>
        </p:spPr>
        <p:txBody>
          <a:bodyPr wrap="square" lIns="0" tIns="0" rIns="0" bIns="0"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Derse Girin</a:t>
            </a:r>
            <a:endParaRPr lang="en-US" sz="1100" dirty="0"/>
          </a:p>
        </p:txBody>
      </p:sp>
      <p:sp>
        <p:nvSpPr>
          <p:cNvPr id="9" name="Text 7"/>
          <p:cNvSpPr/>
          <p:nvPr/>
        </p:nvSpPr>
        <p:spPr>
          <a:xfrm>
            <a:off x="685800" y="1335024"/>
            <a:ext cx="3822192" cy="54864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Ders listesinden ilgili derse tıklayın → 'Düzenle' → Genel Tanım sekmesi otomatik açılır.</a:t>
            </a:r>
            <a:endParaRPr lang="en-US" sz="900" dirty="0"/>
          </a:p>
        </p:txBody>
      </p:sp>
      <p:sp>
        <p:nvSpPr>
          <p:cNvPr id="10" name="Shape 8"/>
          <p:cNvSpPr/>
          <p:nvPr/>
        </p:nvSpPr>
        <p:spPr>
          <a:xfrm>
            <a:off x="228600" y="2029968"/>
            <a:ext cx="4343400" cy="914400"/>
          </a:xfrm>
          <a:prstGeom prst="rect">
            <a:avLst/>
          </a:prstGeom>
          <a:solidFill>
            <a:srgbClr val="F7F9FC"/>
          </a:solidFill>
          <a:ln w="12700">
            <a:solidFill>
              <a:srgbClr val="2E86AB"/>
            </a:solidFill>
            <a:prstDash val="solid"/>
          </a:ln>
        </p:spPr>
        <p:txBody>
          <a:bodyPr/>
          <a:lstStyle/>
          <a:p>
            <a:endParaRPr lang="tr-TR"/>
          </a:p>
        </p:txBody>
      </p:sp>
      <p:sp>
        <p:nvSpPr>
          <p:cNvPr id="11" name="Shape 9"/>
          <p:cNvSpPr/>
          <p:nvPr/>
        </p:nvSpPr>
        <p:spPr>
          <a:xfrm>
            <a:off x="228600" y="2029968"/>
            <a:ext cx="384048" cy="914400"/>
          </a:xfrm>
          <a:prstGeom prst="rect">
            <a:avLst/>
          </a:prstGeom>
          <a:solidFill>
            <a:srgbClr val="2E86AB"/>
          </a:solidFill>
          <a:ln w="12700">
            <a:solidFill>
              <a:srgbClr val="2E86AB"/>
            </a:solidFill>
            <a:prstDash val="solid"/>
          </a:ln>
        </p:spPr>
        <p:txBody>
          <a:bodyPr/>
          <a:lstStyle/>
          <a:p>
            <a:endParaRPr lang="tr-TR"/>
          </a:p>
        </p:txBody>
      </p:sp>
      <p:sp>
        <p:nvSpPr>
          <p:cNvPr id="12" name="Text 10"/>
          <p:cNvSpPr/>
          <p:nvPr/>
        </p:nvSpPr>
        <p:spPr>
          <a:xfrm>
            <a:off x="228600" y="202996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2</a:t>
            </a:r>
            <a:endParaRPr lang="en-US" sz="1800" dirty="0"/>
          </a:p>
        </p:txBody>
      </p:sp>
      <p:sp>
        <p:nvSpPr>
          <p:cNvPr id="13" name="Text 11"/>
          <p:cNvSpPr/>
          <p:nvPr/>
        </p:nvSpPr>
        <p:spPr>
          <a:xfrm>
            <a:off x="685800" y="2066544"/>
            <a:ext cx="3822192" cy="256032"/>
          </a:xfrm>
          <a:prstGeom prst="rect">
            <a:avLst/>
          </a:prstGeom>
          <a:noFill/>
          <a:ln/>
        </p:spPr>
        <p:txBody>
          <a:bodyPr wrap="square" lIns="0" tIns="0" rIns="0" bIns="0"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Otomatik Alanları Kontrol Edin</a:t>
            </a:r>
            <a:endParaRPr lang="en-US" sz="1100" dirty="0"/>
          </a:p>
        </p:txBody>
      </p:sp>
      <p:sp>
        <p:nvSpPr>
          <p:cNvPr id="14" name="Text 12"/>
          <p:cNvSpPr/>
          <p:nvPr/>
        </p:nvSpPr>
        <p:spPr>
          <a:xfrm>
            <a:off x="685800" y="2340864"/>
            <a:ext cx="3822192" cy="54864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Ders kodu, adı, türü doğru mu? Yanlışsa kendiniz değiştiremezsiniz, bölüm sekreterliğine bildirin.</a:t>
            </a:r>
            <a:endParaRPr lang="en-US" sz="900" dirty="0"/>
          </a:p>
        </p:txBody>
      </p:sp>
      <p:sp>
        <p:nvSpPr>
          <p:cNvPr id="15" name="Shape 13"/>
          <p:cNvSpPr/>
          <p:nvPr/>
        </p:nvSpPr>
        <p:spPr>
          <a:xfrm>
            <a:off x="228600" y="3035808"/>
            <a:ext cx="4343400" cy="914400"/>
          </a:xfrm>
          <a:prstGeom prst="rect">
            <a:avLst/>
          </a:prstGeom>
          <a:solidFill>
            <a:srgbClr val="F7F9FC"/>
          </a:solidFill>
          <a:ln w="12700">
            <a:solidFill>
              <a:srgbClr val="E67E22"/>
            </a:solidFill>
            <a:prstDash val="solid"/>
          </a:ln>
        </p:spPr>
        <p:txBody>
          <a:bodyPr/>
          <a:lstStyle/>
          <a:p>
            <a:endParaRPr lang="tr-TR"/>
          </a:p>
        </p:txBody>
      </p:sp>
      <p:sp>
        <p:nvSpPr>
          <p:cNvPr id="16" name="Shape 14"/>
          <p:cNvSpPr/>
          <p:nvPr/>
        </p:nvSpPr>
        <p:spPr>
          <a:xfrm>
            <a:off x="228600" y="3035808"/>
            <a:ext cx="384048" cy="914400"/>
          </a:xfrm>
          <a:prstGeom prst="rect">
            <a:avLst/>
          </a:prstGeom>
          <a:solidFill>
            <a:srgbClr val="E67E22"/>
          </a:solidFill>
          <a:ln w="12700">
            <a:solidFill>
              <a:srgbClr val="E67E22"/>
            </a:solidFill>
            <a:prstDash val="solid"/>
          </a:ln>
        </p:spPr>
        <p:txBody>
          <a:bodyPr/>
          <a:lstStyle/>
          <a:p>
            <a:endParaRPr lang="tr-TR"/>
          </a:p>
        </p:txBody>
      </p:sp>
      <p:sp>
        <p:nvSpPr>
          <p:cNvPr id="17" name="Text 15"/>
          <p:cNvSpPr/>
          <p:nvPr/>
        </p:nvSpPr>
        <p:spPr>
          <a:xfrm>
            <a:off x="228600" y="303580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3</a:t>
            </a:r>
            <a:endParaRPr lang="en-US" sz="1800" dirty="0"/>
          </a:p>
        </p:txBody>
      </p:sp>
      <p:sp>
        <p:nvSpPr>
          <p:cNvPr id="18" name="Text 16"/>
          <p:cNvSpPr/>
          <p:nvPr/>
        </p:nvSpPr>
        <p:spPr>
          <a:xfrm>
            <a:off x="685800" y="3072384"/>
            <a:ext cx="3822192" cy="256032"/>
          </a:xfrm>
          <a:prstGeom prst="rect">
            <a:avLst/>
          </a:prstGeom>
          <a:noFill/>
          <a:ln/>
        </p:spPr>
        <p:txBody>
          <a:bodyPr wrap="square" lIns="0" tIns="0" rIns="0" bIns="0" rtlCol="0" anchor="ctr"/>
          <a:lstStyle/>
          <a:p>
            <a:pPr marL="0" indent="0">
              <a:buNone/>
            </a:pPr>
            <a:r>
              <a:rPr lang="en-US" sz="1100" b="1" dirty="0">
                <a:solidFill>
                  <a:srgbClr val="E67E22"/>
                </a:solidFill>
                <a:latin typeface="Calibri" pitchFamily="34" charset="0"/>
                <a:ea typeface="Calibri" pitchFamily="34" charset="-122"/>
                <a:cs typeface="Calibri" pitchFamily="34" charset="-120"/>
              </a:rPr>
              <a:t>Eğitim Dilini Seçin</a:t>
            </a:r>
            <a:endParaRPr lang="en-US" sz="1100" dirty="0"/>
          </a:p>
        </p:txBody>
      </p:sp>
      <p:sp>
        <p:nvSpPr>
          <p:cNvPr id="19" name="Text 17"/>
          <p:cNvSpPr/>
          <p:nvPr/>
        </p:nvSpPr>
        <p:spPr>
          <a:xfrm>
            <a:off x="685800" y="3346704"/>
            <a:ext cx="3822192" cy="54864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'Eğitim Dili' menüsünden Türkçe/İngilizce seçin. Erasmus ise ilgili kutuyu işaretleyin.</a:t>
            </a:r>
            <a:endParaRPr lang="en-US" sz="900" dirty="0"/>
          </a:p>
        </p:txBody>
      </p:sp>
      <p:sp>
        <p:nvSpPr>
          <p:cNvPr id="20" name="Shape 18"/>
          <p:cNvSpPr/>
          <p:nvPr/>
        </p:nvSpPr>
        <p:spPr>
          <a:xfrm>
            <a:off x="228600" y="4041648"/>
            <a:ext cx="4343400" cy="914400"/>
          </a:xfrm>
          <a:prstGeom prst="rect">
            <a:avLst/>
          </a:prstGeom>
          <a:solidFill>
            <a:srgbClr val="F7F9FC"/>
          </a:solidFill>
          <a:ln w="12700">
            <a:solidFill>
              <a:srgbClr val="E67E22"/>
            </a:solidFill>
            <a:prstDash val="solid"/>
          </a:ln>
        </p:spPr>
        <p:txBody>
          <a:bodyPr/>
          <a:lstStyle/>
          <a:p>
            <a:endParaRPr lang="tr-TR"/>
          </a:p>
        </p:txBody>
      </p:sp>
      <p:sp>
        <p:nvSpPr>
          <p:cNvPr id="21" name="Shape 19"/>
          <p:cNvSpPr/>
          <p:nvPr/>
        </p:nvSpPr>
        <p:spPr>
          <a:xfrm>
            <a:off x="228600" y="4041648"/>
            <a:ext cx="384048" cy="914400"/>
          </a:xfrm>
          <a:prstGeom prst="rect">
            <a:avLst/>
          </a:prstGeom>
          <a:solidFill>
            <a:srgbClr val="E67E22"/>
          </a:solidFill>
          <a:ln w="12700">
            <a:solidFill>
              <a:srgbClr val="E67E22"/>
            </a:solidFill>
            <a:prstDash val="solid"/>
          </a:ln>
        </p:spPr>
        <p:txBody>
          <a:bodyPr/>
          <a:lstStyle/>
          <a:p>
            <a:endParaRPr lang="tr-TR"/>
          </a:p>
        </p:txBody>
      </p:sp>
      <p:sp>
        <p:nvSpPr>
          <p:cNvPr id="22" name="Text 20"/>
          <p:cNvSpPr/>
          <p:nvPr/>
        </p:nvSpPr>
        <p:spPr>
          <a:xfrm>
            <a:off x="228600" y="404164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4</a:t>
            </a:r>
            <a:endParaRPr lang="en-US" sz="1800" dirty="0"/>
          </a:p>
        </p:txBody>
      </p:sp>
      <p:sp>
        <p:nvSpPr>
          <p:cNvPr id="23" name="Text 21"/>
          <p:cNvSpPr/>
          <p:nvPr/>
        </p:nvSpPr>
        <p:spPr>
          <a:xfrm>
            <a:off x="685800" y="4078224"/>
            <a:ext cx="3822192" cy="256032"/>
          </a:xfrm>
          <a:prstGeom prst="rect">
            <a:avLst/>
          </a:prstGeom>
          <a:noFill/>
          <a:ln/>
        </p:spPr>
        <p:txBody>
          <a:bodyPr wrap="square" lIns="0" tIns="0" rIns="0" bIns="0" rtlCol="0" anchor="ctr"/>
          <a:lstStyle/>
          <a:p>
            <a:pPr marL="0" indent="0">
              <a:buNone/>
            </a:pPr>
            <a:r>
              <a:rPr lang="en-US" sz="1100" b="1" dirty="0">
                <a:solidFill>
                  <a:srgbClr val="E67E22"/>
                </a:solidFill>
                <a:latin typeface="Calibri" pitchFamily="34" charset="0"/>
                <a:ea typeface="Calibri" pitchFamily="34" charset="-122"/>
                <a:cs typeface="Calibri" pitchFamily="34" charset="-120"/>
              </a:rPr>
              <a:t>Ön Koşul Ders Girin</a:t>
            </a:r>
            <a:endParaRPr lang="en-US" sz="1100" dirty="0"/>
          </a:p>
        </p:txBody>
      </p:sp>
      <p:sp>
        <p:nvSpPr>
          <p:cNvPr id="24" name="Text 22"/>
          <p:cNvSpPr/>
          <p:nvPr/>
        </p:nvSpPr>
        <p:spPr>
          <a:xfrm>
            <a:off x="685800" y="4352544"/>
            <a:ext cx="3822192" cy="54864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Sol: Türkçe yazın. Sağ: İngilizce yazın. Ön koşul yoksa sol='Yok', sağ='None' — boş bırakmayın.</a:t>
            </a:r>
            <a:endParaRPr lang="en-US" sz="900" dirty="0"/>
          </a:p>
        </p:txBody>
      </p:sp>
      <p:sp>
        <p:nvSpPr>
          <p:cNvPr id="25" name="Shape 23"/>
          <p:cNvSpPr/>
          <p:nvPr/>
        </p:nvSpPr>
        <p:spPr>
          <a:xfrm>
            <a:off x="4846320" y="1024128"/>
            <a:ext cx="4343400" cy="914400"/>
          </a:xfrm>
          <a:prstGeom prst="rect">
            <a:avLst/>
          </a:prstGeom>
          <a:solidFill>
            <a:srgbClr val="F7F9FC"/>
          </a:solidFill>
          <a:ln w="12700">
            <a:solidFill>
              <a:srgbClr val="1E8C45"/>
            </a:solidFill>
            <a:prstDash val="solid"/>
          </a:ln>
        </p:spPr>
        <p:txBody>
          <a:bodyPr/>
          <a:lstStyle/>
          <a:p>
            <a:endParaRPr lang="tr-TR"/>
          </a:p>
        </p:txBody>
      </p:sp>
      <p:sp>
        <p:nvSpPr>
          <p:cNvPr id="26" name="Shape 24"/>
          <p:cNvSpPr/>
          <p:nvPr/>
        </p:nvSpPr>
        <p:spPr>
          <a:xfrm>
            <a:off x="4846320" y="1024128"/>
            <a:ext cx="384048" cy="914400"/>
          </a:xfrm>
          <a:prstGeom prst="rect">
            <a:avLst/>
          </a:prstGeom>
          <a:solidFill>
            <a:srgbClr val="1E8C45"/>
          </a:solidFill>
          <a:ln w="12700">
            <a:solidFill>
              <a:srgbClr val="1E8C45"/>
            </a:solidFill>
            <a:prstDash val="solid"/>
          </a:ln>
        </p:spPr>
        <p:txBody>
          <a:bodyPr/>
          <a:lstStyle/>
          <a:p>
            <a:endParaRPr lang="tr-TR"/>
          </a:p>
        </p:txBody>
      </p:sp>
      <p:sp>
        <p:nvSpPr>
          <p:cNvPr id="27" name="Text 25"/>
          <p:cNvSpPr/>
          <p:nvPr/>
        </p:nvSpPr>
        <p:spPr>
          <a:xfrm>
            <a:off x="4846320" y="102412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5</a:t>
            </a:r>
            <a:endParaRPr lang="en-US" sz="1800" dirty="0"/>
          </a:p>
        </p:txBody>
      </p:sp>
      <p:sp>
        <p:nvSpPr>
          <p:cNvPr id="28" name="Text 26"/>
          <p:cNvSpPr/>
          <p:nvPr/>
        </p:nvSpPr>
        <p:spPr>
          <a:xfrm>
            <a:off x="5303520" y="1060704"/>
            <a:ext cx="3822192" cy="256032"/>
          </a:xfrm>
          <a:prstGeom prst="rect">
            <a:avLst/>
          </a:prstGeom>
          <a:noFill/>
          <a:ln/>
        </p:spPr>
        <p:txBody>
          <a:bodyPr wrap="square" lIns="0" tIns="0" rIns="0" bIns="0" rtlCol="0" anchor="ctr"/>
          <a:lstStyle/>
          <a:p>
            <a:pPr marL="0" indent="0">
              <a:buNone/>
            </a:pPr>
            <a:r>
              <a:rPr lang="en-US" sz="1100" b="1" dirty="0">
                <a:solidFill>
                  <a:srgbClr val="1E8C45"/>
                </a:solidFill>
                <a:latin typeface="Calibri" pitchFamily="34" charset="0"/>
                <a:ea typeface="Calibri" pitchFamily="34" charset="-122"/>
                <a:cs typeface="Calibri" pitchFamily="34" charset="-120"/>
              </a:rPr>
              <a:t>Amacı Yazın</a:t>
            </a:r>
            <a:endParaRPr lang="en-US" sz="1100" dirty="0"/>
          </a:p>
        </p:txBody>
      </p:sp>
      <p:sp>
        <p:nvSpPr>
          <p:cNvPr id="29" name="Text 27"/>
          <p:cNvSpPr/>
          <p:nvPr/>
        </p:nvSpPr>
        <p:spPr>
          <a:xfrm>
            <a:off x="5303520" y="1335024"/>
            <a:ext cx="3822192" cy="54864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Sol kutu: Türkçe amaç (2-4 cümle)</a:t>
            </a:r>
            <a:endParaRPr lang="en-US" sz="900" dirty="0"/>
          </a:p>
          <a:p>
            <a:pPr marL="0" indent="0">
              <a:buNone/>
            </a:pPr>
            <a:r>
              <a:rPr lang="en-US" sz="900" dirty="0">
                <a:solidFill>
                  <a:srgbClr val="4A5568"/>
                </a:solidFill>
                <a:latin typeface="Calibri" pitchFamily="34" charset="0"/>
                <a:ea typeface="Calibri" pitchFamily="34" charset="-122"/>
                <a:cs typeface="Calibri" pitchFamily="34" charset="-120"/>
              </a:rPr>
              <a:t>Sağ kutu: Aynı metnin İngilizce çevirisi</a:t>
            </a:r>
            <a:endParaRPr lang="en-US" sz="900" dirty="0"/>
          </a:p>
          <a:p>
            <a:pPr marL="0" indent="0">
              <a:buNone/>
            </a:pPr>
            <a:r>
              <a:rPr lang="en-US" sz="900" dirty="0">
                <a:solidFill>
                  <a:srgbClr val="4A5568"/>
                </a:solidFill>
                <a:latin typeface="Calibri" pitchFamily="34" charset="0"/>
                <a:ea typeface="Calibri" pitchFamily="34" charset="-122"/>
                <a:cs typeface="Calibri" pitchFamily="34" charset="-120"/>
              </a:rPr>
              <a:t>Örn: 'Bu ders ile... amaçlanmaktadır.'</a:t>
            </a:r>
            <a:endParaRPr lang="en-US" sz="900" dirty="0"/>
          </a:p>
        </p:txBody>
      </p:sp>
      <p:sp>
        <p:nvSpPr>
          <p:cNvPr id="30" name="Shape 28"/>
          <p:cNvSpPr/>
          <p:nvPr/>
        </p:nvSpPr>
        <p:spPr>
          <a:xfrm>
            <a:off x="4846320" y="2029968"/>
            <a:ext cx="4343400" cy="914400"/>
          </a:xfrm>
          <a:prstGeom prst="rect">
            <a:avLst/>
          </a:prstGeom>
          <a:solidFill>
            <a:srgbClr val="F7F9FC"/>
          </a:solidFill>
          <a:ln w="12700">
            <a:solidFill>
              <a:srgbClr val="1E8C45"/>
            </a:solidFill>
            <a:prstDash val="solid"/>
          </a:ln>
        </p:spPr>
        <p:txBody>
          <a:bodyPr/>
          <a:lstStyle/>
          <a:p>
            <a:endParaRPr lang="tr-TR"/>
          </a:p>
        </p:txBody>
      </p:sp>
      <p:sp>
        <p:nvSpPr>
          <p:cNvPr id="31" name="Shape 29"/>
          <p:cNvSpPr/>
          <p:nvPr/>
        </p:nvSpPr>
        <p:spPr>
          <a:xfrm>
            <a:off x="4846320" y="2029968"/>
            <a:ext cx="384048" cy="914400"/>
          </a:xfrm>
          <a:prstGeom prst="rect">
            <a:avLst/>
          </a:prstGeom>
          <a:solidFill>
            <a:srgbClr val="1E8C45"/>
          </a:solidFill>
          <a:ln w="12700">
            <a:solidFill>
              <a:srgbClr val="1E8C45"/>
            </a:solidFill>
            <a:prstDash val="solid"/>
          </a:ln>
        </p:spPr>
        <p:txBody>
          <a:bodyPr/>
          <a:lstStyle/>
          <a:p>
            <a:endParaRPr lang="tr-TR"/>
          </a:p>
        </p:txBody>
      </p:sp>
      <p:sp>
        <p:nvSpPr>
          <p:cNvPr id="32" name="Text 30"/>
          <p:cNvSpPr/>
          <p:nvPr/>
        </p:nvSpPr>
        <p:spPr>
          <a:xfrm>
            <a:off x="4846320" y="202996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6</a:t>
            </a:r>
            <a:endParaRPr lang="en-US" sz="1800" dirty="0"/>
          </a:p>
        </p:txBody>
      </p:sp>
      <p:sp>
        <p:nvSpPr>
          <p:cNvPr id="33" name="Text 31"/>
          <p:cNvSpPr/>
          <p:nvPr/>
        </p:nvSpPr>
        <p:spPr>
          <a:xfrm>
            <a:off x="5303520" y="2066544"/>
            <a:ext cx="3822192" cy="256032"/>
          </a:xfrm>
          <a:prstGeom prst="rect">
            <a:avLst/>
          </a:prstGeom>
          <a:noFill/>
          <a:ln/>
        </p:spPr>
        <p:txBody>
          <a:bodyPr wrap="square" lIns="0" tIns="0" rIns="0" bIns="0" rtlCol="0" anchor="ctr"/>
          <a:lstStyle/>
          <a:p>
            <a:pPr marL="0" indent="0">
              <a:buNone/>
            </a:pPr>
            <a:r>
              <a:rPr lang="en-US" sz="1100" b="1" dirty="0">
                <a:solidFill>
                  <a:srgbClr val="1E8C45"/>
                </a:solidFill>
                <a:latin typeface="Calibri" pitchFamily="34" charset="0"/>
                <a:ea typeface="Calibri" pitchFamily="34" charset="-122"/>
                <a:cs typeface="Calibri" pitchFamily="34" charset="-120"/>
              </a:rPr>
              <a:t>İçeriği Yazın</a:t>
            </a:r>
            <a:endParaRPr lang="en-US" sz="1100" dirty="0"/>
          </a:p>
        </p:txBody>
      </p:sp>
      <p:sp>
        <p:nvSpPr>
          <p:cNvPr id="34" name="Text 32"/>
          <p:cNvSpPr/>
          <p:nvPr/>
        </p:nvSpPr>
        <p:spPr>
          <a:xfrm>
            <a:off x="5303520" y="2340864"/>
            <a:ext cx="3822192" cy="54864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Ana konuları virgülle ayırarak yazın.</a:t>
            </a:r>
            <a:endParaRPr lang="en-US" sz="900" dirty="0"/>
          </a:p>
          <a:p>
            <a:pPr marL="0" indent="0">
              <a:buNone/>
            </a:pPr>
            <a:r>
              <a:rPr lang="en-US" sz="900" dirty="0">
                <a:solidFill>
                  <a:srgbClr val="4A5568"/>
                </a:solidFill>
                <a:latin typeface="Calibri" pitchFamily="34" charset="0"/>
                <a:ea typeface="Calibri" pitchFamily="34" charset="-122"/>
                <a:cs typeface="Calibri" pitchFamily="34" charset="-120"/>
              </a:rPr>
              <a:t>Örn TR: 'Temel kavramlar, işletme türleri, fonksiyonlar'</a:t>
            </a:r>
            <a:endParaRPr lang="en-US" sz="900" dirty="0"/>
          </a:p>
          <a:p>
            <a:pPr marL="0" indent="0">
              <a:buNone/>
            </a:pPr>
            <a:r>
              <a:rPr lang="en-US" sz="900" dirty="0">
                <a:solidFill>
                  <a:srgbClr val="4A5568"/>
                </a:solidFill>
                <a:latin typeface="Calibri" pitchFamily="34" charset="0"/>
                <a:ea typeface="Calibri" pitchFamily="34" charset="-122"/>
                <a:cs typeface="Calibri" pitchFamily="34" charset="-120"/>
              </a:rPr>
              <a:t>Örn EN: 'Basic concepts, business types, functions'</a:t>
            </a:r>
            <a:endParaRPr lang="en-US" sz="900" dirty="0"/>
          </a:p>
        </p:txBody>
      </p:sp>
      <p:sp>
        <p:nvSpPr>
          <p:cNvPr id="35" name="Shape 33"/>
          <p:cNvSpPr/>
          <p:nvPr/>
        </p:nvSpPr>
        <p:spPr>
          <a:xfrm>
            <a:off x="4846320" y="3035808"/>
            <a:ext cx="4343400" cy="914400"/>
          </a:xfrm>
          <a:prstGeom prst="rect">
            <a:avLst/>
          </a:prstGeom>
          <a:solidFill>
            <a:srgbClr val="F7F9FC"/>
          </a:solidFill>
          <a:ln w="12700">
            <a:solidFill>
              <a:srgbClr val="E84855"/>
            </a:solidFill>
            <a:prstDash val="solid"/>
          </a:ln>
        </p:spPr>
        <p:txBody>
          <a:bodyPr/>
          <a:lstStyle/>
          <a:p>
            <a:endParaRPr lang="tr-TR"/>
          </a:p>
        </p:txBody>
      </p:sp>
      <p:sp>
        <p:nvSpPr>
          <p:cNvPr id="36" name="Shape 34"/>
          <p:cNvSpPr/>
          <p:nvPr/>
        </p:nvSpPr>
        <p:spPr>
          <a:xfrm>
            <a:off x="4846320" y="3035808"/>
            <a:ext cx="384048" cy="914400"/>
          </a:xfrm>
          <a:prstGeom prst="rect">
            <a:avLst/>
          </a:prstGeom>
          <a:solidFill>
            <a:srgbClr val="E84855"/>
          </a:solidFill>
          <a:ln w="12700">
            <a:solidFill>
              <a:srgbClr val="E84855"/>
            </a:solidFill>
            <a:prstDash val="solid"/>
          </a:ln>
        </p:spPr>
        <p:txBody>
          <a:bodyPr/>
          <a:lstStyle/>
          <a:p>
            <a:endParaRPr lang="tr-TR"/>
          </a:p>
        </p:txBody>
      </p:sp>
      <p:sp>
        <p:nvSpPr>
          <p:cNvPr id="37" name="Text 35"/>
          <p:cNvSpPr/>
          <p:nvPr/>
        </p:nvSpPr>
        <p:spPr>
          <a:xfrm>
            <a:off x="4846320" y="3035808"/>
            <a:ext cx="384048" cy="9144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7</a:t>
            </a:r>
            <a:endParaRPr lang="en-US" sz="1800" dirty="0"/>
          </a:p>
        </p:txBody>
      </p:sp>
      <p:sp>
        <p:nvSpPr>
          <p:cNvPr id="38" name="Text 36"/>
          <p:cNvSpPr/>
          <p:nvPr/>
        </p:nvSpPr>
        <p:spPr>
          <a:xfrm>
            <a:off x="5303520" y="3072384"/>
            <a:ext cx="3822192" cy="256032"/>
          </a:xfrm>
          <a:prstGeom prst="rect">
            <a:avLst/>
          </a:prstGeom>
          <a:noFill/>
          <a:ln/>
        </p:spPr>
        <p:txBody>
          <a:bodyPr wrap="square" lIns="0" tIns="0" rIns="0" bIns="0" rtlCol="0" anchor="ctr"/>
          <a:lstStyle/>
          <a:p>
            <a:pPr marL="0" indent="0">
              <a:buNone/>
            </a:pPr>
            <a:r>
              <a:rPr lang="en-US" sz="1100" b="1" dirty="0">
                <a:solidFill>
                  <a:srgbClr val="E84855"/>
                </a:solidFill>
                <a:latin typeface="Calibri" pitchFamily="34" charset="0"/>
                <a:ea typeface="Calibri" pitchFamily="34" charset="-122"/>
                <a:cs typeface="Calibri" pitchFamily="34" charset="-120"/>
              </a:rPr>
              <a:t>KAYDET — Son Adım!</a:t>
            </a:r>
            <a:endParaRPr lang="en-US" sz="1100" dirty="0"/>
          </a:p>
        </p:txBody>
      </p:sp>
      <p:sp>
        <p:nvSpPr>
          <p:cNvPr id="39" name="Text 37"/>
          <p:cNvSpPr/>
          <p:nvPr/>
        </p:nvSpPr>
        <p:spPr>
          <a:xfrm>
            <a:off x="5303520" y="3346704"/>
            <a:ext cx="3822192" cy="548640"/>
          </a:xfrm>
          <a:prstGeom prst="rect">
            <a:avLst/>
          </a:prstGeom>
          <a:noFill/>
          <a:ln/>
        </p:spPr>
        <p:txBody>
          <a:bodyPr wrap="square" lIns="0" tIns="0" rIns="0" bIns="0" rtlCol="0" anchor="ctr"/>
          <a:lstStyle/>
          <a:p>
            <a:pPr marL="0" indent="0">
              <a:buNone/>
            </a:pPr>
            <a:r>
              <a:rPr lang="en-US" sz="900" dirty="0">
                <a:solidFill>
                  <a:srgbClr val="4A5568"/>
                </a:solidFill>
                <a:latin typeface="Calibri" pitchFamily="34" charset="0"/>
                <a:ea typeface="Calibri" pitchFamily="34" charset="-122"/>
                <a:cs typeface="Calibri" pitchFamily="34" charset="-120"/>
              </a:rPr>
              <a:t>Sayfanın ALTINDAKİ yeşil 'Değişiklikleri Kaydet' butonuna basın. Basmazsanız tüm girdiğiniz bilgiler silinir!</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A3A6B"/>
          </a:solidFill>
          <a:ln w="12700">
            <a:solidFill>
              <a:srgbClr val="1A3A6B"/>
            </a:solidFill>
            <a:prstDash val="solid"/>
          </a:ln>
        </p:spPr>
        <p:txBody>
          <a:bodyPr/>
          <a:lstStyle/>
          <a:p>
            <a:endParaRPr lang="tr-TR"/>
          </a:p>
        </p:txBody>
      </p:sp>
      <p:sp>
        <p:nvSpPr>
          <p:cNvPr id="3" name="Text 1"/>
          <p:cNvSpPr/>
          <p:nvPr/>
        </p:nvSpPr>
        <p:spPr>
          <a:xfrm>
            <a:off x="365760" y="91440"/>
            <a:ext cx="8229600" cy="4572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Doğru ve Yanlış Doldurma Örnekleri</a:t>
            </a:r>
            <a:endParaRPr lang="en-US" sz="2400" dirty="0"/>
          </a:p>
        </p:txBody>
      </p:sp>
      <p:sp>
        <p:nvSpPr>
          <p:cNvPr id="4" name="Text 2"/>
          <p:cNvSpPr/>
          <p:nvPr/>
        </p:nvSpPr>
        <p:spPr>
          <a:xfrm>
            <a:off x="365760" y="594360"/>
            <a:ext cx="8229600" cy="274320"/>
          </a:xfrm>
          <a:prstGeom prst="rect">
            <a:avLst/>
          </a:prstGeom>
          <a:noFill/>
          <a:ln/>
        </p:spPr>
        <p:txBody>
          <a:bodyPr wrap="square" lIns="0" tIns="0" rIns="0" bIns="0" rtlCol="0" anchor="ctr"/>
          <a:lstStyle/>
          <a:p>
            <a:pPr marL="0" indent="0">
              <a:buNone/>
            </a:pPr>
            <a:r>
              <a:rPr lang="en-US" sz="1200" dirty="0">
                <a:solidFill>
                  <a:srgbClr val="9BB8D4"/>
                </a:solidFill>
                <a:latin typeface="Calibri" pitchFamily="34" charset="0"/>
                <a:ea typeface="Calibri" pitchFamily="34" charset="-122"/>
                <a:cs typeface="Calibri" pitchFamily="34" charset="-120"/>
              </a:rPr>
              <a:t>'Amaç' ve 'İçerik' alanları için gerçek örnekler — Akreditasyon buna göre puanlar</a:t>
            </a:r>
            <a:endParaRPr lang="en-US" sz="1200" dirty="0"/>
          </a:p>
        </p:txBody>
      </p:sp>
      <p:sp>
        <p:nvSpPr>
          <p:cNvPr id="5" name="Shape 3"/>
          <p:cNvSpPr/>
          <p:nvPr/>
        </p:nvSpPr>
        <p:spPr>
          <a:xfrm>
            <a:off x="228600" y="1024128"/>
            <a:ext cx="4251960" cy="320040"/>
          </a:xfrm>
          <a:prstGeom prst="rect">
            <a:avLst/>
          </a:prstGeom>
          <a:solidFill>
            <a:srgbClr val="E84855"/>
          </a:solidFill>
          <a:ln w="12700">
            <a:solidFill>
              <a:srgbClr val="E84855"/>
            </a:solidFill>
            <a:prstDash val="solid"/>
          </a:ln>
        </p:spPr>
        <p:txBody>
          <a:bodyPr/>
          <a:lstStyle/>
          <a:p>
            <a:endParaRPr lang="tr-TR"/>
          </a:p>
        </p:txBody>
      </p:sp>
      <p:sp>
        <p:nvSpPr>
          <p:cNvPr id="6" name="Text 4"/>
          <p:cNvSpPr/>
          <p:nvPr/>
        </p:nvSpPr>
        <p:spPr>
          <a:xfrm>
            <a:off x="320040" y="1024128"/>
            <a:ext cx="4069080" cy="3200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YANLIŞ — Kabul Edilmez</a:t>
            </a:r>
            <a:endParaRPr lang="en-US" sz="1200" dirty="0"/>
          </a:p>
        </p:txBody>
      </p:sp>
      <p:sp>
        <p:nvSpPr>
          <p:cNvPr id="7" name="Shape 5"/>
          <p:cNvSpPr/>
          <p:nvPr/>
        </p:nvSpPr>
        <p:spPr>
          <a:xfrm>
            <a:off x="228600" y="1399032"/>
            <a:ext cx="4251960" cy="822960"/>
          </a:xfrm>
          <a:prstGeom prst="rect">
            <a:avLst/>
          </a:prstGeom>
          <a:solidFill>
            <a:srgbClr val="FFF5F5"/>
          </a:solidFill>
          <a:ln w="12700">
            <a:solidFill>
              <a:srgbClr val="FFCCCC"/>
            </a:solidFill>
            <a:prstDash val="solid"/>
          </a:ln>
        </p:spPr>
        <p:txBody>
          <a:bodyPr/>
          <a:lstStyle/>
          <a:p>
            <a:endParaRPr lang="tr-TR"/>
          </a:p>
        </p:txBody>
      </p:sp>
      <p:sp>
        <p:nvSpPr>
          <p:cNvPr id="8" name="Text 6"/>
          <p:cNvSpPr/>
          <p:nvPr/>
        </p:nvSpPr>
        <p:spPr>
          <a:xfrm>
            <a:off x="320040" y="1435608"/>
            <a:ext cx="406908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Amaç çok kısa</a:t>
            </a:r>
            <a:endParaRPr lang="en-US" sz="950" dirty="0"/>
          </a:p>
        </p:txBody>
      </p:sp>
      <p:sp>
        <p:nvSpPr>
          <p:cNvPr id="9" name="Text 7"/>
          <p:cNvSpPr/>
          <p:nvPr/>
        </p:nvSpPr>
        <p:spPr>
          <a:xfrm>
            <a:off x="320040" y="1636776"/>
            <a:ext cx="4069080" cy="219456"/>
          </a:xfrm>
          <a:prstGeom prst="rect">
            <a:avLst/>
          </a:prstGeom>
          <a:noFill/>
          <a:ln/>
        </p:spPr>
        <p:txBody>
          <a:bodyPr wrap="square" lIns="0" tIns="0" rIns="0" bIns="0" rtlCol="0" anchor="ctr"/>
          <a:lstStyle/>
          <a:p>
            <a:pPr marL="0" indent="0">
              <a:buNone/>
            </a:pPr>
            <a:r>
              <a:rPr lang="en-US" sz="950" i="1" dirty="0">
                <a:solidFill>
                  <a:srgbClr val="333333"/>
                </a:solidFill>
                <a:latin typeface="Calibri" pitchFamily="34" charset="0"/>
                <a:ea typeface="Calibri" pitchFamily="34" charset="-122"/>
                <a:cs typeface="Calibri" pitchFamily="34" charset="-120"/>
              </a:rPr>
              <a:t>"İşletme öğretmek."</a:t>
            </a:r>
            <a:endParaRPr lang="en-US" sz="950" dirty="0"/>
          </a:p>
        </p:txBody>
      </p:sp>
      <p:sp>
        <p:nvSpPr>
          <p:cNvPr id="10" name="Text 8"/>
          <p:cNvSpPr/>
          <p:nvPr/>
        </p:nvSpPr>
        <p:spPr>
          <a:xfrm>
            <a:off x="320040" y="1901952"/>
            <a:ext cx="4069080" cy="274320"/>
          </a:xfrm>
          <a:prstGeom prst="rect">
            <a:avLst/>
          </a:prstGeom>
          <a:noFill/>
          <a:ln/>
        </p:spPr>
        <p:txBody>
          <a:bodyPr wrap="square" lIns="0" tIns="0" rIns="0" bIns="0" rtlCol="0" anchor="ctr"/>
          <a:lstStyle/>
          <a:p>
            <a:pPr marL="0" indent="0">
              <a:buNone/>
            </a:pPr>
            <a:r>
              <a:rPr lang="en-US" sz="880" dirty="0">
                <a:solidFill>
                  <a:srgbClr val="AA3333"/>
                </a:solidFill>
                <a:latin typeface="Calibri" pitchFamily="34" charset="0"/>
                <a:ea typeface="Calibri" pitchFamily="34" charset="-122"/>
                <a:cs typeface="Calibri" pitchFamily="34" charset="-120"/>
              </a:rPr>
              <a:t>→ Tek cümle, ölçülemez. Akreditasyonda 'yetersiz' sayılır.</a:t>
            </a:r>
            <a:endParaRPr lang="en-US" sz="880" dirty="0"/>
          </a:p>
        </p:txBody>
      </p:sp>
      <p:sp>
        <p:nvSpPr>
          <p:cNvPr id="11" name="Shape 9"/>
          <p:cNvSpPr/>
          <p:nvPr/>
        </p:nvSpPr>
        <p:spPr>
          <a:xfrm>
            <a:off x="228600" y="2313432"/>
            <a:ext cx="4251960" cy="822960"/>
          </a:xfrm>
          <a:prstGeom prst="rect">
            <a:avLst/>
          </a:prstGeom>
          <a:solidFill>
            <a:srgbClr val="FFF5F5"/>
          </a:solidFill>
          <a:ln w="12700">
            <a:solidFill>
              <a:srgbClr val="FFCCCC"/>
            </a:solidFill>
            <a:prstDash val="solid"/>
          </a:ln>
        </p:spPr>
        <p:txBody>
          <a:bodyPr/>
          <a:lstStyle/>
          <a:p>
            <a:endParaRPr lang="tr-TR"/>
          </a:p>
        </p:txBody>
      </p:sp>
      <p:sp>
        <p:nvSpPr>
          <p:cNvPr id="12" name="Text 10"/>
          <p:cNvSpPr/>
          <p:nvPr/>
        </p:nvSpPr>
        <p:spPr>
          <a:xfrm>
            <a:off x="320040" y="2350008"/>
            <a:ext cx="406908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Amaç muğlak</a:t>
            </a:r>
            <a:endParaRPr lang="en-US" sz="950" dirty="0"/>
          </a:p>
        </p:txBody>
      </p:sp>
      <p:sp>
        <p:nvSpPr>
          <p:cNvPr id="13" name="Text 11"/>
          <p:cNvSpPr/>
          <p:nvPr/>
        </p:nvSpPr>
        <p:spPr>
          <a:xfrm>
            <a:off x="320040" y="2551176"/>
            <a:ext cx="4069080" cy="219456"/>
          </a:xfrm>
          <a:prstGeom prst="rect">
            <a:avLst/>
          </a:prstGeom>
          <a:noFill/>
          <a:ln/>
        </p:spPr>
        <p:txBody>
          <a:bodyPr wrap="square" lIns="0" tIns="0" rIns="0" bIns="0" rtlCol="0" anchor="ctr"/>
          <a:lstStyle/>
          <a:p>
            <a:pPr marL="0" indent="0">
              <a:buNone/>
            </a:pPr>
            <a:r>
              <a:rPr lang="en-US" sz="950" i="1" dirty="0">
                <a:solidFill>
                  <a:srgbClr val="333333"/>
                </a:solidFill>
                <a:latin typeface="Calibri" pitchFamily="34" charset="0"/>
                <a:ea typeface="Calibri" pitchFamily="34" charset="-122"/>
                <a:cs typeface="Calibri" pitchFamily="34" charset="-120"/>
              </a:rPr>
              <a:t>"Öğrencilere işletme hakkında bilgi vermek."</a:t>
            </a:r>
            <a:endParaRPr lang="en-US" sz="950" dirty="0"/>
          </a:p>
        </p:txBody>
      </p:sp>
      <p:sp>
        <p:nvSpPr>
          <p:cNvPr id="14" name="Text 12"/>
          <p:cNvSpPr/>
          <p:nvPr/>
        </p:nvSpPr>
        <p:spPr>
          <a:xfrm>
            <a:off x="320040" y="2816352"/>
            <a:ext cx="4069080" cy="274320"/>
          </a:xfrm>
          <a:prstGeom prst="rect">
            <a:avLst/>
          </a:prstGeom>
          <a:noFill/>
          <a:ln/>
        </p:spPr>
        <p:txBody>
          <a:bodyPr wrap="square" lIns="0" tIns="0" rIns="0" bIns="0" rtlCol="0" anchor="ctr"/>
          <a:lstStyle/>
          <a:p>
            <a:pPr marL="0" indent="0">
              <a:buNone/>
            </a:pPr>
            <a:r>
              <a:rPr lang="en-US" sz="880" dirty="0">
                <a:solidFill>
                  <a:srgbClr val="AA3333"/>
                </a:solidFill>
                <a:latin typeface="Calibri" pitchFamily="34" charset="0"/>
                <a:ea typeface="Calibri" pitchFamily="34" charset="-122"/>
                <a:cs typeface="Calibri" pitchFamily="34" charset="-120"/>
              </a:rPr>
              <a:t>→ 'Bilgi vermek' ne demek? Hangi bilgi, ne için? Çok genel.</a:t>
            </a:r>
            <a:endParaRPr lang="en-US" sz="880" dirty="0"/>
          </a:p>
        </p:txBody>
      </p:sp>
      <p:sp>
        <p:nvSpPr>
          <p:cNvPr id="15" name="Shape 13"/>
          <p:cNvSpPr/>
          <p:nvPr/>
        </p:nvSpPr>
        <p:spPr>
          <a:xfrm>
            <a:off x="228600" y="3227832"/>
            <a:ext cx="4251960" cy="822960"/>
          </a:xfrm>
          <a:prstGeom prst="rect">
            <a:avLst/>
          </a:prstGeom>
          <a:solidFill>
            <a:srgbClr val="FFF5F5"/>
          </a:solidFill>
          <a:ln w="12700">
            <a:solidFill>
              <a:srgbClr val="FFCCCC"/>
            </a:solidFill>
            <a:prstDash val="solid"/>
          </a:ln>
        </p:spPr>
        <p:txBody>
          <a:bodyPr/>
          <a:lstStyle/>
          <a:p>
            <a:endParaRPr lang="tr-TR"/>
          </a:p>
        </p:txBody>
      </p:sp>
      <p:sp>
        <p:nvSpPr>
          <p:cNvPr id="16" name="Text 14"/>
          <p:cNvSpPr/>
          <p:nvPr/>
        </p:nvSpPr>
        <p:spPr>
          <a:xfrm>
            <a:off x="320040" y="3264408"/>
            <a:ext cx="406908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İçerik boş</a:t>
            </a:r>
            <a:endParaRPr lang="en-US" sz="950" dirty="0"/>
          </a:p>
        </p:txBody>
      </p:sp>
      <p:sp>
        <p:nvSpPr>
          <p:cNvPr id="17" name="Text 15"/>
          <p:cNvSpPr/>
          <p:nvPr/>
        </p:nvSpPr>
        <p:spPr>
          <a:xfrm>
            <a:off x="320040" y="3465576"/>
            <a:ext cx="4069080" cy="219456"/>
          </a:xfrm>
          <a:prstGeom prst="rect">
            <a:avLst/>
          </a:prstGeom>
          <a:noFill/>
          <a:ln/>
        </p:spPr>
        <p:txBody>
          <a:bodyPr wrap="square" lIns="0" tIns="0" rIns="0" bIns="0" rtlCol="0" anchor="ctr"/>
          <a:lstStyle/>
          <a:p>
            <a:pPr marL="0" indent="0">
              <a:buNone/>
            </a:pPr>
            <a:r>
              <a:rPr lang="en-US" sz="950" i="1" dirty="0">
                <a:solidFill>
                  <a:srgbClr val="333333"/>
                </a:solidFill>
                <a:latin typeface="Calibri" pitchFamily="34" charset="0"/>
                <a:ea typeface="Calibri" pitchFamily="34" charset="-122"/>
                <a:cs typeface="Calibri" pitchFamily="34" charset="-120"/>
              </a:rPr>
              <a:t>"(alan boş bırakılmış)"</a:t>
            </a:r>
            <a:endParaRPr lang="en-US" sz="950" dirty="0"/>
          </a:p>
        </p:txBody>
      </p:sp>
      <p:sp>
        <p:nvSpPr>
          <p:cNvPr id="18" name="Text 16"/>
          <p:cNvSpPr/>
          <p:nvPr/>
        </p:nvSpPr>
        <p:spPr>
          <a:xfrm>
            <a:off x="320040" y="3730752"/>
            <a:ext cx="4069080" cy="274320"/>
          </a:xfrm>
          <a:prstGeom prst="rect">
            <a:avLst/>
          </a:prstGeom>
          <a:noFill/>
          <a:ln/>
        </p:spPr>
        <p:txBody>
          <a:bodyPr wrap="square" lIns="0" tIns="0" rIns="0" bIns="0" rtlCol="0" anchor="ctr"/>
          <a:lstStyle/>
          <a:p>
            <a:pPr marL="0" indent="0">
              <a:buNone/>
            </a:pPr>
            <a:r>
              <a:rPr lang="en-US" sz="880" dirty="0">
                <a:solidFill>
                  <a:srgbClr val="AA3333"/>
                </a:solidFill>
                <a:latin typeface="Calibri" pitchFamily="34" charset="0"/>
                <a:ea typeface="Calibri" pitchFamily="34" charset="-122"/>
                <a:cs typeface="Calibri" pitchFamily="34" charset="-120"/>
              </a:rPr>
              <a:t>→ Boş alan sistem tarafından eksik işaretlenir.</a:t>
            </a:r>
            <a:endParaRPr lang="en-US" sz="880" dirty="0"/>
          </a:p>
        </p:txBody>
      </p:sp>
      <p:sp>
        <p:nvSpPr>
          <p:cNvPr id="19" name="Shape 17"/>
          <p:cNvSpPr/>
          <p:nvPr/>
        </p:nvSpPr>
        <p:spPr>
          <a:xfrm>
            <a:off x="228600" y="4142232"/>
            <a:ext cx="4251960" cy="822960"/>
          </a:xfrm>
          <a:prstGeom prst="rect">
            <a:avLst/>
          </a:prstGeom>
          <a:solidFill>
            <a:srgbClr val="FFF5F5"/>
          </a:solidFill>
          <a:ln w="12700">
            <a:solidFill>
              <a:srgbClr val="FFCCCC"/>
            </a:solidFill>
            <a:prstDash val="solid"/>
          </a:ln>
        </p:spPr>
        <p:txBody>
          <a:bodyPr/>
          <a:lstStyle/>
          <a:p>
            <a:endParaRPr lang="tr-TR"/>
          </a:p>
        </p:txBody>
      </p:sp>
      <p:sp>
        <p:nvSpPr>
          <p:cNvPr id="20" name="Text 18"/>
          <p:cNvSpPr/>
          <p:nvPr/>
        </p:nvSpPr>
        <p:spPr>
          <a:xfrm>
            <a:off x="320040" y="4178808"/>
            <a:ext cx="4069080" cy="201168"/>
          </a:xfrm>
          <a:prstGeom prst="rect">
            <a:avLst/>
          </a:prstGeom>
          <a:noFill/>
          <a:ln/>
        </p:spPr>
        <p:txBody>
          <a:bodyPr wrap="square" lIns="0" tIns="0" rIns="0" bIns="0" rtlCol="0" anchor="ctr"/>
          <a:lstStyle/>
          <a:p>
            <a:pPr marL="0" indent="0">
              <a:buNone/>
            </a:pPr>
            <a:r>
              <a:rPr lang="en-US" sz="950" b="1" dirty="0">
                <a:solidFill>
                  <a:srgbClr val="E84855"/>
                </a:solidFill>
                <a:latin typeface="Calibri" pitchFamily="34" charset="0"/>
                <a:ea typeface="Calibri" pitchFamily="34" charset="-122"/>
                <a:cs typeface="Calibri" pitchFamily="34" charset="-120"/>
              </a:rPr>
              <a:t>TR alanda EN kelime karışmış</a:t>
            </a:r>
            <a:endParaRPr lang="en-US" sz="950" dirty="0"/>
          </a:p>
        </p:txBody>
      </p:sp>
      <p:sp>
        <p:nvSpPr>
          <p:cNvPr id="21" name="Text 19"/>
          <p:cNvSpPr/>
          <p:nvPr/>
        </p:nvSpPr>
        <p:spPr>
          <a:xfrm>
            <a:off x="320040" y="4379976"/>
            <a:ext cx="4069080" cy="219456"/>
          </a:xfrm>
          <a:prstGeom prst="rect">
            <a:avLst/>
          </a:prstGeom>
          <a:noFill/>
          <a:ln/>
        </p:spPr>
        <p:txBody>
          <a:bodyPr wrap="square" lIns="0" tIns="0" rIns="0" bIns="0" rtlCol="0" anchor="ctr"/>
          <a:lstStyle/>
          <a:p>
            <a:pPr marL="0" indent="0">
              <a:buNone/>
            </a:pPr>
            <a:r>
              <a:rPr lang="en-US" sz="950" i="1" dirty="0">
                <a:solidFill>
                  <a:srgbClr val="333333"/>
                </a:solidFill>
                <a:latin typeface="Calibri" pitchFamily="34" charset="0"/>
                <a:ea typeface="Calibri" pitchFamily="34" charset="-122"/>
                <a:cs typeface="Calibri" pitchFamily="34" charset="-120"/>
              </a:rPr>
              <a:t>"Basic concepts, işletme türleri, fonksiyonlar."</a:t>
            </a:r>
            <a:endParaRPr lang="en-US" sz="950" dirty="0"/>
          </a:p>
        </p:txBody>
      </p:sp>
      <p:sp>
        <p:nvSpPr>
          <p:cNvPr id="22" name="Text 20"/>
          <p:cNvSpPr/>
          <p:nvPr/>
        </p:nvSpPr>
        <p:spPr>
          <a:xfrm>
            <a:off x="320040" y="4645152"/>
            <a:ext cx="4069080" cy="274320"/>
          </a:xfrm>
          <a:prstGeom prst="rect">
            <a:avLst/>
          </a:prstGeom>
          <a:noFill/>
          <a:ln/>
        </p:spPr>
        <p:txBody>
          <a:bodyPr wrap="square" lIns="0" tIns="0" rIns="0" bIns="0" rtlCol="0" anchor="ctr"/>
          <a:lstStyle/>
          <a:p>
            <a:pPr marL="0" indent="0">
              <a:buNone/>
            </a:pPr>
            <a:r>
              <a:rPr lang="en-US" sz="880" dirty="0">
                <a:solidFill>
                  <a:srgbClr val="AA3333"/>
                </a:solidFill>
                <a:latin typeface="Calibri" pitchFamily="34" charset="0"/>
                <a:ea typeface="Calibri" pitchFamily="34" charset="-122"/>
                <a:cs typeface="Calibri" pitchFamily="34" charset="-120"/>
              </a:rPr>
              <a:t>→ TR ve EN alanları birbirine karışmış, tutarsız görünür.</a:t>
            </a:r>
            <a:endParaRPr lang="en-US" sz="880" dirty="0"/>
          </a:p>
        </p:txBody>
      </p:sp>
      <p:sp>
        <p:nvSpPr>
          <p:cNvPr id="23" name="Shape 21"/>
          <p:cNvSpPr/>
          <p:nvPr/>
        </p:nvSpPr>
        <p:spPr>
          <a:xfrm>
            <a:off x="4663440" y="1024128"/>
            <a:ext cx="4251960" cy="320040"/>
          </a:xfrm>
          <a:prstGeom prst="rect">
            <a:avLst/>
          </a:prstGeom>
          <a:solidFill>
            <a:srgbClr val="1E8C45"/>
          </a:solidFill>
          <a:ln w="12700">
            <a:solidFill>
              <a:srgbClr val="1E8C45"/>
            </a:solidFill>
            <a:prstDash val="solid"/>
          </a:ln>
        </p:spPr>
        <p:txBody>
          <a:bodyPr/>
          <a:lstStyle/>
          <a:p>
            <a:endParaRPr lang="tr-TR"/>
          </a:p>
        </p:txBody>
      </p:sp>
      <p:sp>
        <p:nvSpPr>
          <p:cNvPr id="24" name="Text 22"/>
          <p:cNvSpPr/>
          <p:nvPr/>
        </p:nvSpPr>
        <p:spPr>
          <a:xfrm>
            <a:off x="4754880" y="1024128"/>
            <a:ext cx="4069080" cy="3200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  DOĞRU — Kabul Edilir</a:t>
            </a:r>
            <a:endParaRPr lang="en-US" sz="1200" dirty="0"/>
          </a:p>
        </p:txBody>
      </p:sp>
      <p:sp>
        <p:nvSpPr>
          <p:cNvPr id="25" name="Shape 23"/>
          <p:cNvSpPr/>
          <p:nvPr/>
        </p:nvSpPr>
        <p:spPr>
          <a:xfrm>
            <a:off x="4663440" y="1399032"/>
            <a:ext cx="4251960" cy="822960"/>
          </a:xfrm>
          <a:prstGeom prst="rect">
            <a:avLst/>
          </a:prstGeom>
          <a:solidFill>
            <a:srgbClr val="F0FFF4"/>
          </a:solidFill>
          <a:ln w="12700">
            <a:solidFill>
              <a:srgbClr val="A8D8B9"/>
            </a:solidFill>
            <a:prstDash val="solid"/>
          </a:ln>
        </p:spPr>
        <p:txBody>
          <a:bodyPr/>
          <a:lstStyle/>
          <a:p>
            <a:endParaRPr lang="tr-TR"/>
          </a:p>
        </p:txBody>
      </p:sp>
      <p:sp>
        <p:nvSpPr>
          <p:cNvPr id="26" name="Text 24"/>
          <p:cNvSpPr/>
          <p:nvPr/>
        </p:nvSpPr>
        <p:spPr>
          <a:xfrm>
            <a:off x="4754880" y="1435608"/>
            <a:ext cx="4069080" cy="201168"/>
          </a:xfrm>
          <a:prstGeom prst="rect">
            <a:avLst/>
          </a:prstGeom>
          <a:noFill/>
          <a:ln/>
        </p:spPr>
        <p:txBody>
          <a:bodyPr wrap="square" lIns="0" tIns="0" rIns="0" bIns="0" rtlCol="0" anchor="ctr"/>
          <a:lstStyle/>
          <a:p>
            <a:pPr marL="0" indent="0">
              <a:buNone/>
            </a:pPr>
            <a:r>
              <a:rPr lang="en-US" sz="950" b="1" dirty="0">
                <a:solidFill>
                  <a:srgbClr val="1E8C45"/>
                </a:solidFill>
                <a:latin typeface="Calibri" pitchFamily="34" charset="0"/>
                <a:ea typeface="Calibri" pitchFamily="34" charset="-122"/>
                <a:cs typeface="Calibri" pitchFamily="34" charset="-120"/>
              </a:rPr>
              <a:t>Amaç — Türkçe (iyi örnek)</a:t>
            </a:r>
            <a:endParaRPr lang="en-US" sz="950" dirty="0"/>
          </a:p>
        </p:txBody>
      </p:sp>
      <p:sp>
        <p:nvSpPr>
          <p:cNvPr id="27" name="Text 25"/>
          <p:cNvSpPr/>
          <p:nvPr/>
        </p:nvSpPr>
        <p:spPr>
          <a:xfrm>
            <a:off x="4754880" y="1636776"/>
            <a:ext cx="4069080" cy="530352"/>
          </a:xfrm>
          <a:prstGeom prst="rect">
            <a:avLst/>
          </a:prstGeom>
          <a:noFill/>
          <a:ln/>
        </p:spPr>
        <p:txBody>
          <a:bodyPr wrap="square" lIns="0" tIns="0" rIns="0" bIns="0" rtlCol="0" anchor="ctr"/>
          <a:lstStyle/>
          <a:p>
            <a:pPr marL="0" indent="0">
              <a:buNone/>
            </a:pPr>
            <a:r>
              <a:rPr lang="en-US" sz="850" i="1" dirty="0">
                <a:solidFill>
                  <a:srgbClr val="1A3A1A"/>
                </a:solidFill>
                <a:latin typeface="Calibri" pitchFamily="34" charset="0"/>
                <a:ea typeface="Calibri" pitchFamily="34" charset="-122"/>
                <a:cs typeface="Calibri" pitchFamily="34" charset="-120"/>
              </a:rPr>
              <a:t>"Bu ders ile öğrencilere işletmecilikle ilgili temel kavramların açıklanması, işletmelerin kuruluş aşamasında uygulanması gereken yasal prosedürlerin öğretilmesi ve öğrencilerin işletmelere bütüncül perspektiften bakabilecek bir mantık kazandırılması amaçlanmaktadır."</a:t>
            </a:r>
            <a:endParaRPr lang="en-US" sz="850" dirty="0"/>
          </a:p>
        </p:txBody>
      </p:sp>
      <p:sp>
        <p:nvSpPr>
          <p:cNvPr id="28" name="Shape 26"/>
          <p:cNvSpPr/>
          <p:nvPr/>
        </p:nvSpPr>
        <p:spPr>
          <a:xfrm>
            <a:off x="4663440" y="2313432"/>
            <a:ext cx="4251960" cy="822960"/>
          </a:xfrm>
          <a:prstGeom prst="rect">
            <a:avLst/>
          </a:prstGeom>
          <a:solidFill>
            <a:srgbClr val="F0FFF4"/>
          </a:solidFill>
          <a:ln w="12700">
            <a:solidFill>
              <a:srgbClr val="A8D8B9"/>
            </a:solidFill>
            <a:prstDash val="solid"/>
          </a:ln>
        </p:spPr>
        <p:txBody>
          <a:bodyPr/>
          <a:lstStyle/>
          <a:p>
            <a:endParaRPr lang="tr-TR"/>
          </a:p>
        </p:txBody>
      </p:sp>
      <p:sp>
        <p:nvSpPr>
          <p:cNvPr id="29" name="Text 27"/>
          <p:cNvSpPr/>
          <p:nvPr/>
        </p:nvSpPr>
        <p:spPr>
          <a:xfrm>
            <a:off x="4754880" y="2350008"/>
            <a:ext cx="4069080" cy="201168"/>
          </a:xfrm>
          <a:prstGeom prst="rect">
            <a:avLst/>
          </a:prstGeom>
          <a:noFill/>
          <a:ln/>
        </p:spPr>
        <p:txBody>
          <a:bodyPr wrap="square" lIns="0" tIns="0" rIns="0" bIns="0" rtlCol="0" anchor="ctr"/>
          <a:lstStyle/>
          <a:p>
            <a:pPr marL="0" indent="0">
              <a:buNone/>
            </a:pPr>
            <a:r>
              <a:rPr lang="en-US" sz="950" b="1" dirty="0">
                <a:solidFill>
                  <a:srgbClr val="1E8C45"/>
                </a:solidFill>
                <a:latin typeface="Calibri" pitchFamily="34" charset="0"/>
                <a:ea typeface="Calibri" pitchFamily="34" charset="-122"/>
                <a:cs typeface="Calibri" pitchFamily="34" charset="-120"/>
              </a:rPr>
              <a:t>Amaç — İngilizce (iyi örnek)</a:t>
            </a:r>
            <a:endParaRPr lang="en-US" sz="950" dirty="0"/>
          </a:p>
        </p:txBody>
      </p:sp>
      <p:sp>
        <p:nvSpPr>
          <p:cNvPr id="30" name="Text 28"/>
          <p:cNvSpPr/>
          <p:nvPr/>
        </p:nvSpPr>
        <p:spPr>
          <a:xfrm>
            <a:off x="4754880" y="2551176"/>
            <a:ext cx="4069080" cy="530352"/>
          </a:xfrm>
          <a:prstGeom prst="rect">
            <a:avLst/>
          </a:prstGeom>
          <a:noFill/>
          <a:ln/>
        </p:spPr>
        <p:txBody>
          <a:bodyPr wrap="square" lIns="0" tIns="0" rIns="0" bIns="0" rtlCol="0" anchor="ctr"/>
          <a:lstStyle/>
          <a:p>
            <a:pPr marL="0" indent="0">
              <a:buNone/>
            </a:pPr>
            <a:r>
              <a:rPr lang="en-US" sz="850" i="1" dirty="0">
                <a:solidFill>
                  <a:srgbClr val="1A3A1A"/>
                </a:solidFill>
                <a:latin typeface="Calibri" pitchFamily="34" charset="0"/>
                <a:ea typeface="Calibri" pitchFamily="34" charset="-122"/>
                <a:cs typeface="Calibri" pitchFamily="34" charset="-120"/>
              </a:rPr>
              <a:t>"With this course, it is aimed to explain the basic concepts of business administration, to teach the legal procedures to be applied during the establishment phase of businesses and to give students a holistic perspective on organizations."</a:t>
            </a:r>
            <a:endParaRPr lang="en-US" sz="850" dirty="0"/>
          </a:p>
        </p:txBody>
      </p:sp>
      <p:sp>
        <p:nvSpPr>
          <p:cNvPr id="31" name="Shape 29"/>
          <p:cNvSpPr/>
          <p:nvPr/>
        </p:nvSpPr>
        <p:spPr>
          <a:xfrm>
            <a:off x="4663440" y="3227832"/>
            <a:ext cx="4251960" cy="822960"/>
          </a:xfrm>
          <a:prstGeom prst="rect">
            <a:avLst/>
          </a:prstGeom>
          <a:solidFill>
            <a:srgbClr val="F0FFF4"/>
          </a:solidFill>
          <a:ln w="12700">
            <a:solidFill>
              <a:srgbClr val="A8D8B9"/>
            </a:solidFill>
            <a:prstDash val="solid"/>
          </a:ln>
        </p:spPr>
        <p:txBody>
          <a:bodyPr/>
          <a:lstStyle/>
          <a:p>
            <a:endParaRPr lang="tr-TR"/>
          </a:p>
        </p:txBody>
      </p:sp>
      <p:sp>
        <p:nvSpPr>
          <p:cNvPr id="32" name="Text 30"/>
          <p:cNvSpPr/>
          <p:nvPr/>
        </p:nvSpPr>
        <p:spPr>
          <a:xfrm>
            <a:off x="4754880" y="3264408"/>
            <a:ext cx="4069080" cy="201168"/>
          </a:xfrm>
          <a:prstGeom prst="rect">
            <a:avLst/>
          </a:prstGeom>
          <a:noFill/>
          <a:ln/>
        </p:spPr>
        <p:txBody>
          <a:bodyPr wrap="square" lIns="0" tIns="0" rIns="0" bIns="0" rtlCol="0" anchor="ctr"/>
          <a:lstStyle/>
          <a:p>
            <a:pPr marL="0" indent="0">
              <a:buNone/>
            </a:pPr>
            <a:r>
              <a:rPr lang="en-US" sz="950" b="1" dirty="0">
                <a:solidFill>
                  <a:srgbClr val="1E8C45"/>
                </a:solidFill>
                <a:latin typeface="Calibri" pitchFamily="34" charset="0"/>
                <a:ea typeface="Calibri" pitchFamily="34" charset="-122"/>
                <a:cs typeface="Calibri" pitchFamily="34" charset="-120"/>
              </a:rPr>
              <a:t>İçerik — Türkçe (iyi örnek)</a:t>
            </a:r>
            <a:endParaRPr lang="en-US" sz="950" dirty="0"/>
          </a:p>
        </p:txBody>
      </p:sp>
      <p:sp>
        <p:nvSpPr>
          <p:cNvPr id="33" name="Text 31"/>
          <p:cNvSpPr/>
          <p:nvPr/>
        </p:nvSpPr>
        <p:spPr>
          <a:xfrm>
            <a:off x="4754880" y="3465576"/>
            <a:ext cx="4069080" cy="530352"/>
          </a:xfrm>
          <a:prstGeom prst="rect">
            <a:avLst/>
          </a:prstGeom>
          <a:noFill/>
          <a:ln/>
        </p:spPr>
        <p:txBody>
          <a:bodyPr wrap="square" lIns="0" tIns="0" rIns="0" bIns="0" rtlCol="0" anchor="ctr"/>
          <a:lstStyle/>
          <a:p>
            <a:pPr marL="0" indent="0">
              <a:buNone/>
            </a:pPr>
            <a:r>
              <a:rPr lang="en-US" sz="850" i="1" dirty="0">
                <a:solidFill>
                  <a:srgbClr val="1A3A1A"/>
                </a:solidFill>
                <a:latin typeface="Calibri" pitchFamily="34" charset="0"/>
                <a:ea typeface="Calibri" pitchFamily="34" charset="-122"/>
                <a:cs typeface="Calibri" pitchFamily="34" charset="-120"/>
              </a:rPr>
              <a:t>"Temel kavramlar, işletme türleri, fonksiyonları ve işletmecilikte güncel konular"</a:t>
            </a:r>
            <a:endParaRPr lang="en-US" sz="850" dirty="0"/>
          </a:p>
        </p:txBody>
      </p:sp>
      <p:sp>
        <p:nvSpPr>
          <p:cNvPr id="34" name="Shape 32"/>
          <p:cNvSpPr/>
          <p:nvPr/>
        </p:nvSpPr>
        <p:spPr>
          <a:xfrm>
            <a:off x="4663440" y="4142232"/>
            <a:ext cx="4251960" cy="822960"/>
          </a:xfrm>
          <a:prstGeom prst="rect">
            <a:avLst/>
          </a:prstGeom>
          <a:solidFill>
            <a:srgbClr val="F0FFF4"/>
          </a:solidFill>
          <a:ln w="12700">
            <a:solidFill>
              <a:srgbClr val="A8D8B9"/>
            </a:solidFill>
            <a:prstDash val="solid"/>
          </a:ln>
        </p:spPr>
        <p:txBody>
          <a:bodyPr/>
          <a:lstStyle/>
          <a:p>
            <a:endParaRPr lang="tr-TR"/>
          </a:p>
        </p:txBody>
      </p:sp>
      <p:sp>
        <p:nvSpPr>
          <p:cNvPr id="35" name="Text 33"/>
          <p:cNvSpPr/>
          <p:nvPr/>
        </p:nvSpPr>
        <p:spPr>
          <a:xfrm>
            <a:off x="4754880" y="4178808"/>
            <a:ext cx="4069080" cy="201168"/>
          </a:xfrm>
          <a:prstGeom prst="rect">
            <a:avLst/>
          </a:prstGeom>
          <a:noFill/>
          <a:ln/>
        </p:spPr>
        <p:txBody>
          <a:bodyPr wrap="square" lIns="0" tIns="0" rIns="0" bIns="0" rtlCol="0" anchor="ctr"/>
          <a:lstStyle/>
          <a:p>
            <a:pPr marL="0" indent="0">
              <a:buNone/>
            </a:pPr>
            <a:r>
              <a:rPr lang="en-US" sz="950" b="1" dirty="0">
                <a:solidFill>
                  <a:srgbClr val="1E8C45"/>
                </a:solidFill>
                <a:latin typeface="Calibri" pitchFamily="34" charset="0"/>
                <a:ea typeface="Calibri" pitchFamily="34" charset="-122"/>
                <a:cs typeface="Calibri" pitchFamily="34" charset="-120"/>
              </a:rPr>
              <a:t>İçerik — İngilizce (iyi örnek)</a:t>
            </a:r>
            <a:endParaRPr lang="en-US" sz="950" dirty="0"/>
          </a:p>
        </p:txBody>
      </p:sp>
      <p:sp>
        <p:nvSpPr>
          <p:cNvPr id="36" name="Text 34"/>
          <p:cNvSpPr/>
          <p:nvPr/>
        </p:nvSpPr>
        <p:spPr>
          <a:xfrm>
            <a:off x="4754880" y="4379976"/>
            <a:ext cx="4069080" cy="530352"/>
          </a:xfrm>
          <a:prstGeom prst="rect">
            <a:avLst/>
          </a:prstGeom>
          <a:noFill/>
          <a:ln/>
        </p:spPr>
        <p:txBody>
          <a:bodyPr wrap="square" lIns="0" tIns="0" rIns="0" bIns="0" rtlCol="0" anchor="ctr"/>
          <a:lstStyle/>
          <a:p>
            <a:pPr marL="0" indent="0">
              <a:buNone/>
            </a:pPr>
            <a:r>
              <a:rPr lang="en-US" sz="850" i="1" dirty="0">
                <a:solidFill>
                  <a:srgbClr val="1A3A1A"/>
                </a:solidFill>
                <a:latin typeface="Calibri" pitchFamily="34" charset="0"/>
                <a:ea typeface="Calibri" pitchFamily="34" charset="-122"/>
                <a:cs typeface="Calibri" pitchFamily="34" charset="-120"/>
              </a:rPr>
              <a:t>"Basic concepts, business types, functions and current issues in business"</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129</TotalTime>
  <Words>11684</Words>
  <Application>Microsoft Office PowerPoint</Application>
  <PresentationFormat>Ekran Gösterisi (16:9)</PresentationFormat>
  <Paragraphs>1622</Paragraphs>
  <Slides>61</Slides>
  <Notes>56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61</vt:i4>
      </vt:variant>
    </vt:vector>
  </HeadingPairs>
  <TitlesOfParts>
    <vt:vector size="66" baseType="lpstr">
      <vt:lpstr>Aptos</vt:lpstr>
      <vt:lpstr>Arial</vt:lpstr>
      <vt:lpstr>Calibri</vt:lpstr>
      <vt:lpstr>Calibri Light</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Ayaz Yusuf ALTIN</dc:creator>
  <cp:lastModifiedBy>Windows Kullanıcısı</cp:lastModifiedBy>
  <cp:revision>4</cp:revision>
  <dcterms:created xsi:type="dcterms:W3CDTF">2026-04-16T06:51:55Z</dcterms:created>
  <dcterms:modified xsi:type="dcterms:W3CDTF">2026-04-16T10:08:40Z</dcterms:modified>
</cp:coreProperties>
</file>