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notesSlides/notesSlide8.xml" ContentType="application/vnd.openxmlformats-officedocument.presentationml.notesSlide+xml"/>
  <Override PartName="/ppt/charts/chart7.xml" ContentType="application/vnd.openxmlformats-officedocument.drawingml.chart+xml"/>
  <Override PartName="/ppt/notesSlides/notesSlide9.xml" ContentType="application/vnd.openxmlformats-officedocument.presentationml.notesSlide+xml"/>
  <Override PartName="/ppt/charts/chart8.xml" ContentType="application/vnd.openxmlformats-officedocument.drawingml.chart+xml"/>
  <Override PartName="/ppt/notesSlides/notesSlide10.xml" ContentType="application/vnd.openxmlformats-officedocument.presentationml.notesSlide+xml"/>
  <Override PartName="/ppt/charts/chart9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9" d="100"/>
          <a:sy n="109" d="100"/>
        </p:scale>
        <p:origin x="63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1"/>
  <c:style val="2"/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Katılımcı</c:v>
                </c:pt>
              </c:strCache>
            </c:strRef>
          </c:tx>
          <c:spPr>
            <a:solidFill>
              <a:srgbClr val="1F8F4E"/>
            </a:solidFill>
          </c:spPr>
          <c:invertIfNegative val="1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tr-T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Kamu kuruluşu</c:v>
                </c:pt>
                <c:pt idx="1">
                  <c:v>STK</c:v>
                </c:pt>
                <c:pt idx="2">
                  <c:v>Yerel yönetim + kamu (çift işaret)</c:v>
                </c:pt>
                <c:pt idx="3">
                  <c:v>Yerel yönetim birimi</c:v>
                </c:pt>
                <c:pt idx="4">
                  <c:v>Meslek odası</c:v>
                </c:pt>
                <c:pt idx="5">
                  <c:v>Diğer</c:v>
                </c:pt>
                <c:pt idx="6">
                  <c:v>Özel sektör işletmesi</c:v>
                </c:pt>
                <c:pt idx="7">
                  <c:v>Mezun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12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6609-407D-837C-7B560BC181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solidFill>
              <a:srgbClr val="B9C2BE"/>
            </a:solidFill>
          </a:ln>
        </c:spPr>
        <c:txPr>
          <a:bodyPr/>
          <a:lstStyle/>
          <a:p>
            <a:pPr>
              <a:defRPr sz="1300"/>
            </a:pPr>
            <a:endParaRPr lang="tr-TR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14"/>
          <c:min val="0"/>
        </c:scaling>
        <c:delete val="1"/>
        <c:axPos val="t"/>
        <c:numFmt formatCode="General" sourceLinked="1"/>
        <c:majorTickMark val="out"/>
        <c:minorTickMark val="none"/>
        <c:tickLblPos val="none"/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300">
          <a:latin typeface="Calibri"/>
        </a:defRPr>
      </a:pPr>
      <a:endParaRPr lang="tr-T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1"/>
  <c:style val="2"/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rgbClr val="1F8F4E"/>
            </a:solidFill>
          </c:spPr>
          <c:invertIfNegative val="1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tr-T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Sheet1!$A$2:$A$11</c:f>
              <c:strCache>
                <c:ptCount val="10"/>
                <c:pt idx="0">
                  <c:v>Sosyal medya</c:v>
                </c:pt>
                <c:pt idx="1">
                  <c:v>İnternet duyuruları</c:v>
                </c:pt>
                <c:pt idx="2">
                  <c:v>Resmî yazışma / toplantı</c:v>
                </c:pt>
                <c:pt idx="3">
                  <c:v>Doğrudan iletişim</c:v>
                </c:pt>
                <c:pt idx="4">
                  <c:v>Arkadaş / çevre aracılığıyla</c:v>
                </c:pt>
                <c:pt idx="5">
                  <c:v>Basılı tanıtım yayınları</c:v>
                </c:pt>
                <c:pt idx="6">
                  <c:v>Dış medya yayınları</c:v>
                </c:pt>
                <c:pt idx="7">
                  <c:v>Eğitimler aracılığıyla</c:v>
                </c:pt>
                <c:pt idx="8">
                  <c:v>Bilimsel / sosyal etkinlik paylaşımları</c:v>
                </c:pt>
                <c:pt idx="9">
                  <c:v>Mezun bilgi sistemi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73.7</c:v>
                </c:pt>
                <c:pt idx="1">
                  <c:v>73.7</c:v>
                </c:pt>
                <c:pt idx="2">
                  <c:v>47.4</c:v>
                </c:pt>
                <c:pt idx="3">
                  <c:v>42.1</c:v>
                </c:pt>
                <c:pt idx="4">
                  <c:v>36.799999999999997</c:v>
                </c:pt>
                <c:pt idx="5">
                  <c:v>26.3</c:v>
                </c:pt>
                <c:pt idx="6">
                  <c:v>26.3</c:v>
                </c:pt>
                <c:pt idx="7">
                  <c:v>26.3</c:v>
                </c:pt>
                <c:pt idx="8">
                  <c:v>21.1</c:v>
                </c:pt>
                <c:pt idx="9">
                  <c:v>21.1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1CD2-45D6-8EC8-B2A4B64F95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solidFill>
              <a:srgbClr val="B9C2BE"/>
            </a:solidFill>
          </a:ln>
        </c:spPr>
        <c:txPr>
          <a:bodyPr/>
          <a:lstStyle/>
          <a:p>
            <a:pPr>
              <a:defRPr sz="1200"/>
            </a:pPr>
            <a:endParaRPr lang="tr-TR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90"/>
          <c:min val="0"/>
        </c:scaling>
        <c:delete val="1"/>
        <c:axPos val="t"/>
        <c:numFmt formatCode="General" sourceLinked="1"/>
        <c:majorTickMark val="out"/>
        <c:minorTickMark val="none"/>
        <c:tickLblPos val="none"/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200">
          <a:latin typeface="Calibri"/>
        </a:defRPr>
      </a:pPr>
      <a:endParaRPr lang="tr-T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1"/>
  <c:style val="2"/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İlişki oranı %</c:v>
                </c:pt>
              </c:strCache>
            </c:strRef>
          </c:tx>
          <c:spPr>
            <a:solidFill>
              <a:srgbClr val="1F8F4E"/>
            </a:solidFill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1-F213-434C-A4D1-6820A954B370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3-F213-434C-A4D1-6820A954B370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5-F213-434C-A4D1-6820A954B370}"/>
              </c:ext>
            </c:extLst>
          </c:dPt>
          <c:dPt>
            <c:idx val="3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7-F213-434C-A4D1-6820A954B370}"/>
              </c:ext>
            </c:extLst>
          </c:dPt>
          <c:dPt>
            <c:idx val="4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9-F213-434C-A4D1-6820A954B370}"/>
              </c:ext>
            </c:extLst>
          </c:dPt>
          <c:dPt>
            <c:idx val="5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B-F213-434C-A4D1-6820A954B370}"/>
              </c:ext>
            </c:extLst>
          </c:dPt>
          <c:dPt>
            <c:idx val="6"/>
            <c:invertIfNegative val="1"/>
            <c:bubble3D val="0"/>
            <c:spPr>
              <a:solidFill>
                <a:srgbClr val="B9C2BE"/>
              </a:solidFill>
            </c:spPr>
            <c:extLst>
              <c:ext xmlns:c16="http://schemas.microsoft.com/office/drawing/2014/chart" uri="{C3380CC4-5D6E-409C-BE32-E72D297353CC}">
                <c16:uniqueId val="{0000000D-F213-434C-A4D1-6820A954B370}"/>
              </c:ext>
            </c:extLst>
          </c:dPt>
          <c:dPt>
            <c:idx val="7"/>
            <c:invertIfNegative val="1"/>
            <c:bubble3D val="0"/>
            <c:spPr>
              <a:solidFill>
                <a:srgbClr val="B9C2BE"/>
              </a:solidFill>
            </c:spPr>
            <c:extLst>
              <c:ext xmlns:c16="http://schemas.microsoft.com/office/drawing/2014/chart" uri="{C3380CC4-5D6E-409C-BE32-E72D297353CC}">
                <c16:uniqueId val="{0000000F-F213-434C-A4D1-6820A954B370}"/>
              </c:ext>
            </c:extLst>
          </c:dPt>
          <c:dPt>
            <c:idx val="8"/>
            <c:invertIfNegative val="1"/>
            <c:bubble3D val="0"/>
            <c:spPr>
              <a:solidFill>
                <a:srgbClr val="B9C2BE"/>
              </a:solidFill>
            </c:spPr>
            <c:extLst>
              <c:ext xmlns:c16="http://schemas.microsoft.com/office/drawing/2014/chart" uri="{C3380CC4-5D6E-409C-BE32-E72D297353CC}">
                <c16:uniqueId val="{00000011-F213-434C-A4D1-6820A954B370}"/>
              </c:ext>
            </c:extLst>
          </c:dPt>
          <c:dPt>
            <c:idx val="9"/>
            <c:invertIfNegative val="1"/>
            <c:bubble3D val="0"/>
            <c:spPr>
              <a:solidFill>
                <a:srgbClr val="B9C2BE"/>
              </a:solidFill>
            </c:spPr>
            <c:extLst>
              <c:ext xmlns:c16="http://schemas.microsoft.com/office/drawing/2014/chart" uri="{C3380CC4-5D6E-409C-BE32-E72D297353CC}">
                <c16:uniqueId val="{00000013-F213-434C-A4D1-6820A954B370}"/>
              </c:ext>
            </c:extLst>
          </c:dPt>
          <c:dPt>
            <c:idx val="10"/>
            <c:invertIfNegative val="1"/>
            <c:bubble3D val="0"/>
            <c:spPr>
              <a:solidFill>
                <a:srgbClr val="B9C2BE"/>
              </a:solidFill>
            </c:spPr>
            <c:extLst>
              <c:ext xmlns:c16="http://schemas.microsoft.com/office/drawing/2014/chart" uri="{C3380CC4-5D6E-409C-BE32-E72D297353CC}">
                <c16:uniqueId val="{00000015-F213-434C-A4D1-6820A954B370}"/>
              </c:ext>
            </c:extLst>
          </c:dPt>
          <c:dPt>
            <c:idx val="11"/>
            <c:invertIfNegative val="1"/>
            <c:bubble3D val="0"/>
            <c:spPr>
              <a:solidFill>
                <a:srgbClr val="B9C2BE"/>
              </a:solidFill>
            </c:spPr>
            <c:extLst>
              <c:ext xmlns:c16="http://schemas.microsoft.com/office/drawing/2014/chart" uri="{C3380CC4-5D6E-409C-BE32-E72D297353CC}">
                <c16:uniqueId val="{00000017-F213-434C-A4D1-6820A954B370}"/>
              </c:ext>
            </c:extLst>
          </c:dPt>
          <c:dPt>
            <c:idx val="12"/>
            <c:invertIfNegative val="1"/>
            <c:bubble3D val="0"/>
            <c:spPr>
              <a:solidFill>
                <a:srgbClr val="B9C2BE"/>
              </a:solidFill>
            </c:spPr>
            <c:extLst>
              <c:ext xmlns:c16="http://schemas.microsoft.com/office/drawing/2014/chart" uri="{C3380CC4-5D6E-409C-BE32-E72D297353CC}">
                <c16:uniqueId val="{00000019-F213-434C-A4D1-6820A954B370}"/>
              </c:ext>
            </c:extLst>
          </c:dPt>
          <c:dPt>
            <c:idx val="13"/>
            <c:invertIfNegative val="1"/>
            <c:bubble3D val="0"/>
            <c:spPr>
              <a:solidFill>
                <a:srgbClr val="B9C2BE"/>
              </a:solidFill>
            </c:spPr>
            <c:extLst>
              <c:ext xmlns:c16="http://schemas.microsoft.com/office/drawing/2014/chart" uri="{C3380CC4-5D6E-409C-BE32-E72D297353CC}">
                <c16:uniqueId val="{0000001B-F213-434C-A4D1-6820A954B370}"/>
              </c:ext>
            </c:extLst>
          </c:dPt>
          <c:dPt>
            <c:idx val="14"/>
            <c:invertIfNegative val="1"/>
            <c:bubble3D val="0"/>
            <c:spPr>
              <a:solidFill>
                <a:srgbClr val="B9C2BE"/>
              </a:solidFill>
            </c:spPr>
            <c:extLst>
              <c:ext xmlns:c16="http://schemas.microsoft.com/office/drawing/2014/chart" uri="{C3380CC4-5D6E-409C-BE32-E72D297353CC}">
                <c16:uniqueId val="{0000001D-F213-434C-A4D1-6820A954B370}"/>
              </c:ext>
            </c:extLst>
          </c:dPt>
          <c:dPt>
            <c:idx val="15"/>
            <c:invertIfNegative val="1"/>
            <c:bubble3D val="0"/>
            <c:spPr>
              <a:solidFill>
                <a:srgbClr val="C04B3A"/>
              </a:solidFill>
            </c:spPr>
            <c:extLst>
              <c:ext xmlns:c16="http://schemas.microsoft.com/office/drawing/2014/chart" uri="{C3380CC4-5D6E-409C-BE32-E72D297353CC}">
                <c16:uniqueId val="{0000001F-F213-434C-A4D1-6820A954B370}"/>
              </c:ext>
            </c:extLst>
          </c:dPt>
          <c:dPt>
            <c:idx val="16"/>
            <c:invertIfNegative val="1"/>
            <c:bubble3D val="0"/>
            <c:spPr>
              <a:solidFill>
                <a:srgbClr val="C04B3A"/>
              </a:solidFill>
            </c:spPr>
            <c:extLst>
              <c:ext xmlns:c16="http://schemas.microsoft.com/office/drawing/2014/chart" uri="{C3380CC4-5D6E-409C-BE32-E72D297353CC}">
                <c16:uniqueId val="{00000021-F213-434C-A4D1-6820A954B370}"/>
              </c:ext>
            </c:extLst>
          </c:dPt>
          <c:dPt>
            <c:idx val="17"/>
            <c:invertIfNegative val="1"/>
            <c:bubble3D val="0"/>
            <c:spPr>
              <a:solidFill>
                <a:srgbClr val="C04B3A"/>
              </a:solidFill>
            </c:spPr>
            <c:extLst>
              <c:ext xmlns:c16="http://schemas.microsoft.com/office/drawing/2014/chart" uri="{C3380CC4-5D6E-409C-BE32-E72D297353CC}">
                <c16:uniqueId val="{00000023-F213-434C-A4D1-6820A954B370}"/>
              </c:ext>
            </c:extLst>
          </c:dPt>
          <c:dPt>
            <c:idx val="18"/>
            <c:invertIfNegative val="1"/>
            <c:bubble3D val="0"/>
            <c:spPr>
              <a:solidFill>
                <a:srgbClr val="C04B3A"/>
              </a:solidFill>
            </c:spPr>
            <c:extLst>
              <c:ext xmlns:c16="http://schemas.microsoft.com/office/drawing/2014/chart" uri="{C3380CC4-5D6E-409C-BE32-E72D297353CC}">
                <c16:uniqueId val="{00000025-F213-434C-A4D1-6820A954B370}"/>
              </c:ext>
            </c:extLst>
          </c:dPt>
          <c:dPt>
            <c:idx val="19"/>
            <c:invertIfNegative val="1"/>
            <c:bubble3D val="0"/>
            <c:spPr>
              <a:solidFill>
                <a:srgbClr val="C04B3A"/>
              </a:solidFill>
            </c:spPr>
            <c:extLst>
              <c:ext xmlns:c16="http://schemas.microsoft.com/office/drawing/2014/chart" uri="{C3380CC4-5D6E-409C-BE32-E72D297353CC}">
                <c16:uniqueId val="{00000027-F213-434C-A4D1-6820A954B370}"/>
              </c:ext>
            </c:extLst>
          </c:dPt>
          <c:dPt>
            <c:idx val="20"/>
            <c:invertIfNegative val="1"/>
            <c:bubble3D val="0"/>
            <c:spPr>
              <a:solidFill>
                <a:srgbClr val="C04B3A"/>
              </a:solidFill>
            </c:spPr>
            <c:extLst>
              <c:ext xmlns:c16="http://schemas.microsoft.com/office/drawing/2014/chart" uri="{C3380CC4-5D6E-409C-BE32-E72D297353CC}">
                <c16:uniqueId val="{00000029-F213-434C-A4D1-6820A954B370}"/>
              </c:ext>
            </c:extLst>
          </c:dPt>
          <c:dPt>
            <c:idx val="21"/>
            <c:invertIfNegative val="1"/>
            <c:bubble3D val="0"/>
            <c:spPr>
              <a:solidFill>
                <a:srgbClr val="C04B3A"/>
              </a:solidFill>
            </c:spPr>
            <c:extLst>
              <c:ext xmlns:c16="http://schemas.microsoft.com/office/drawing/2014/chart" uri="{C3380CC4-5D6E-409C-BE32-E72D297353CC}">
                <c16:uniqueId val="{0000002B-F213-434C-A4D1-6820A954B370}"/>
              </c:ext>
            </c:extLst>
          </c:dPt>
          <c:dPt>
            <c:idx val="22"/>
            <c:invertIfNegative val="1"/>
            <c:bubble3D val="0"/>
            <c:spPr>
              <a:solidFill>
                <a:srgbClr val="C04B3A"/>
              </a:solidFill>
            </c:spPr>
            <c:extLst>
              <c:ext xmlns:c16="http://schemas.microsoft.com/office/drawing/2014/chart" uri="{C3380CC4-5D6E-409C-BE32-E72D297353CC}">
                <c16:uniqueId val="{0000002D-F213-434C-A4D1-6820A954B370}"/>
              </c:ext>
            </c:extLst>
          </c:dPt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tr-T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Sheet1!$A$2:$A$24</c:f>
              <c:strCache>
                <c:ptCount val="23"/>
                <c:pt idx="0">
                  <c:v>Genel Sekreterlik</c:v>
                </c:pt>
                <c:pt idx="1">
                  <c:v>Rektörlük</c:v>
                </c:pt>
                <c:pt idx="2">
                  <c:v>Hayvan Hastanesi</c:v>
                </c:pt>
                <c:pt idx="3">
                  <c:v>Diş Hastanesi</c:v>
                </c:pt>
                <c:pt idx="4">
                  <c:v>Sosyal Tesisler</c:v>
                </c:pt>
                <c:pt idx="5">
                  <c:v>Tuzluca Tuz Mağarası</c:v>
                </c:pt>
                <c:pt idx="6">
                  <c:v>Meslek Yüksekokulları</c:v>
                </c:pt>
                <c:pt idx="7">
                  <c:v>Sürekli Eğitim Merkezi</c:v>
                </c:pt>
                <c:pt idx="8">
                  <c:v>Fakülteler</c:v>
                </c:pt>
                <c:pt idx="9">
                  <c:v>Döner Sermaye İşletmesi</c:v>
                </c:pt>
                <c:pt idx="10">
                  <c:v>Uygulama Oteli</c:v>
                </c:pt>
                <c:pt idx="11">
                  <c:v>Uyg. ve Araşt. Merkezleri</c:v>
                </c:pt>
                <c:pt idx="12">
                  <c:v>Enstitü</c:v>
                </c:pt>
                <c:pt idx="13">
                  <c:v>Mezun Platformu</c:v>
                </c:pt>
                <c:pt idx="14">
                  <c:v>Koordinatörlükler</c:v>
                </c:pt>
                <c:pt idx="15">
                  <c:v>Daire Başkanlıkları</c:v>
                </c:pt>
                <c:pt idx="16">
                  <c:v>Teknoloji Transfer Ofisi</c:v>
                </c:pt>
                <c:pt idx="17">
                  <c:v>Proje Gel. ve Koord. Ofisi</c:v>
                </c:pt>
                <c:pt idx="18">
                  <c:v>Teknopark</c:v>
                </c:pt>
                <c:pt idx="19">
                  <c:v>Hukuk Müşavirliği</c:v>
                </c:pt>
                <c:pt idx="20">
                  <c:v>Yabancı Uyr. Öğr. Bürosu</c:v>
                </c:pt>
                <c:pt idx="21">
                  <c:v>Kariyer Merkezi</c:v>
                </c:pt>
                <c:pt idx="22">
                  <c:v>İç Denetim Birimi</c:v>
                </c:pt>
              </c:strCache>
            </c:strRef>
          </c:cat>
          <c:val>
            <c:numRef>
              <c:f>Sheet1!$B$2:$B$24</c:f>
              <c:numCache>
                <c:formatCode>General</c:formatCode>
                <c:ptCount val="23"/>
                <c:pt idx="0">
                  <c:v>78.900000000000006</c:v>
                </c:pt>
                <c:pt idx="1">
                  <c:v>73.7</c:v>
                </c:pt>
                <c:pt idx="2">
                  <c:v>73.7</c:v>
                </c:pt>
                <c:pt idx="3">
                  <c:v>63.2</c:v>
                </c:pt>
                <c:pt idx="4">
                  <c:v>63.2</c:v>
                </c:pt>
                <c:pt idx="5">
                  <c:v>57.9</c:v>
                </c:pt>
                <c:pt idx="6">
                  <c:v>47.4</c:v>
                </c:pt>
                <c:pt idx="7">
                  <c:v>47.4</c:v>
                </c:pt>
                <c:pt idx="8">
                  <c:v>42.1</c:v>
                </c:pt>
                <c:pt idx="9">
                  <c:v>36.799999999999997</c:v>
                </c:pt>
                <c:pt idx="10">
                  <c:v>36.799999999999997</c:v>
                </c:pt>
                <c:pt idx="11">
                  <c:v>31.6</c:v>
                </c:pt>
                <c:pt idx="12">
                  <c:v>26.3</c:v>
                </c:pt>
                <c:pt idx="13">
                  <c:v>21.1</c:v>
                </c:pt>
                <c:pt idx="14">
                  <c:v>21.1</c:v>
                </c:pt>
                <c:pt idx="15">
                  <c:v>15.8</c:v>
                </c:pt>
                <c:pt idx="16">
                  <c:v>15.8</c:v>
                </c:pt>
                <c:pt idx="17">
                  <c:v>15.8</c:v>
                </c:pt>
                <c:pt idx="18">
                  <c:v>15.8</c:v>
                </c:pt>
                <c:pt idx="19">
                  <c:v>10.5</c:v>
                </c:pt>
                <c:pt idx="20">
                  <c:v>10.5</c:v>
                </c:pt>
                <c:pt idx="21">
                  <c:v>10.5</c:v>
                </c:pt>
                <c:pt idx="22">
                  <c:v>5.3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2E-F213-434C-A4D1-6820A954B3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solidFill>
              <a:srgbClr val="B9C2BE"/>
            </a:solidFill>
          </a:ln>
        </c:spPr>
        <c:txPr>
          <a:bodyPr/>
          <a:lstStyle/>
          <a:p>
            <a:pPr>
              <a:defRPr sz="1000"/>
            </a:pPr>
            <a:endParaRPr lang="tr-TR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95"/>
          <c:min val="0"/>
        </c:scaling>
        <c:delete val="1"/>
        <c:axPos val="t"/>
        <c:numFmt formatCode="General" sourceLinked="1"/>
        <c:majorTickMark val="out"/>
        <c:minorTickMark val="none"/>
        <c:tickLblPos val="none"/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000">
          <a:latin typeface="Calibri"/>
        </a:defRPr>
      </a:pPr>
      <a:endParaRPr lang="tr-T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1"/>
  <c:style val="2"/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Evet %</c:v>
                </c:pt>
              </c:strCache>
            </c:strRef>
          </c:tx>
          <c:spPr>
            <a:solidFill>
              <a:srgbClr val="1F8F4E"/>
            </a:solidFill>
          </c:spPr>
          <c:invertIfNegative val="1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tr-T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Süreli yayınlar (n=13)</c:v>
                </c:pt>
                <c:pt idx="1">
                  <c:v>Faaliyet raporları (n=15)</c:v>
                </c:pt>
                <c:pt idx="2">
                  <c:v>Tanıtım videoları (n=14)</c:v>
                </c:pt>
                <c:pt idx="3">
                  <c:v>Stratejik plan (n=13)</c:v>
                </c:pt>
                <c:pt idx="4">
                  <c:v>Geri bildirim raporları (n=11)</c:v>
                </c:pt>
                <c:pt idx="5">
                  <c:v>KİDR (n=13)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61.5</c:v>
                </c:pt>
                <c:pt idx="1">
                  <c:v>60</c:v>
                </c:pt>
                <c:pt idx="2">
                  <c:v>57.1</c:v>
                </c:pt>
                <c:pt idx="3">
                  <c:v>38.5</c:v>
                </c:pt>
                <c:pt idx="4">
                  <c:v>36.4</c:v>
                </c:pt>
                <c:pt idx="5">
                  <c:v>23.1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2A57-43EC-996A-E2887E8361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solidFill>
              <a:srgbClr val="B9C2BE"/>
            </a:solidFill>
          </a:ln>
        </c:spPr>
        <c:txPr>
          <a:bodyPr/>
          <a:lstStyle/>
          <a:p>
            <a:pPr>
              <a:defRPr sz="1300"/>
            </a:pPr>
            <a:endParaRPr lang="tr-TR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75"/>
          <c:min val="0"/>
        </c:scaling>
        <c:delete val="1"/>
        <c:axPos val="t"/>
        <c:numFmt formatCode="General" sourceLinked="1"/>
        <c:majorTickMark val="out"/>
        <c:minorTickMark val="none"/>
        <c:tickLblPos val="none"/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300">
          <a:latin typeface="Calibri"/>
        </a:defRPr>
      </a:pPr>
      <a:endParaRPr lang="tr-T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1"/>
  <c:style val="2"/>
  <c:chart>
    <c:autoTitleDeleted val="1"/>
    <c:plotArea>
      <c:layout/>
      <c:barChart>
        <c:barDir val="bar"/>
        <c:grouping val="stack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Olumlu</c:v>
                </c:pt>
              </c:strCache>
            </c:strRef>
          </c:tx>
          <c:spPr>
            <a:solidFill>
              <a:srgbClr val="1F8F4E"/>
            </a:solidFill>
          </c:spPr>
          <c:invertIfNegative val="1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solidFill>
                      <a:srgbClr val="FFFFFF"/>
                    </a:solidFill>
                  </a:defRPr>
                </a:pPr>
                <a:endParaRPr lang="tr-T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Üniversite Yönetimi (ort. 4,15)</c:v>
                </c:pt>
                <c:pt idx="1">
                  <c:v>Kurumsal Nitelikler (ort. 3,79)</c:v>
                </c:pt>
                <c:pt idx="2">
                  <c:v>Genel Kurumsal Algı (ort. 3,64)</c:v>
                </c:pt>
                <c:pt idx="3">
                  <c:v>Eğitim–Bilim–Toplumsal Katkı (ort. 3,34)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74.3</c:v>
                </c:pt>
                <c:pt idx="1">
                  <c:v>64.2</c:v>
                </c:pt>
                <c:pt idx="2">
                  <c:v>54.2</c:v>
                </c:pt>
                <c:pt idx="3">
                  <c:v>47.1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0F30-459A-AE28-4BA85516CF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Nötr</c:v>
                </c:pt>
              </c:strCache>
            </c:strRef>
          </c:tx>
          <c:spPr>
            <a:solidFill>
              <a:srgbClr val="B9C2BE"/>
            </a:solidFill>
          </c:spPr>
          <c:invertIfNegative val="1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solidFill>
                      <a:srgbClr val="2B2B2B"/>
                    </a:solidFill>
                  </a:defRPr>
                </a:pPr>
                <a:endParaRPr lang="tr-T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Üniversite Yönetimi (ort. 4,15)</c:v>
                </c:pt>
                <c:pt idx="1">
                  <c:v>Kurumsal Nitelikler (ort. 3,79)</c:v>
                </c:pt>
                <c:pt idx="2">
                  <c:v>Genel Kurumsal Algı (ort. 3,64)</c:v>
                </c:pt>
                <c:pt idx="3">
                  <c:v>Eğitim–Bilim–Toplumsal Katkı (ort. 3,34)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14.7</c:v>
                </c:pt>
                <c:pt idx="1">
                  <c:v>16.8</c:v>
                </c:pt>
                <c:pt idx="2">
                  <c:v>22.2</c:v>
                </c:pt>
                <c:pt idx="3">
                  <c:v>19.5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0F30-459A-AE28-4BA85516CF3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Olumsuz</c:v>
                </c:pt>
              </c:strCache>
            </c:strRef>
          </c:tx>
          <c:spPr>
            <a:solidFill>
              <a:srgbClr val="C04B3A"/>
            </a:solidFill>
          </c:spPr>
          <c:invertIfNegative val="1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solidFill>
                      <a:srgbClr val="FFFFFF"/>
                    </a:solidFill>
                  </a:defRPr>
                </a:pPr>
                <a:endParaRPr lang="tr-T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Üniversite Yönetimi (ort. 4,15)</c:v>
                </c:pt>
                <c:pt idx="1">
                  <c:v>Kurumsal Nitelikler (ort. 3,79)</c:v>
                </c:pt>
                <c:pt idx="2">
                  <c:v>Genel Kurumsal Algı (ort. 3,64)</c:v>
                </c:pt>
                <c:pt idx="3">
                  <c:v>Eğitim–Bilim–Toplumsal Katkı (ort. 3,34)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11</c:v>
                </c:pt>
                <c:pt idx="1">
                  <c:v>18.899999999999999</c:v>
                </c:pt>
                <c:pt idx="2">
                  <c:v>23.6</c:v>
                </c:pt>
                <c:pt idx="3">
                  <c:v>33.299999999999997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2-0F30-459A-AE28-4BA85516CF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"/>
        <c:overlap val="100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solidFill>
              <a:srgbClr val="B9C2BE"/>
            </a:solidFill>
          </a:ln>
        </c:spPr>
        <c:txPr>
          <a:bodyPr/>
          <a:lstStyle/>
          <a:p>
            <a:pPr>
              <a:defRPr sz="1300"/>
            </a:pPr>
            <a:endParaRPr lang="tr-TR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100"/>
          <c:min val="0"/>
        </c:scaling>
        <c:delete val="1"/>
        <c:axPos val="t"/>
        <c:numFmt formatCode="General" sourceLinked="1"/>
        <c:majorTickMark val="out"/>
        <c:minorTickMark val="none"/>
        <c:tickLblPos val="none"/>
        <c:crossAx val="-2068027336"/>
        <c:crosses val="autoZero"/>
        <c:crossBetween val="between"/>
      </c:valAx>
    </c:plotArea>
    <c:legend>
      <c:legendPos val="t"/>
      <c:layout/>
      <c:overlay val="0"/>
      <c:txPr>
        <a:bodyPr/>
        <a:lstStyle/>
        <a:p>
          <a:pPr>
            <a:defRPr sz="1200"/>
          </a:pPr>
          <a:endParaRPr lang="tr-TR"/>
        </a:p>
      </c:txPr>
    </c:legend>
    <c:plotVisOnly val="1"/>
    <c:dispBlanksAs val="gap"/>
    <c:showDLblsOverMax val="1"/>
  </c:chart>
  <c:txPr>
    <a:bodyPr/>
    <a:lstStyle/>
    <a:p>
      <a:pPr>
        <a:defRPr sz="1300">
          <a:latin typeface="Calibri"/>
        </a:defRPr>
      </a:pPr>
      <a:endParaRPr lang="tr-T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1"/>
  <c:style val="2"/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Olumlu %</c:v>
                </c:pt>
              </c:strCache>
            </c:strRef>
          </c:tx>
          <c:spPr>
            <a:solidFill>
              <a:srgbClr val="1F8F4E"/>
            </a:solidFill>
          </c:spPr>
          <c:invertIfNegative val="1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tr-T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Beklentilerimizi dikkate alıyor (3,61)</c:v>
                </c:pt>
                <c:pt idx="1">
                  <c:v>Değişen koşullara uyum sağlıyor (3,39)</c:v>
                </c:pt>
                <c:pt idx="2">
                  <c:v>İş birliğine açık (kurumlar ve kamuoyu) (3,83)</c:v>
                </c:pt>
                <c:pt idx="3">
                  <c:v>Sosyal-kültürel-sportif faaliyetler katkı sağlıyor (3,72)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55.6</c:v>
                </c:pt>
                <c:pt idx="1">
                  <c:v>50</c:v>
                </c:pt>
                <c:pt idx="2">
                  <c:v>61.1</c:v>
                </c:pt>
                <c:pt idx="3">
                  <c:v>50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5003-4D0D-860F-123F4C9C759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Olumsuz %</c:v>
                </c:pt>
              </c:strCache>
            </c:strRef>
          </c:tx>
          <c:spPr>
            <a:solidFill>
              <a:srgbClr val="C04B3A"/>
            </a:solidFill>
          </c:spPr>
          <c:invertIfNegative val="1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tr-T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Beklentilerimizi dikkate alıyor (3,61)</c:v>
                </c:pt>
                <c:pt idx="1">
                  <c:v>Değişen koşullara uyum sağlıyor (3,39)</c:v>
                </c:pt>
                <c:pt idx="2">
                  <c:v>İş birliğine açık (kurumlar ve kamuoyu) (3,83)</c:v>
                </c:pt>
                <c:pt idx="3">
                  <c:v>Sosyal-kültürel-sportif faaliyetler katkı sağlıyor (3,72)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33.299999999999997</c:v>
                </c:pt>
                <c:pt idx="1">
                  <c:v>27.8</c:v>
                </c:pt>
                <c:pt idx="2">
                  <c:v>16.7</c:v>
                </c:pt>
                <c:pt idx="3">
                  <c:v>16.7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5003-4D0D-860F-123F4C9C75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"/>
        <c:overlap val="-10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solidFill>
              <a:srgbClr val="B9C2BE"/>
            </a:solidFill>
          </a:ln>
        </c:spPr>
        <c:txPr>
          <a:bodyPr/>
          <a:lstStyle/>
          <a:p>
            <a:pPr>
              <a:defRPr sz="1200"/>
            </a:pPr>
            <a:endParaRPr lang="tr-TR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100"/>
          <c:min val="0"/>
        </c:scaling>
        <c:delete val="1"/>
        <c:axPos val="t"/>
        <c:numFmt formatCode="General" sourceLinked="1"/>
        <c:majorTickMark val="out"/>
        <c:minorTickMark val="none"/>
        <c:tickLblPos val="none"/>
        <c:crossAx val="-2068027336"/>
        <c:crosses val="autoZero"/>
        <c:crossBetween val="between"/>
      </c:valAx>
    </c:plotArea>
    <c:legend>
      <c:legendPos val="t"/>
      <c:layout/>
      <c:overlay val="0"/>
      <c:txPr>
        <a:bodyPr/>
        <a:lstStyle/>
        <a:p>
          <a:pPr>
            <a:defRPr sz="1200"/>
          </a:pPr>
          <a:endParaRPr lang="tr-TR"/>
        </a:p>
      </c:txPr>
    </c:legend>
    <c:plotVisOnly val="1"/>
    <c:dispBlanksAs val="gap"/>
    <c:showDLblsOverMax val="1"/>
  </c:chart>
  <c:txPr>
    <a:bodyPr/>
    <a:lstStyle/>
    <a:p>
      <a:pPr>
        <a:defRPr sz="1200">
          <a:latin typeface="Calibri"/>
        </a:defRPr>
      </a:pPr>
      <a:endParaRPr lang="tr-TR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1"/>
  <c:style val="2"/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Olumlu %</c:v>
                </c:pt>
              </c:strCache>
            </c:strRef>
          </c:tx>
          <c:spPr>
            <a:solidFill>
              <a:srgbClr val="1F8F4E"/>
            </a:solidFill>
          </c:spPr>
          <c:invertIfNegative val="1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tr-T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Paydaşlarla iletişimden memnunum (4,33)</c:v>
                </c:pt>
                <c:pt idx="1">
                  <c:v>Paydaşlara ilgiyi yeterli buluyorum (4,19)</c:v>
                </c:pt>
                <c:pt idx="2">
                  <c:v>Kamu kurumlarıyla ilişkiler başarılı (4,11)</c:v>
                </c:pt>
                <c:pt idx="3">
                  <c:v>STK'larla ilişkiler başarılı (4,06)</c:v>
                </c:pt>
                <c:pt idx="4">
                  <c:v>Ticaret/esnaf/sanayi ile ilişkiler başarılı (3,88)</c:v>
                </c:pt>
                <c:pt idx="5">
                  <c:v>Yönetime kolayca ulaşabiliyorum (4,24)</c:v>
                </c:pt>
                <c:pt idx="6">
                  <c:v>Görüşlerin ifade edilebildiği ortamlar var (4,25)</c:v>
                </c:pt>
                <c:pt idx="7">
                  <c:v>Gelişme/tanınırlık için çaba var (4,18)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77.8</c:v>
                </c:pt>
                <c:pt idx="1">
                  <c:v>75</c:v>
                </c:pt>
                <c:pt idx="2">
                  <c:v>77.8</c:v>
                </c:pt>
                <c:pt idx="3">
                  <c:v>64.7</c:v>
                </c:pt>
                <c:pt idx="4">
                  <c:v>64.7</c:v>
                </c:pt>
                <c:pt idx="5">
                  <c:v>88.2</c:v>
                </c:pt>
                <c:pt idx="6">
                  <c:v>81.2</c:v>
                </c:pt>
                <c:pt idx="7">
                  <c:v>64.7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F862-41BD-BD02-FF67D4BA5F9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Olumsuz %</c:v>
                </c:pt>
              </c:strCache>
            </c:strRef>
          </c:tx>
          <c:spPr>
            <a:solidFill>
              <a:srgbClr val="C04B3A"/>
            </a:solidFill>
          </c:spPr>
          <c:invertIfNegative val="1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tr-T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Paydaşlarla iletişimden memnunum (4,33)</c:v>
                </c:pt>
                <c:pt idx="1">
                  <c:v>Paydaşlara ilgiyi yeterli buluyorum (4,19)</c:v>
                </c:pt>
                <c:pt idx="2">
                  <c:v>Kamu kurumlarıyla ilişkiler başarılı (4,11)</c:v>
                </c:pt>
                <c:pt idx="3">
                  <c:v>STK'larla ilişkiler başarılı (4,06)</c:v>
                </c:pt>
                <c:pt idx="4">
                  <c:v>Ticaret/esnaf/sanayi ile ilişkiler başarılı (3,88)</c:v>
                </c:pt>
                <c:pt idx="5">
                  <c:v>Yönetime kolayca ulaşabiliyorum (4,24)</c:v>
                </c:pt>
                <c:pt idx="6">
                  <c:v>Görüşlerin ifade edilebildiği ortamlar var (4,25)</c:v>
                </c:pt>
                <c:pt idx="7">
                  <c:v>Gelişme/tanınırlık için çaba var (4,18)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11.1</c:v>
                </c:pt>
                <c:pt idx="1">
                  <c:v>12.5</c:v>
                </c:pt>
                <c:pt idx="2">
                  <c:v>11.1</c:v>
                </c:pt>
                <c:pt idx="3">
                  <c:v>5.9</c:v>
                </c:pt>
                <c:pt idx="4">
                  <c:v>23.5</c:v>
                </c:pt>
                <c:pt idx="5">
                  <c:v>11.8</c:v>
                </c:pt>
                <c:pt idx="6">
                  <c:v>6.2</c:v>
                </c:pt>
                <c:pt idx="7">
                  <c:v>5.9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F862-41BD-BD02-FF67D4BA5F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"/>
        <c:overlap val="-10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solidFill>
              <a:srgbClr val="B9C2BE"/>
            </a:solidFill>
          </a:ln>
        </c:spPr>
        <c:txPr>
          <a:bodyPr/>
          <a:lstStyle/>
          <a:p>
            <a:pPr>
              <a:defRPr sz="1100"/>
            </a:pPr>
            <a:endParaRPr lang="tr-TR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100"/>
          <c:min val="0"/>
        </c:scaling>
        <c:delete val="1"/>
        <c:axPos val="t"/>
        <c:numFmt formatCode="General" sourceLinked="1"/>
        <c:majorTickMark val="out"/>
        <c:minorTickMark val="none"/>
        <c:tickLblPos val="none"/>
        <c:crossAx val="-2068027336"/>
        <c:crosses val="autoZero"/>
        <c:crossBetween val="between"/>
      </c:valAx>
    </c:plotArea>
    <c:legend>
      <c:legendPos val="t"/>
      <c:layout/>
      <c:overlay val="0"/>
      <c:txPr>
        <a:bodyPr/>
        <a:lstStyle/>
        <a:p>
          <a:pPr>
            <a:defRPr sz="1200"/>
          </a:pPr>
          <a:endParaRPr lang="tr-TR"/>
        </a:p>
      </c:txPr>
    </c:legend>
    <c:plotVisOnly val="1"/>
    <c:dispBlanksAs val="gap"/>
    <c:showDLblsOverMax val="1"/>
  </c:chart>
  <c:txPr>
    <a:bodyPr/>
    <a:lstStyle/>
    <a:p>
      <a:pPr>
        <a:defRPr sz="1100">
          <a:latin typeface="Calibri"/>
        </a:defRPr>
      </a:pPr>
      <a:endParaRPr lang="tr-TR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1"/>
  <c:style val="2"/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Olumlu %</c:v>
                </c:pt>
              </c:strCache>
            </c:strRef>
          </c:tx>
          <c:spPr>
            <a:solidFill>
              <a:srgbClr val="1F8F4E"/>
            </a:solidFill>
          </c:spPr>
          <c:invertIfNegative val="1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tr-T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Eğitim faaliyetleri yeterli (3,50)</c:v>
                </c:pt>
                <c:pt idx="1">
                  <c:v>Bilimsel faaliyet ve danışmanlık yeterli (3,29)</c:v>
                </c:pt>
                <c:pt idx="2">
                  <c:v>Toplumu bilgilendirme yeterli (3,53)</c:v>
                </c:pt>
                <c:pt idx="3">
                  <c:v>Sanayi ile iş birliği yeterli (3,06)</c:v>
                </c:pt>
                <c:pt idx="4">
                  <c:v>STK'larla iş birliği yeterli (3,33)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50</c:v>
                </c:pt>
                <c:pt idx="1">
                  <c:v>41.2</c:v>
                </c:pt>
                <c:pt idx="2">
                  <c:v>52.9</c:v>
                </c:pt>
                <c:pt idx="3">
                  <c:v>41.2</c:v>
                </c:pt>
                <c:pt idx="4">
                  <c:v>50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C462-4059-B316-A9816914018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Olumsuz %</c:v>
                </c:pt>
              </c:strCache>
            </c:strRef>
          </c:tx>
          <c:spPr>
            <a:solidFill>
              <a:srgbClr val="C04B3A"/>
            </a:solidFill>
          </c:spPr>
          <c:invertIfNegative val="1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tr-T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Eğitim faaliyetleri yeterli (3,50)</c:v>
                </c:pt>
                <c:pt idx="1">
                  <c:v>Bilimsel faaliyet ve danışmanlık yeterli (3,29)</c:v>
                </c:pt>
                <c:pt idx="2">
                  <c:v>Toplumu bilgilendirme yeterli (3,53)</c:v>
                </c:pt>
                <c:pt idx="3">
                  <c:v>Sanayi ile iş birliği yeterli (3,06)</c:v>
                </c:pt>
                <c:pt idx="4">
                  <c:v>STK'larla iş birliği yeterli (3,33)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27.8</c:v>
                </c:pt>
                <c:pt idx="1">
                  <c:v>23.5</c:v>
                </c:pt>
                <c:pt idx="2">
                  <c:v>35.299999999999997</c:v>
                </c:pt>
                <c:pt idx="3">
                  <c:v>47.1</c:v>
                </c:pt>
                <c:pt idx="4">
                  <c:v>33.299999999999997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C462-4059-B316-A981691401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"/>
        <c:overlap val="-10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solidFill>
              <a:srgbClr val="B9C2BE"/>
            </a:solidFill>
          </a:ln>
        </c:spPr>
        <c:txPr>
          <a:bodyPr/>
          <a:lstStyle/>
          <a:p>
            <a:pPr>
              <a:defRPr sz="1200"/>
            </a:pPr>
            <a:endParaRPr lang="tr-TR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100"/>
          <c:min val="0"/>
        </c:scaling>
        <c:delete val="1"/>
        <c:axPos val="t"/>
        <c:numFmt formatCode="General" sourceLinked="1"/>
        <c:majorTickMark val="out"/>
        <c:minorTickMark val="none"/>
        <c:tickLblPos val="none"/>
        <c:crossAx val="-2068027336"/>
        <c:crosses val="autoZero"/>
        <c:crossBetween val="between"/>
      </c:valAx>
    </c:plotArea>
    <c:legend>
      <c:legendPos val="t"/>
      <c:layout/>
      <c:overlay val="0"/>
      <c:txPr>
        <a:bodyPr/>
        <a:lstStyle/>
        <a:p>
          <a:pPr>
            <a:defRPr sz="1200"/>
          </a:pPr>
          <a:endParaRPr lang="tr-TR"/>
        </a:p>
      </c:txPr>
    </c:legend>
    <c:plotVisOnly val="1"/>
    <c:dispBlanksAs val="gap"/>
    <c:showDLblsOverMax val="1"/>
  </c:chart>
  <c:txPr>
    <a:bodyPr/>
    <a:lstStyle/>
    <a:p>
      <a:pPr>
        <a:defRPr sz="1200">
          <a:latin typeface="Calibri"/>
        </a:defRPr>
      </a:pPr>
      <a:endParaRPr lang="tr-TR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1"/>
  <c:style val="2"/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Olumlu %</c:v>
                </c:pt>
              </c:strCache>
            </c:strRef>
          </c:tx>
          <c:spPr>
            <a:solidFill>
              <a:srgbClr val="1F8F4E"/>
            </a:solidFill>
          </c:spPr>
          <c:invertIfNegative val="1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tr-T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Paydaş görüşleri dikkate alınıyor (3,53)</c:v>
                </c:pt>
                <c:pt idx="1">
                  <c:v>Kurumsal yönetim / olumlu kurum imajı (3,89)</c:v>
                </c:pt>
                <c:pt idx="2">
                  <c:v>Tarafsız ve şeffaf kurum (3,95)</c:v>
                </c:pt>
                <c:pt idx="3">
                  <c:v>Tanıtım ve halkla ilişkiler yeterli (3,47)</c:v>
                </c:pt>
                <c:pt idx="4">
                  <c:v>Bürokratik işlemler makul düzeyde (4,11)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57.9</c:v>
                </c:pt>
                <c:pt idx="1">
                  <c:v>68.400000000000006</c:v>
                </c:pt>
                <c:pt idx="2">
                  <c:v>68.400000000000006</c:v>
                </c:pt>
                <c:pt idx="3">
                  <c:v>52.6</c:v>
                </c:pt>
                <c:pt idx="4">
                  <c:v>73.7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B1BA-47CE-A303-5FC112C0D1F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Olumsuz %</c:v>
                </c:pt>
              </c:strCache>
            </c:strRef>
          </c:tx>
          <c:spPr>
            <a:solidFill>
              <a:srgbClr val="C04B3A"/>
            </a:solidFill>
          </c:spPr>
          <c:invertIfNegative val="1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tr-T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Paydaş görüşleri dikkate alınıyor (3,53)</c:v>
                </c:pt>
                <c:pt idx="1">
                  <c:v>Kurumsal yönetim / olumlu kurum imajı (3,89)</c:v>
                </c:pt>
                <c:pt idx="2">
                  <c:v>Tarafsız ve şeffaf kurum (3,95)</c:v>
                </c:pt>
                <c:pt idx="3">
                  <c:v>Tanıtım ve halkla ilişkiler yeterli (3,47)</c:v>
                </c:pt>
                <c:pt idx="4">
                  <c:v>Bürokratik işlemler makul düzeyde (4,11)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21.1</c:v>
                </c:pt>
                <c:pt idx="1">
                  <c:v>15.8</c:v>
                </c:pt>
                <c:pt idx="2">
                  <c:v>15.8</c:v>
                </c:pt>
                <c:pt idx="3">
                  <c:v>31.6</c:v>
                </c:pt>
                <c:pt idx="4">
                  <c:v>10.5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B1BA-47CE-A303-5FC112C0D1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"/>
        <c:overlap val="-10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solidFill>
              <a:srgbClr val="B9C2BE"/>
            </a:solidFill>
          </a:ln>
        </c:spPr>
        <c:txPr>
          <a:bodyPr/>
          <a:lstStyle/>
          <a:p>
            <a:pPr>
              <a:defRPr sz="1200"/>
            </a:pPr>
            <a:endParaRPr lang="tr-TR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100"/>
          <c:min val="0"/>
        </c:scaling>
        <c:delete val="1"/>
        <c:axPos val="t"/>
        <c:numFmt formatCode="General" sourceLinked="1"/>
        <c:majorTickMark val="out"/>
        <c:minorTickMark val="none"/>
        <c:tickLblPos val="none"/>
        <c:crossAx val="-2068027336"/>
        <c:crosses val="autoZero"/>
        <c:crossBetween val="between"/>
      </c:valAx>
    </c:plotArea>
    <c:legend>
      <c:legendPos val="t"/>
      <c:layout/>
      <c:overlay val="0"/>
      <c:txPr>
        <a:bodyPr/>
        <a:lstStyle/>
        <a:p>
          <a:pPr>
            <a:defRPr sz="1200"/>
          </a:pPr>
          <a:endParaRPr lang="tr-TR"/>
        </a:p>
      </c:txPr>
    </c:legend>
    <c:plotVisOnly val="1"/>
    <c:dispBlanksAs val="gap"/>
    <c:showDLblsOverMax val="1"/>
  </c:chart>
  <c:txPr>
    <a:bodyPr/>
    <a:lstStyle/>
    <a:p>
      <a:pPr>
        <a:defRPr sz="1200">
          <a:latin typeface="Calibri"/>
        </a:defRPr>
      </a:pPr>
      <a:endParaRPr lang="tr-TR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5475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Tüm sayılar A.4.1-10 Dış Paydaş Çalıştay Analizi belgesinden alınmıştır. Her slaytın altında sayfa numarası verilmiştir.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 err="1"/>
              <a:t>Kurum</a:t>
            </a:r>
            <a:r>
              <a:rPr dirty="0"/>
              <a:t> </a:t>
            </a:r>
            <a:r>
              <a:rPr dirty="0" err="1"/>
              <a:t>türü</a:t>
            </a:r>
            <a:r>
              <a:rPr dirty="0"/>
              <a:t> </a:t>
            </a:r>
            <a:r>
              <a:rPr dirty="0" err="1"/>
              <a:t>tablosu</a:t>
            </a:r>
            <a:r>
              <a:rPr dirty="0"/>
              <a:t> s. 1. </a:t>
            </a:r>
            <a:r>
              <a:rPr dirty="0" err="1"/>
              <a:t>Toplam</a:t>
            </a:r>
            <a:r>
              <a:rPr dirty="0"/>
              <a:t> 19 </a:t>
            </a:r>
            <a:r>
              <a:rPr dirty="0" err="1"/>
              <a:t>katılımcı</a:t>
            </a:r>
            <a:r>
              <a:rPr dirty="0"/>
              <a:t>. </a:t>
            </a:r>
            <a:r>
              <a:rPr dirty="0" err="1"/>
              <a:t>Özel</a:t>
            </a:r>
            <a:r>
              <a:rPr dirty="0"/>
              <a:t> </a:t>
            </a:r>
            <a:r>
              <a:rPr dirty="0" err="1"/>
              <a:t>sektör</a:t>
            </a:r>
            <a:r>
              <a:rPr dirty="0"/>
              <a:t> </a:t>
            </a:r>
            <a:r>
              <a:rPr dirty="0" err="1"/>
              <a:t>işletmesi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mezun</a:t>
            </a:r>
            <a:r>
              <a:rPr dirty="0"/>
              <a:t> </a:t>
            </a:r>
            <a:r>
              <a:rPr dirty="0" err="1"/>
              <a:t>satırları</a:t>
            </a:r>
            <a:r>
              <a:rPr dirty="0"/>
              <a:t> 0 (%0,0).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İletişim kanalları tablosu s. 1, değerlendirme s. 2. Yüzdeler 19 katılımcı üzerinden; bir katılımcı birden fazla kanal işaretleyebildiği için toplam %100'ü aşar.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Birim ilişki tablosu s. 2–3; ilişki toplamı = ilişkim var + kısmen ilişkim var. Yeşil: %50 ve üstü, gri: %20–50, kırmızı: %20 altı. Rapordaki yorum (s. 3): dış paydaşlar daha çok merkezi yönetim birimleri ve hizmet/uygulama odaklı birimlerle temas kuruyor; uzmanlık, koordinasyon ve arayüz birimleri daha sınırlı görünür.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Tablo ve değerlendirme s. 3. Oranlar yalnızca geçerli yanıt verenler üzerinden hesaplanmıştır.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Genel değerlendirme tablosu ve yorumu s. 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Genel Kurumsal Algı tablosu s. 4. n değerleri 16–19 arasındadır; nötr yanıtlar grafikte gösterilmemiştir.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Üniversite Yönetimi tablosu s. 4. n değerleri 16–19 arasındadır; nötr yanıtlar grafikte gösterilmemiştir.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Eğitim – Bilim – Toplumsal Katkı tablosu s. 4–5. n değerleri 16–19 arasındadır; nötr yanıtlar grafikte gösterilmemiştir.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Kurumsal Nitelikler tablosu s. 5. n değerleri 16–19 arasındadır; nötr yanıtlar grafikte gösterilmemiştir.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Güçlü yönler s. 5–6, gelişmeye açık alanlar s. 6; maddeler belgedeki ifadelerle verilmiştir.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Beklenti başlıkları ve 'Beklenti' satırları s. 6–8. Öne çıkan maddeler: sektörle daha güçlü iş birliği, staj ve uygulamalı eğitim, güncel müfredat, proje/burs imkânları, iletişim-görünürlük; tarımda su tüketen ürünlerin (mısır) sınırlandırılması, soya ve tıbbi/aromatik bitkiler, toprak analizi ve pH ölçümü, kuraklıkla mücadele, süt ürünlerinde çeşitlilik, Zengezur Koridoru, geri bildirim ve kalite raporlarının paylaşılması.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Maddeler s. 6–8'deki beklenti listelerinden seçilmiştir; belgedeki tüm maddeler bir önceki slaytın notlarında özetlenmiştir.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0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urum"/>
          <p:cNvSpPr txBox="1"/>
          <p:nvPr/>
        </p:nvSpPr>
        <p:spPr>
          <a:xfrm>
            <a:off x="822960" y="146304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A8D5B8"/>
                </a:solidFill>
                <a:latin typeface="Calibri"/>
              </a:rPr>
              <a:t>IĞDIR ÜNİVERSİTESİ</a:t>
            </a:r>
          </a:p>
        </p:txBody>
      </p:sp>
      <p:sp>
        <p:nvSpPr>
          <p:cNvPr id="3" name="Başlık"/>
          <p:cNvSpPr txBox="1"/>
          <p:nvPr/>
        </p:nvSpPr>
        <p:spPr>
          <a:xfrm>
            <a:off x="822960" y="2011680"/>
            <a:ext cx="1051560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4600" b="1">
                <a:solidFill>
                  <a:srgbClr val="FFFFFF"/>
                </a:solidFill>
                <a:latin typeface="Cambria"/>
              </a:rPr>
              <a:t>Dış Paydaş Çalıştayı Analiz Raporu</a:t>
            </a:r>
          </a:p>
        </p:txBody>
      </p:sp>
      <p:sp>
        <p:nvSpPr>
          <p:cNvPr id="4" name="Alt başlık"/>
          <p:cNvSpPr txBox="1"/>
          <p:nvPr/>
        </p:nvSpPr>
        <p:spPr>
          <a:xfrm>
            <a:off x="822960" y="329184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>
                <a:solidFill>
                  <a:srgbClr val="DDE8E2"/>
                </a:solidFill>
                <a:latin typeface="Calibri"/>
              </a:rPr>
              <a:t>Dış paydaş memnuniyet anketi bulguları, güçlü yönler, gelişmeye açık alanlar ve paydaş beklentileri</a:t>
            </a:r>
          </a:p>
        </p:txBody>
      </p:sp>
      <p:sp>
        <p:nvSpPr>
          <p:cNvPr id="5" name="Sayı"/>
          <p:cNvSpPr txBox="1"/>
          <p:nvPr/>
        </p:nvSpPr>
        <p:spPr>
          <a:xfrm>
            <a:off x="822960" y="4480560"/>
            <a:ext cx="24688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4400" b="1">
                <a:solidFill>
                  <a:srgbClr val="A8D5B8"/>
                </a:solidFill>
                <a:latin typeface="Cambria"/>
              </a:rPr>
              <a:t>19</a:t>
            </a:r>
          </a:p>
        </p:txBody>
      </p:sp>
      <p:sp>
        <p:nvSpPr>
          <p:cNvPr id="6" name="Sayı etiketi"/>
          <p:cNvSpPr txBox="1"/>
          <p:nvPr/>
        </p:nvSpPr>
        <p:spPr>
          <a:xfrm>
            <a:off x="822960" y="5257800"/>
            <a:ext cx="2468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DDE8E2"/>
                </a:solidFill>
                <a:latin typeface="Calibri"/>
              </a:rPr>
              <a:t>katılımcı</a:t>
            </a:r>
          </a:p>
        </p:txBody>
      </p:sp>
      <p:sp>
        <p:nvSpPr>
          <p:cNvPr id="7" name="Sayı"/>
          <p:cNvSpPr txBox="1"/>
          <p:nvPr/>
        </p:nvSpPr>
        <p:spPr>
          <a:xfrm>
            <a:off x="3474720" y="4480560"/>
            <a:ext cx="24688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4400" b="1">
                <a:solidFill>
                  <a:srgbClr val="A8D5B8"/>
                </a:solidFill>
                <a:latin typeface="Cambria"/>
              </a:rPr>
              <a:t>23</a:t>
            </a:r>
          </a:p>
        </p:txBody>
      </p:sp>
      <p:sp>
        <p:nvSpPr>
          <p:cNvPr id="8" name="Sayı etiketi"/>
          <p:cNvSpPr txBox="1"/>
          <p:nvPr/>
        </p:nvSpPr>
        <p:spPr>
          <a:xfrm>
            <a:off x="3474720" y="5257800"/>
            <a:ext cx="2468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DDE8E2"/>
                </a:solidFill>
                <a:latin typeface="Calibri"/>
              </a:rPr>
              <a:t>birim değerlendirildi</a:t>
            </a:r>
          </a:p>
        </p:txBody>
      </p:sp>
      <p:sp>
        <p:nvSpPr>
          <p:cNvPr id="9" name="Sayı"/>
          <p:cNvSpPr txBox="1"/>
          <p:nvPr/>
        </p:nvSpPr>
        <p:spPr>
          <a:xfrm>
            <a:off x="6126480" y="4480560"/>
            <a:ext cx="24688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4400" b="1">
                <a:solidFill>
                  <a:srgbClr val="A8D5B8"/>
                </a:solidFill>
                <a:latin typeface="Cambria"/>
              </a:rPr>
              <a:t>4</a:t>
            </a:r>
          </a:p>
        </p:txBody>
      </p:sp>
      <p:sp>
        <p:nvSpPr>
          <p:cNvPr id="10" name="Sayı etiketi"/>
          <p:cNvSpPr txBox="1"/>
          <p:nvPr/>
        </p:nvSpPr>
        <p:spPr>
          <a:xfrm>
            <a:off x="6126480" y="5257800"/>
            <a:ext cx="2468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DDE8E2"/>
                </a:solidFill>
                <a:latin typeface="Calibri"/>
              </a:rPr>
              <a:t>algı boyutu</a:t>
            </a:r>
          </a:p>
        </p:txBody>
      </p:sp>
      <p:sp>
        <p:nvSpPr>
          <p:cNvPr id="11" name="Sayı"/>
          <p:cNvSpPr txBox="1"/>
          <p:nvPr/>
        </p:nvSpPr>
        <p:spPr>
          <a:xfrm>
            <a:off x="8778240" y="4480560"/>
            <a:ext cx="24688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4400" b="1">
                <a:solidFill>
                  <a:srgbClr val="A8D5B8"/>
                </a:solidFill>
                <a:latin typeface="Cambria"/>
              </a:rPr>
              <a:t>8</a:t>
            </a:r>
          </a:p>
        </p:txBody>
      </p:sp>
      <p:sp>
        <p:nvSpPr>
          <p:cNvPr id="12" name="Sayı etiketi"/>
          <p:cNvSpPr txBox="1"/>
          <p:nvPr/>
        </p:nvSpPr>
        <p:spPr>
          <a:xfrm>
            <a:off x="8778240" y="5257800"/>
            <a:ext cx="2468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DDE8E2"/>
                </a:solidFill>
                <a:latin typeface="Calibri"/>
              </a:rPr>
              <a:t>beklenti başlığı</a:t>
            </a:r>
          </a:p>
        </p:txBody>
      </p:sp>
      <p:sp>
        <p:nvSpPr>
          <p:cNvPr id="13" name="Kaynak"/>
          <p:cNvSpPr txBox="1"/>
          <p:nvPr/>
        </p:nvSpPr>
        <p:spPr>
          <a:xfrm>
            <a:off x="822960" y="621792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A8D5B8"/>
                </a:solidFill>
                <a:latin typeface="Calibri"/>
              </a:rPr>
              <a:t>Kaynak belge: KİDR 2025 kanıtı A.4.1-10 Dış Paydaş Çalıştay Analizi (8 sayfa)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F8F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Başlık"/>
          <p:cNvSpPr txBox="1"/>
          <p:nvPr/>
        </p:nvSpPr>
        <p:spPr>
          <a:xfrm>
            <a:off x="548640" y="320040"/>
            <a:ext cx="110642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800" b="1">
                <a:solidFill>
                  <a:srgbClr val="16302B"/>
                </a:solidFill>
                <a:latin typeface="Cambria"/>
              </a:rPr>
              <a:t>Katılımcı profili: 19 dış paydaş</a:t>
            </a:r>
          </a:p>
        </p:txBody>
      </p:sp>
      <p:sp>
        <p:nvSpPr>
          <p:cNvPr id="4" name="Alt başlık"/>
          <p:cNvSpPr txBox="1"/>
          <p:nvPr/>
        </p:nvSpPr>
        <p:spPr>
          <a:xfrm>
            <a:off x="548640" y="96012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E6B67"/>
                </a:solidFill>
                <a:latin typeface="Calibri"/>
              </a:rPr>
              <a:t>Kurum türüne göre katılımcı sayısı (n)</a:t>
            </a:r>
          </a:p>
        </p:txBody>
      </p:sp>
      <p:sp>
        <p:nvSpPr>
          <p:cNvPr id="5" name="Kaynak"/>
          <p:cNvSpPr txBox="1"/>
          <p:nvPr/>
        </p:nvSpPr>
        <p:spPr>
          <a:xfrm>
            <a:off x="548640" y="6400800"/>
            <a:ext cx="110642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E6B67"/>
                </a:solidFill>
                <a:latin typeface="Calibri"/>
              </a:rPr>
              <a:t>Kaynak: KİDR 2025 kanıtı A.4.1-10 Dış Paydaş Çalıştay Analizi, s. 1</a:t>
            </a:r>
          </a:p>
        </p:txBody>
      </p:sp>
      <p:graphicFrame>
        <p:nvGraphicFramePr>
          <p:cNvPr id="6" name="Grafik"/>
          <p:cNvGraphicFramePr>
            <a:graphicFrameLocks noGrp="1"/>
          </p:cNvGraphicFramePr>
          <p:nvPr/>
        </p:nvGraphicFramePr>
        <p:xfrm>
          <a:off x="457200" y="1463040"/>
          <a:ext cx="6949440" cy="4846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Panel"/>
          <p:cNvSpPr/>
          <p:nvPr/>
        </p:nvSpPr>
        <p:spPr>
          <a:xfrm>
            <a:off x="7772400" y="1463040"/>
            <a:ext cx="3931920" cy="4754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5875">
            <a:solidFill>
              <a:srgbClr val="1F8F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Panel başlığı"/>
          <p:cNvSpPr txBox="1"/>
          <p:nvPr/>
        </p:nvSpPr>
        <p:spPr>
          <a:xfrm>
            <a:off x="8001000" y="1600200"/>
            <a:ext cx="3474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F8F4E"/>
                </a:solidFill>
                <a:latin typeface="Calibri"/>
              </a:rPr>
              <a:t>Öne çıkanlar</a:t>
            </a:r>
          </a:p>
        </p:txBody>
      </p:sp>
      <p:sp>
        <p:nvSpPr>
          <p:cNvPr id="9" name="Panel metni"/>
          <p:cNvSpPr txBox="1"/>
          <p:nvPr/>
        </p:nvSpPr>
        <p:spPr>
          <a:xfrm>
            <a:off x="8001000" y="2057400"/>
            <a:ext cx="347472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2B2B2B"/>
                </a:solidFill>
                <a:latin typeface="Calibri"/>
              </a:rPr>
              <a:t>• Katılımcıların %63,2'si (12 kişi) kamu kuruluşu temsilcisi.</a:t>
            </a:r>
          </a:p>
          <a:p>
            <a:pPr algn="l">
              <a:spcAft>
                <a:spcPts val="600"/>
              </a:spcAft>
            </a:pPr>
            <a:r>
              <a:rPr sz="1400" b="0">
                <a:solidFill>
                  <a:srgbClr val="2B2B2B"/>
                </a:solidFill>
                <a:latin typeface="Calibri"/>
              </a:rPr>
              <a:t>• STK ve çift işaretli (yerel yönetim + kamu) katılımcılar %10,5'er.</a:t>
            </a:r>
          </a:p>
          <a:p>
            <a:pPr algn="l">
              <a:spcAft>
                <a:spcPts val="600"/>
              </a:spcAft>
            </a:pPr>
            <a:r>
              <a:rPr sz="1400" b="0">
                <a:solidFill>
                  <a:srgbClr val="2B2B2B"/>
                </a:solidFill>
                <a:latin typeface="Calibri"/>
              </a:rPr>
              <a:t>• Özel sektör ve mezun katılımcı sayısı 0; çalıştaya bu iki grubun katılmadığı görülüyor (s. 1).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F8F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Başlık"/>
          <p:cNvSpPr txBox="1"/>
          <p:nvPr/>
        </p:nvSpPr>
        <p:spPr>
          <a:xfrm>
            <a:off x="548640" y="320040"/>
            <a:ext cx="110642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800" b="1">
                <a:solidFill>
                  <a:srgbClr val="16302B"/>
                </a:solidFill>
                <a:latin typeface="Cambria"/>
              </a:rPr>
              <a:t>Paydaşlar üniversiteye en çok sosyal medya ve internet duyurularıyla ulaşıyor</a:t>
            </a:r>
          </a:p>
        </p:txBody>
      </p:sp>
      <p:sp>
        <p:nvSpPr>
          <p:cNvPr id="4" name="Alt başlık"/>
          <p:cNvSpPr txBox="1"/>
          <p:nvPr/>
        </p:nvSpPr>
        <p:spPr>
          <a:xfrm>
            <a:off x="548640" y="12344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 dirty="0" err="1">
                <a:solidFill>
                  <a:srgbClr val="5E6B67"/>
                </a:solidFill>
                <a:latin typeface="Calibri"/>
              </a:rPr>
              <a:t>Bilgiye</a:t>
            </a:r>
            <a:r>
              <a:rPr sz="1500" b="0" dirty="0">
                <a:solidFill>
                  <a:srgbClr val="5E6B67"/>
                </a:solidFill>
                <a:latin typeface="Calibri"/>
              </a:rPr>
              <a:t> </a:t>
            </a:r>
            <a:r>
              <a:rPr sz="1500" b="0" dirty="0" err="1">
                <a:solidFill>
                  <a:srgbClr val="5E6B67"/>
                </a:solidFill>
                <a:latin typeface="Calibri"/>
              </a:rPr>
              <a:t>ulaşmada</a:t>
            </a:r>
            <a:r>
              <a:rPr sz="1500" b="0" dirty="0">
                <a:solidFill>
                  <a:srgbClr val="5E6B67"/>
                </a:solidFill>
                <a:latin typeface="Calibri"/>
              </a:rPr>
              <a:t> </a:t>
            </a:r>
            <a:r>
              <a:rPr sz="1500" b="0" dirty="0" err="1">
                <a:solidFill>
                  <a:srgbClr val="5E6B67"/>
                </a:solidFill>
                <a:latin typeface="Calibri"/>
              </a:rPr>
              <a:t>kullanılan</a:t>
            </a:r>
            <a:r>
              <a:rPr sz="1500" b="0" dirty="0">
                <a:solidFill>
                  <a:srgbClr val="5E6B67"/>
                </a:solidFill>
                <a:latin typeface="Calibri"/>
              </a:rPr>
              <a:t> </a:t>
            </a:r>
            <a:r>
              <a:rPr sz="1500" b="0" dirty="0" err="1">
                <a:solidFill>
                  <a:srgbClr val="5E6B67"/>
                </a:solidFill>
                <a:latin typeface="Calibri"/>
              </a:rPr>
              <a:t>iletişim</a:t>
            </a:r>
            <a:r>
              <a:rPr sz="1500" b="0" dirty="0">
                <a:solidFill>
                  <a:srgbClr val="5E6B67"/>
                </a:solidFill>
                <a:latin typeface="Calibri"/>
              </a:rPr>
              <a:t> </a:t>
            </a:r>
            <a:r>
              <a:rPr sz="1500" b="0" dirty="0" err="1">
                <a:solidFill>
                  <a:srgbClr val="5E6B67"/>
                </a:solidFill>
                <a:latin typeface="Calibri"/>
              </a:rPr>
              <a:t>kanalları</a:t>
            </a:r>
            <a:r>
              <a:rPr sz="1500" b="0" dirty="0">
                <a:solidFill>
                  <a:srgbClr val="5E6B67"/>
                </a:solidFill>
                <a:latin typeface="Calibri"/>
              </a:rPr>
              <a:t> (% </a:t>
            </a:r>
            <a:r>
              <a:rPr sz="1500" b="0" dirty="0" err="1">
                <a:solidFill>
                  <a:srgbClr val="5E6B67"/>
                </a:solidFill>
                <a:latin typeface="Calibri"/>
              </a:rPr>
              <a:t>katılımcı</a:t>
            </a:r>
            <a:r>
              <a:rPr sz="1500" b="0" dirty="0">
                <a:solidFill>
                  <a:srgbClr val="5E6B67"/>
                </a:solidFill>
                <a:latin typeface="Calibri"/>
              </a:rPr>
              <a:t>, </a:t>
            </a:r>
            <a:r>
              <a:rPr sz="1500" b="0" dirty="0" err="1">
                <a:solidFill>
                  <a:srgbClr val="5E6B67"/>
                </a:solidFill>
                <a:latin typeface="Calibri"/>
              </a:rPr>
              <a:t>birden</a:t>
            </a:r>
            <a:r>
              <a:rPr sz="1500" b="0" dirty="0">
                <a:solidFill>
                  <a:srgbClr val="5E6B67"/>
                </a:solidFill>
                <a:latin typeface="Calibri"/>
              </a:rPr>
              <a:t> </a:t>
            </a:r>
            <a:r>
              <a:rPr sz="1500" b="0" dirty="0" err="1">
                <a:solidFill>
                  <a:srgbClr val="5E6B67"/>
                </a:solidFill>
                <a:latin typeface="Calibri"/>
              </a:rPr>
              <a:t>fazla</a:t>
            </a:r>
            <a:r>
              <a:rPr sz="1500" b="0" dirty="0">
                <a:solidFill>
                  <a:srgbClr val="5E6B67"/>
                </a:solidFill>
                <a:latin typeface="Calibri"/>
              </a:rPr>
              <a:t> </a:t>
            </a:r>
            <a:r>
              <a:rPr sz="1500" b="0" dirty="0" err="1">
                <a:solidFill>
                  <a:srgbClr val="5E6B67"/>
                </a:solidFill>
                <a:latin typeface="Calibri"/>
              </a:rPr>
              <a:t>seçim</a:t>
            </a:r>
            <a:r>
              <a:rPr sz="1500" b="0" dirty="0">
                <a:solidFill>
                  <a:srgbClr val="5E6B67"/>
                </a:solidFill>
                <a:latin typeface="Calibri"/>
              </a:rPr>
              <a:t>)</a:t>
            </a:r>
          </a:p>
        </p:txBody>
      </p:sp>
      <p:sp>
        <p:nvSpPr>
          <p:cNvPr id="5" name="Kaynak"/>
          <p:cNvSpPr txBox="1"/>
          <p:nvPr/>
        </p:nvSpPr>
        <p:spPr>
          <a:xfrm>
            <a:off x="548640" y="6400800"/>
            <a:ext cx="110642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E6B67"/>
                </a:solidFill>
                <a:latin typeface="Calibri"/>
              </a:rPr>
              <a:t>Kaynak: KİDR 2025 kanıtı A.4.1-10 Dış Paydaş Çalıştay Analizi, s. 1–2</a:t>
            </a:r>
          </a:p>
        </p:txBody>
      </p:sp>
      <p:graphicFrame>
        <p:nvGraphicFramePr>
          <p:cNvPr id="6" name="Grafik"/>
          <p:cNvGraphicFramePr>
            <a:graphicFrameLocks noGrp="1"/>
          </p:cNvGraphicFramePr>
          <p:nvPr/>
        </p:nvGraphicFramePr>
        <p:xfrm>
          <a:off x="457200" y="1463040"/>
          <a:ext cx="6949440" cy="4846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Panel"/>
          <p:cNvSpPr/>
          <p:nvPr/>
        </p:nvSpPr>
        <p:spPr>
          <a:xfrm>
            <a:off x="7772400" y="1463040"/>
            <a:ext cx="3931920" cy="4754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5875">
            <a:solidFill>
              <a:srgbClr val="1F8F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Panel başlığı"/>
          <p:cNvSpPr txBox="1"/>
          <p:nvPr/>
        </p:nvSpPr>
        <p:spPr>
          <a:xfrm>
            <a:off x="8001000" y="1600200"/>
            <a:ext cx="3474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F8F4E"/>
                </a:solidFill>
                <a:latin typeface="Calibri"/>
              </a:rPr>
              <a:t>Rapordaki değerlendirme</a:t>
            </a:r>
          </a:p>
        </p:txBody>
      </p:sp>
      <p:sp>
        <p:nvSpPr>
          <p:cNvPr id="9" name="Panel metni"/>
          <p:cNvSpPr txBox="1"/>
          <p:nvPr/>
        </p:nvSpPr>
        <p:spPr>
          <a:xfrm>
            <a:off x="8001000" y="2057400"/>
            <a:ext cx="347472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2B2B2B"/>
                </a:solidFill>
                <a:latin typeface="Calibri"/>
              </a:rPr>
              <a:t>• Sosyal medya ve internet duyuruları %73,7 ile ilk sırada.</a:t>
            </a:r>
          </a:p>
          <a:p>
            <a:pPr algn="l">
              <a:spcAft>
                <a:spcPts val="600"/>
              </a:spcAft>
            </a:pPr>
            <a:r>
              <a:rPr sz="1400" b="0">
                <a:solidFill>
                  <a:srgbClr val="2B2B2B"/>
                </a:solidFill>
                <a:latin typeface="Calibri"/>
              </a:rPr>
              <a:t>• Resmî yazışma/toplantı (%47,4) ve doğrudan iletişim (%42,1) ikinci grup kanallar.</a:t>
            </a:r>
          </a:p>
          <a:p>
            <a:pPr algn="l">
              <a:spcAft>
                <a:spcPts val="600"/>
              </a:spcAft>
            </a:pPr>
            <a:r>
              <a:rPr sz="1400" b="0">
                <a:solidFill>
                  <a:srgbClr val="2B2B2B"/>
                </a:solidFill>
                <a:latin typeface="Calibri"/>
              </a:rPr>
              <a:t>• Mezun bilgi sistemi ve etkinlik paylaşımları %21,1 ile en az kullanılan kanallar (s. 1–2).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F8F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Başlık"/>
          <p:cNvSpPr txBox="1"/>
          <p:nvPr/>
        </p:nvSpPr>
        <p:spPr>
          <a:xfrm>
            <a:off x="548640" y="320040"/>
            <a:ext cx="110642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800" b="1">
                <a:solidFill>
                  <a:srgbClr val="16302B"/>
                </a:solidFill>
                <a:latin typeface="Cambria"/>
              </a:rPr>
              <a:t>Dış paydaşların birimlerle ilişkisi</a:t>
            </a:r>
          </a:p>
        </p:txBody>
      </p:sp>
      <p:sp>
        <p:nvSpPr>
          <p:cNvPr id="4" name="Alt başlık"/>
          <p:cNvSpPr txBox="1"/>
          <p:nvPr/>
        </p:nvSpPr>
        <p:spPr>
          <a:xfrm>
            <a:off x="548640" y="96012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E6B67"/>
                </a:solidFill>
                <a:latin typeface="Calibri"/>
              </a:rPr>
              <a:t>İlişkisi var + kısmen var diyenlerin oranı (%, n = 19)</a:t>
            </a:r>
          </a:p>
        </p:txBody>
      </p:sp>
      <p:sp>
        <p:nvSpPr>
          <p:cNvPr id="5" name="Kaynak"/>
          <p:cNvSpPr txBox="1"/>
          <p:nvPr/>
        </p:nvSpPr>
        <p:spPr>
          <a:xfrm>
            <a:off x="548640" y="6400800"/>
            <a:ext cx="110642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E6B67"/>
                </a:solidFill>
                <a:latin typeface="Calibri"/>
              </a:rPr>
              <a:t>Kaynak: KİDR 2025 kanıtı A.4.1-10 Dış Paydaş Çalıştay Analizi, s. 2–3</a:t>
            </a:r>
          </a:p>
        </p:txBody>
      </p:sp>
      <p:graphicFrame>
        <p:nvGraphicFramePr>
          <p:cNvPr id="6" name="Grafik"/>
          <p:cNvGraphicFramePr>
            <a:graphicFrameLocks noGrp="1"/>
          </p:cNvGraphicFramePr>
          <p:nvPr/>
        </p:nvGraphicFramePr>
        <p:xfrm>
          <a:off x="457200" y="1371600"/>
          <a:ext cx="713232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Panel"/>
          <p:cNvSpPr/>
          <p:nvPr/>
        </p:nvSpPr>
        <p:spPr>
          <a:xfrm>
            <a:off x="7863840" y="1371600"/>
            <a:ext cx="3840480" cy="23774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5875">
            <a:solidFill>
              <a:srgbClr val="1F8F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Panel başlığı"/>
          <p:cNvSpPr txBox="1"/>
          <p:nvPr/>
        </p:nvSpPr>
        <p:spPr>
          <a:xfrm>
            <a:off x="8092440" y="1508760"/>
            <a:ext cx="33832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F8F4E"/>
                </a:solidFill>
                <a:latin typeface="Calibri"/>
              </a:rPr>
              <a:t>En güçlü ilişki</a:t>
            </a:r>
          </a:p>
        </p:txBody>
      </p:sp>
      <p:sp>
        <p:nvSpPr>
          <p:cNvPr id="9" name="Panel metni"/>
          <p:cNvSpPr txBox="1"/>
          <p:nvPr/>
        </p:nvSpPr>
        <p:spPr>
          <a:xfrm>
            <a:off x="8092440" y="1965960"/>
            <a:ext cx="338328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2B2B2B"/>
                </a:solidFill>
                <a:latin typeface="Calibri"/>
              </a:rPr>
              <a:t>• Genel Sekreterlik %78,9</a:t>
            </a:r>
          </a:p>
          <a:p>
            <a:pPr algn="l">
              <a:spcAft>
                <a:spcPts val="600"/>
              </a:spcAft>
            </a:pPr>
            <a:r>
              <a:rPr sz="1400" b="0">
                <a:solidFill>
                  <a:srgbClr val="2B2B2B"/>
                </a:solidFill>
                <a:latin typeface="Calibri"/>
              </a:rPr>
              <a:t>• Rektörlük ve Hayvan Hastanesi %73,7</a:t>
            </a:r>
          </a:p>
          <a:p>
            <a:pPr algn="l">
              <a:spcAft>
                <a:spcPts val="600"/>
              </a:spcAft>
            </a:pPr>
            <a:r>
              <a:rPr sz="1400" b="0">
                <a:solidFill>
                  <a:srgbClr val="2B2B2B"/>
                </a:solidFill>
                <a:latin typeface="Calibri"/>
              </a:rPr>
              <a:t>• Diş Hastanesi ve Sosyal Tesisler %63,2</a:t>
            </a:r>
          </a:p>
        </p:txBody>
      </p:sp>
      <p:sp>
        <p:nvSpPr>
          <p:cNvPr id="10" name="Panel"/>
          <p:cNvSpPr/>
          <p:nvPr/>
        </p:nvSpPr>
        <p:spPr>
          <a:xfrm>
            <a:off x="7863840" y="3931920"/>
            <a:ext cx="3840480" cy="23774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5875">
            <a:solidFill>
              <a:srgbClr val="C04B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Panel başlığı"/>
          <p:cNvSpPr txBox="1"/>
          <p:nvPr/>
        </p:nvSpPr>
        <p:spPr>
          <a:xfrm>
            <a:off x="8092440" y="4069080"/>
            <a:ext cx="33832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C04B3A"/>
                </a:solidFill>
                <a:latin typeface="Calibri"/>
              </a:rPr>
              <a:t>Görünürlüğü düşük</a:t>
            </a:r>
          </a:p>
        </p:txBody>
      </p:sp>
      <p:sp>
        <p:nvSpPr>
          <p:cNvPr id="12" name="Panel metni"/>
          <p:cNvSpPr txBox="1"/>
          <p:nvPr/>
        </p:nvSpPr>
        <p:spPr>
          <a:xfrm>
            <a:off x="8092440" y="4526280"/>
            <a:ext cx="338328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2B2B2B"/>
                </a:solidFill>
                <a:latin typeface="Calibri"/>
              </a:rPr>
              <a:t>• Teknopark, TTO ve PGKO %15,8</a:t>
            </a:r>
          </a:p>
          <a:p>
            <a:pPr algn="l">
              <a:spcAft>
                <a:spcPts val="600"/>
              </a:spcAft>
            </a:pPr>
            <a:r>
              <a:rPr sz="1400" b="0">
                <a:solidFill>
                  <a:srgbClr val="2B2B2B"/>
                </a:solidFill>
                <a:latin typeface="Calibri"/>
              </a:rPr>
              <a:t>• Kariyer Merkezi %10,5</a:t>
            </a:r>
          </a:p>
          <a:p>
            <a:pPr algn="l">
              <a:spcAft>
                <a:spcPts val="600"/>
              </a:spcAft>
            </a:pPr>
            <a:r>
              <a:rPr sz="1400" b="0">
                <a:solidFill>
                  <a:srgbClr val="2B2B2B"/>
                </a:solidFill>
                <a:latin typeface="Calibri"/>
              </a:rPr>
              <a:t>• Rapor: sanayi ve proje iş birliğinde görünürlük/geliştirme ihtiyacı (s. 3)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F8F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Başlık"/>
          <p:cNvSpPr txBox="1"/>
          <p:nvPr/>
        </p:nvSpPr>
        <p:spPr>
          <a:xfrm>
            <a:off x="548640" y="320040"/>
            <a:ext cx="110642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800" b="1">
                <a:solidFill>
                  <a:srgbClr val="16302B"/>
                </a:solidFill>
                <a:latin typeface="Cambria"/>
              </a:rPr>
              <a:t>Web sitesindeki rapor ve yayınların incelenmesi</a:t>
            </a:r>
          </a:p>
        </p:txBody>
      </p:sp>
      <p:sp>
        <p:nvSpPr>
          <p:cNvPr id="4" name="Alt başlık"/>
          <p:cNvSpPr txBox="1"/>
          <p:nvPr/>
        </p:nvSpPr>
        <p:spPr>
          <a:xfrm>
            <a:off x="548640" y="96012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E6B67"/>
                </a:solidFill>
                <a:latin typeface="Calibri"/>
              </a:rPr>
              <a:t>İçeriği incelediğini söyleyenlerin oranı (%, geçerli yanıtlar)</a:t>
            </a:r>
          </a:p>
        </p:txBody>
      </p:sp>
      <p:sp>
        <p:nvSpPr>
          <p:cNvPr id="5" name="Kaynak"/>
          <p:cNvSpPr txBox="1"/>
          <p:nvPr/>
        </p:nvSpPr>
        <p:spPr>
          <a:xfrm>
            <a:off x="548640" y="6400800"/>
            <a:ext cx="110642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E6B67"/>
                </a:solidFill>
                <a:latin typeface="Calibri"/>
              </a:rPr>
              <a:t>Kaynak: KİDR 2025 kanıtı A.4.1-10 Dış Paydaş Çalıştay Analizi, s. 3</a:t>
            </a:r>
          </a:p>
        </p:txBody>
      </p:sp>
      <p:graphicFrame>
        <p:nvGraphicFramePr>
          <p:cNvPr id="6" name="Grafik"/>
          <p:cNvGraphicFramePr>
            <a:graphicFrameLocks noGrp="1"/>
          </p:cNvGraphicFramePr>
          <p:nvPr/>
        </p:nvGraphicFramePr>
        <p:xfrm>
          <a:off x="457200" y="1463040"/>
          <a:ext cx="6949440" cy="4754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Panel"/>
          <p:cNvSpPr/>
          <p:nvPr/>
        </p:nvSpPr>
        <p:spPr>
          <a:xfrm>
            <a:off x="7772400" y="1463040"/>
            <a:ext cx="3931920" cy="4754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5875">
            <a:solidFill>
              <a:srgbClr val="1F8F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Panel başlığı"/>
          <p:cNvSpPr txBox="1"/>
          <p:nvPr/>
        </p:nvSpPr>
        <p:spPr>
          <a:xfrm>
            <a:off x="8001000" y="1600200"/>
            <a:ext cx="3474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F8F4E"/>
                </a:solidFill>
                <a:latin typeface="Calibri"/>
              </a:rPr>
              <a:t>Rapordaki değerlendirme</a:t>
            </a:r>
          </a:p>
        </p:txBody>
      </p:sp>
      <p:sp>
        <p:nvSpPr>
          <p:cNvPr id="9" name="Panel metni"/>
          <p:cNvSpPr txBox="1"/>
          <p:nvPr/>
        </p:nvSpPr>
        <p:spPr>
          <a:xfrm>
            <a:off x="8001000" y="2057400"/>
            <a:ext cx="347472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2B2B2B"/>
                </a:solidFill>
                <a:latin typeface="Calibri"/>
              </a:rPr>
              <a:t>• En çok incelenen içerikler süreli yayınlar, faaliyet raporları ve tanıtım videoları.</a:t>
            </a:r>
          </a:p>
          <a:p>
            <a:pPr algn="l">
              <a:spcAft>
                <a:spcPts val="600"/>
              </a:spcAft>
            </a:pPr>
            <a:r>
              <a:rPr sz="1400" b="0">
                <a:solidFill>
                  <a:srgbClr val="2B2B2B"/>
                </a:solidFill>
                <a:latin typeface="Calibri"/>
              </a:rPr>
              <a:t>• En az takip edilenler KİDR (%23,1) ve geri bildirim raporları (%36,4).</a:t>
            </a:r>
          </a:p>
          <a:p>
            <a:pPr algn="l">
              <a:spcAft>
                <a:spcPts val="600"/>
              </a:spcAft>
            </a:pPr>
            <a:r>
              <a:rPr sz="1400" b="0">
                <a:solidFill>
                  <a:srgbClr val="2B2B2B"/>
                </a:solidFill>
                <a:latin typeface="Calibri"/>
              </a:rPr>
              <a:t>• Öneri: kalite dokümanlarına dış paydaşların daha kolay ve hızlı erişimi sağlanmalı (s. 3).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F8F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Başlık"/>
          <p:cNvSpPr txBox="1"/>
          <p:nvPr/>
        </p:nvSpPr>
        <p:spPr>
          <a:xfrm>
            <a:off x="548640" y="320040"/>
            <a:ext cx="110642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800" b="1">
                <a:solidFill>
                  <a:srgbClr val="16302B"/>
                </a:solidFill>
                <a:latin typeface="Cambria"/>
              </a:rPr>
              <a:t>Dört boyutta genel değerlendirme</a:t>
            </a:r>
          </a:p>
        </p:txBody>
      </p:sp>
      <p:sp>
        <p:nvSpPr>
          <p:cNvPr id="4" name="Alt başlık"/>
          <p:cNvSpPr txBox="1"/>
          <p:nvPr/>
        </p:nvSpPr>
        <p:spPr>
          <a:xfrm>
            <a:off x="548640" y="96012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E6B67"/>
                </a:solidFill>
                <a:latin typeface="Calibri"/>
              </a:rPr>
              <a:t>Olumlu / nötr / olumsuz yanıt dağılımı (%) ve ortalama puan (5 üzerinden)</a:t>
            </a:r>
          </a:p>
        </p:txBody>
      </p:sp>
      <p:sp>
        <p:nvSpPr>
          <p:cNvPr id="5" name="Kaynak"/>
          <p:cNvSpPr txBox="1"/>
          <p:nvPr/>
        </p:nvSpPr>
        <p:spPr>
          <a:xfrm>
            <a:off x="548640" y="6400800"/>
            <a:ext cx="110642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E6B67"/>
                </a:solidFill>
                <a:latin typeface="Calibri"/>
              </a:rPr>
              <a:t>Kaynak: KİDR 2025 kanıtı A.4.1-10 Dış Paydaş Çalıştay Analizi, s. 5</a:t>
            </a:r>
          </a:p>
        </p:txBody>
      </p:sp>
      <p:graphicFrame>
        <p:nvGraphicFramePr>
          <p:cNvPr id="6" name="Grafik"/>
          <p:cNvGraphicFramePr>
            <a:graphicFrameLocks noGrp="1"/>
          </p:cNvGraphicFramePr>
          <p:nvPr/>
        </p:nvGraphicFramePr>
        <p:xfrm>
          <a:off x="457200" y="1463040"/>
          <a:ext cx="7498079" cy="384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Panel"/>
          <p:cNvSpPr/>
          <p:nvPr/>
        </p:nvSpPr>
        <p:spPr>
          <a:xfrm>
            <a:off x="8138160" y="1463040"/>
            <a:ext cx="3566160" cy="4754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5875">
            <a:solidFill>
              <a:srgbClr val="1F8F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Panel başlığı"/>
          <p:cNvSpPr txBox="1"/>
          <p:nvPr/>
        </p:nvSpPr>
        <p:spPr>
          <a:xfrm>
            <a:off x="8366760" y="1600200"/>
            <a:ext cx="3108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F8F4E"/>
                </a:solidFill>
                <a:latin typeface="Calibri"/>
              </a:rPr>
              <a:t>Rapordaki değerlendirme</a:t>
            </a:r>
          </a:p>
        </p:txBody>
      </p:sp>
      <p:sp>
        <p:nvSpPr>
          <p:cNvPr id="9" name="Panel metni"/>
          <p:cNvSpPr txBox="1"/>
          <p:nvPr/>
        </p:nvSpPr>
        <p:spPr>
          <a:xfrm>
            <a:off x="8366760" y="2057400"/>
            <a:ext cx="310896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2B2B2B"/>
                </a:solidFill>
                <a:latin typeface="Calibri"/>
              </a:rPr>
              <a:t>• En yüksek ortalama Üniversite Yönetimi (4,15).</a:t>
            </a:r>
          </a:p>
          <a:p>
            <a:pPr algn="l">
              <a:spcAft>
                <a:spcPts val="600"/>
              </a:spcAft>
            </a:pPr>
            <a:r>
              <a:rPr sz="1400" b="0">
                <a:solidFill>
                  <a:srgbClr val="2B2B2B"/>
                </a:solidFill>
                <a:latin typeface="Calibri"/>
              </a:rPr>
              <a:t>• En düşük ortalama Eğitim–Bilim–Toplumsal Katkı (3,34); olumsuz oranı %33,3.</a:t>
            </a:r>
          </a:p>
          <a:p>
            <a:pPr algn="l">
              <a:spcAft>
                <a:spcPts val="600"/>
              </a:spcAft>
            </a:pPr>
            <a:r>
              <a:rPr sz="1400" b="0">
                <a:solidFill>
                  <a:srgbClr val="2B2B2B"/>
                </a:solidFill>
                <a:latin typeface="Calibri"/>
              </a:rPr>
              <a:t>• Öneri: güçlü yönleri fırsata çevirecek birim eylem planları oluşturulmalı (s. 5).</a:t>
            </a:r>
          </a:p>
        </p:txBody>
      </p:sp>
      <p:sp>
        <p:nvSpPr>
          <p:cNvPr id="10" name="Not"/>
          <p:cNvSpPr txBox="1"/>
          <p:nvPr/>
        </p:nvSpPr>
        <p:spPr>
          <a:xfrm>
            <a:off x="548640" y="5486400"/>
            <a:ext cx="73152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E6B67"/>
                </a:solidFill>
                <a:latin typeface="Calibri"/>
              </a:rPr>
              <a:t>Geçerli yanıt sayıları: Yönetim 136, Kurumsal Nitelikler 95, Kurumsal Algı 72, Eğitim–Bilim–Toplumsal Katkı 87.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F8F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Başlık"/>
          <p:cNvSpPr txBox="1"/>
          <p:nvPr/>
        </p:nvSpPr>
        <p:spPr>
          <a:xfrm>
            <a:off x="548640" y="320040"/>
            <a:ext cx="110642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800" b="1">
                <a:solidFill>
                  <a:srgbClr val="16302B"/>
                </a:solidFill>
                <a:latin typeface="Cambria"/>
              </a:rPr>
              <a:t>Genel Kurumsal Algı</a:t>
            </a:r>
          </a:p>
        </p:txBody>
      </p:sp>
      <p:sp>
        <p:nvSpPr>
          <p:cNvPr id="4" name="Alt başlık"/>
          <p:cNvSpPr txBox="1"/>
          <p:nvPr/>
        </p:nvSpPr>
        <p:spPr>
          <a:xfrm>
            <a:off x="548640" y="96012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E6B67"/>
                </a:solidFill>
                <a:latin typeface="Calibri"/>
              </a:rPr>
              <a:t>Olumlu ve olumsuz yanıt oranı (%); parantez içinde ortalama puan</a:t>
            </a:r>
          </a:p>
        </p:txBody>
      </p:sp>
      <p:sp>
        <p:nvSpPr>
          <p:cNvPr id="5" name="Kaynak"/>
          <p:cNvSpPr txBox="1"/>
          <p:nvPr/>
        </p:nvSpPr>
        <p:spPr>
          <a:xfrm>
            <a:off x="548640" y="6400800"/>
            <a:ext cx="110642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E6B67"/>
                </a:solidFill>
                <a:latin typeface="Calibri"/>
              </a:rPr>
              <a:t>Kaynak: KİDR 2025 kanıtı A.4.1-10 Dış Paydaş Çalıştay Analizi, s. 4</a:t>
            </a:r>
          </a:p>
        </p:txBody>
      </p:sp>
      <p:graphicFrame>
        <p:nvGraphicFramePr>
          <p:cNvPr id="6" name="Grafik"/>
          <p:cNvGraphicFramePr>
            <a:graphicFrameLocks noGrp="1"/>
          </p:cNvGraphicFramePr>
          <p:nvPr/>
        </p:nvGraphicFramePr>
        <p:xfrm>
          <a:off x="457200" y="1463040"/>
          <a:ext cx="7498079" cy="4846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Panel"/>
          <p:cNvSpPr/>
          <p:nvPr/>
        </p:nvSpPr>
        <p:spPr>
          <a:xfrm>
            <a:off x="8138160" y="1463040"/>
            <a:ext cx="3566160" cy="4754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5875">
            <a:solidFill>
              <a:srgbClr val="1F8F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Panel başlığı"/>
          <p:cNvSpPr txBox="1"/>
          <p:nvPr/>
        </p:nvSpPr>
        <p:spPr>
          <a:xfrm>
            <a:off x="8366760" y="1600200"/>
            <a:ext cx="3108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F8F4E"/>
                </a:solidFill>
                <a:latin typeface="Calibri"/>
              </a:rPr>
              <a:t>Rapordaki değerlendirme</a:t>
            </a:r>
          </a:p>
        </p:txBody>
      </p:sp>
      <p:sp>
        <p:nvSpPr>
          <p:cNvPr id="9" name="Panel metni"/>
          <p:cNvSpPr txBox="1"/>
          <p:nvPr/>
        </p:nvSpPr>
        <p:spPr>
          <a:xfrm>
            <a:off x="8366760" y="2057400"/>
            <a:ext cx="310896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2B2B2B"/>
                </a:solidFill>
                <a:latin typeface="Calibri"/>
              </a:rPr>
              <a:t>• Güçlü yön: diğer kurumlar ve kamuoyu ile iş birliğine açıklık (%61,1 olumlu).</a:t>
            </a:r>
          </a:p>
          <a:p>
            <a:pPr algn="l">
              <a:spcAft>
                <a:spcPts val="600"/>
              </a:spcAft>
            </a:pPr>
            <a:r>
              <a:rPr sz="1400" b="0">
                <a:solidFill>
                  <a:srgbClr val="2B2B2B"/>
                </a:solidFill>
                <a:latin typeface="Calibri"/>
              </a:rPr>
              <a:t>• En düşük ortalama: değişen koşullara uyum (3,39).</a:t>
            </a:r>
          </a:p>
          <a:p>
            <a:pPr algn="l">
              <a:spcAft>
                <a:spcPts val="600"/>
              </a:spcAft>
            </a:pPr>
            <a:r>
              <a:rPr sz="1400" b="0">
                <a:solidFill>
                  <a:srgbClr val="2B2B2B"/>
                </a:solidFill>
                <a:latin typeface="Calibri"/>
              </a:rPr>
              <a:t>• Öneri: bu güçlü yön fırsata çevrilerek çevik uyum kapasitesi geliştirilmeli (s. 4).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F8F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Başlık"/>
          <p:cNvSpPr txBox="1"/>
          <p:nvPr/>
        </p:nvSpPr>
        <p:spPr>
          <a:xfrm>
            <a:off x="548640" y="320040"/>
            <a:ext cx="110642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800" b="1">
                <a:solidFill>
                  <a:srgbClr val="16302B"/>
                </a:solidFill>
                <a:latin typeface="Cambria"/>
              </a:rPr>
              <a:t>Üniversite Yönetimi</a:t>
            </a:r>
          </a:p>
        </p:txBody>
      </p:sp>
      <p:sp>
        <p:nvSpPr>
          <p:cNvPr id="4" name="Alt başlık"/>
          <p:cNvSpPr txBox="1"/>
          <p:nvPr/>
        </p:nvSpPr>
        <p:spPr>
          <a:xfrm>
            <a:off x="548640" y="96012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E6B67"/>
                </a:solidFill>
                <a:latin typeface="Calibri"/>
              </a:rPr>
              <a:t>Olumlu ve olumsuz yanıt oranı (%); parantez içinde ortalama puan</a:t>
            </a:r>
          </a:p>
        </p:txBody>
      </p:sp>
      <p:sp>
        <p:nvSpPr>
          <p:cNvPr id="5" name="Kaynak"/>
          <p:cNvSpPr txBox="1"/>
          <p:nvPr/>
        </p:nvSpPr>
        <p:spPr>
          <a:xfrm>
            <a:off x="548640" y="6400800"/>
            <a:ext cx="110642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E6B67"/>
                </a:solidFill>
                <a:latin typeface="Calibri"/>
              </a:rPr>
              <a:t>Kaynak: KİDR 2025 kanıtı A.4.1-10 Dış Paydaş Çalıştay Analizi, s. 4</a:t>
            </a:r>
          </a:p>
        </p:txBody>
      </p:sp>
      <p:graphicFrame>
        <p:nvGraphicFramePr>
          <p:cNvPr id="6" name="Grafik"/>
          <p:cNvGraphicFramePr>
            <a:graphicFrameLocks noGrp="1"/>
          </p:cNvGraphicFramePr>
          <p:nvPr/>
        </p:nvGraphicFramePr>
        <p:xfrm>
          <a:off x="457200" y="1463040"/>
          <a:ext cx="7498079" cy="4846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Panel"/>
          <p:cNvSpPr/>
          <p:nvPr/>
        </p:nvSpPr>
        <p:spPr>
          <a:xfrm>
            <a:off x="8138160" y="1463040"/>
            <a:ext cx="3566160" cy="4754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5875">
            <a:solidFill>
              <a:srgbClr val="1F8F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Panel başlığı"/>
          <p:cNvSpPr txBox="1"/>
          <p:nvPr/>
        </p:nvSpPr>
        <p:spPr>
          <a:xfrm>
            <a:off x="8366760" y="1600200"/>
            <a:ext cx="3108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F8F4E"/>
                </a:solidFill>
                <a:latin typeface="Calibri"/>
              </a:rPr>
              <a:t>Rapordaki değerlendirme</a:t>
            </a:r>
          </a:p>
        </p:txBody>
      </p:sp>
      <p:sp>
        <p:nvSpPr>
          <p:cNvPr id="9" name="Panel metni"/>
          <p:cNvSpPr txBox="1"/>
          <p:nvPr/>
        </p:nvSpPr>
        <p:spPr>
          <a:xfrm>
            <a:off x="8366760" y="2057400"/>
            <a:ext cx="310896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2B2B2B"/>
                </a:solidFill>
                <a:latin typeface="Calibri"/>
              </a:rPr>
              <a:t>• Yönetime erişim %88,2 olumlu; iletişimden memnuniyet ortalaması 4,33.</a:t>
            </a:r>
          </a:p>
          <a:p>
            <a:pPr algn="l">
              <a:spcAft>
                <a:spcPts val="600"/>
              </a:spcAft>
            </a:pPr>
            <a:r>
              <a:rPr sz="1400" b="0">
                <a:solidFill>
                  <a:srgbClr val="2B2B2B"/>
                </a:solidFill>
                <a:latin typeface="Calibri"/>
              </a:rPr>
              <a:t>• Ticaret/esnaf/sanayi ile ilişkilerde olumsuz oranı %23,5.</a:t>
            </a:r>
          </a:p>
          <a:p>
            <a:pPr algn="l">
              <a:spcAft>
                <a:spcPts val="600"/>
              </a:spcAft>
            </a:pPr>
            <a:r>
              <a:rPr sz="1400" b="0">
                <a:solidFill>
                  <a:srgbClr val="2B2B2B"/>
                </a:solidFill>
                <a:latin typeface="Calibri"/>
              </a:rPr>
              <a:t>• Rapor: yönetimin genel iletişimi güçlü, ekonomik aktörlerle bağlar aynı ölçüde güçlü görünmüyor (s. 4).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F8F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Başlık"/>
          <p:cNvSpPr txBox="1"/>
          <p:nvPr/>
        </p:nvSpPr>
        <p:spPr>
          <a:xfrm>
            <a:off x="548640" y="320040"/>
            <a:ext cx="110642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800" b="1">
                <a:solidFill>
                  <a:srgbClr val="16302B"/>
                </a:solidFill>
                <a:latin typeface="Cambria"/>
              </a:rPr>
              <a:t>Eğitim – Bilim – Toplumsal Katkı</a:t>
            </a:r>
          </a:p>
        </p:txBody>
      </p:sp>
      <p:sp>
        <p:nvSpPr>
          <p:cNvPr id="4" name="Alt başlık"/>
          <p:cNvSpPr txBox="1"/>
          <p:nvPr/>
        </p:nvSpPr>
        <p:spPr>
          <a:xfrm>
            <a:off x="548640" y="96012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E6B67"/>
                </a:solidFill>
                <a:latin typeface="Calibri"/>
              </a:rPr>
              <a:t>Olumlu ve olumsuz yanıt oranı (%); parantez içinde ortalama puan</a:t>
            </a:r>
          </a:p>
        </p:txBody>
      </p:sp>
      <p:sp>
        <p:nvSpPr>
          <p:cNvPr id="5" name="Kaynak"/>
          <p:cNvSpPr txBox="1"/>
          <p:nvPr/>
        </p:nvSpPr>
        <p:spPr>
          <a:xfrm>
            <a:off x="548640" y="6400800"/>
            <a:ext cx="110642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E6B67"/>
                </a:solidFill>
                <a:latin typeface="Calibri"/>
              </a:rPr>
              <a:t>Kaynak: KİDR 2025 kanıtı A.4.1-10 Dış Paydaş Çalıştay Analizi, s. 4–5</a:t>
            </a:r>
          </a:p>
        </p:txBody>
      </p:sp>
      <p:graphicFrame>
        <p:nvGraphicFramePr>
          <p:cNvPr id="6" name="Grafik"/>
          <p:cNvGraphicFramePr>
            <a:graphicFrameLocks noGrp="1"/>
          </p:cNvGraphicFramePr>
          <p:nvPr/>
        </p:nvGraphicFramePr>
        <p:xfrm>
          <a:off x="457200" y="1463040"/>
          <a:ext cx="7498079" cy="4846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Panel"/>
          <p:cNvSpPr/>
          <p:nvPr/>
        </p:nvSpPr>
        <p:spPr>
          <a:xfrm>
            <a:off x="8138160" y="1463040"/>
            <a:ext cx="3566160" cy="4754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5875">
            <a:solidFill>
              <a:srgbClr val="1F8F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Panel başlığı"/>
          <p:cNvSpPr txBox="1"/>
          <p:nvPr/>
        </p:nvSpPr>
        <p:spPr>
          <a:xfrm>
            <a:off x="8366760" y="1600200"/>
            <a:ext cx="3108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F8F4E"/>
                </a:solidFill>
                <a:latin typeface="Calibri"/>
              </a:rPr>
              <a:t>Rapordaki değerlendirme</a:t>
            </a:r>
          </a:p>
        </p:txBody>
      </p:sp>
      <p:sp>
        <p:nvSpPr>
          <p:cNvPr id="9" name="Panel metni"/>
          <p:cNvSpPr txBox="1"/>
          <p:nvPr/>
        </p:nvSpPr>
        <p:spPr>
          <a:xfrm>
            <a:off x="8366760" y="2057400"/>
            <a:ext cx="310896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2B2B2B"/>
                </a:solidFill>
                <a:latin typeface="Calibri"/>
              </a:rPr>
              <a:t>• Sanayi ile iş birliğinde olumsuz (%47,1) olumludan (%41,2) yüksek.</a:t>
            </a:r>
          </a:p>
          <a:p>
            <a:pPr algn="l">
              <a:spcAft>
                <a:spcPts val="600"/>
              </a:spcAft>
            </a:pPr>
            <a:r>
              <a:rPr sz="1400" b="0">
                <a:solidFill>
                  <a:srgbClr val="2B2B2B"/>
                </a:solidFill>
                <a:latin typeface="Calibri"/>
              </a:rPr>
              <a:t>• Gelişmeye açık yönler: sanayi iş birliği, bilimsel faaliyet/danışmanlık, STK iş birliği.</a:t>
            </a:r>
          </a:p>
          <a:p>
            <a:pPr algn="l">
              <a:spcAft>
                <a:spcPts val="600"/>
              </a:spcAft>
            </a:pPr>
            <a:r>
              <a:rPr sz="1400" b="0">
                <a:solidFill>
                  <a:srgbClr val="2B2B2B"/>
                </a:solidFill>
                <a:latin typeface="Calibri"/>
              </a:rPr>
              <a:t>• Rapor: paydaşlar uygulama, ortak üretim ve saha iş birliğinde daha somut etki bekliyor (s. 5).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F8F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Başlık"/>
          <p:cNvSpPr txBox="1"/>
          <p:nvPr/>
        </p:nvSpPr>
        <p:spPr>
          <a:xfrm>
            <a:off x="548640" y="320040"/>
            <a:ext cx="110642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800" b="1">
                <a:solidFill>
                  <a:srgbClr val="16302B"/>
                </a:solidFill>
                <a:latin typeface="Cambria"/>
              </a:rPr>
              <a:t>Kurumsal Nitelikler</a:t>
            </a:r>
          </a:p>
        </p:txBody>
      </p:sp>
      <p:sp>
        <p:nvSpPr>
          <p:cNvPr id="4" name="Alt başlık"/>
          <p:cNvSpPr txBox="1"/>
          <p:nvPr/>
        </p:nvSpPr>
        <p:spPr>
          <a:xfrm>
            <a:off x="548640" y="96012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E6B67"/>
                </a:solidFill>
                <a:latin typeface="Calibri"/>
              </a:rPr>
              <a:t>Olumlu ve olumsuz yanıt oranı (%); parantez içinde ortalama puan</a:t>
            </a:r>
          </a:p>
        </p:txBody>
      </p:sp>
      <p:sp>
        <p:nvSpPr>
          <p:cNvPr id="5" name="Kaynak"/>
          <p:cNvSpPr txBox="1"/>
          <p:nvPr/>
        </p:nvSpPr>
        <p:spPr>
          <a:xfrm>
            <a:off x="548640" y="6400800"/>
            <a:ext cx="110642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E6B67"/>
                </a:solidFill>
                <a:latin typeface="Calibri"/>
              </a:rPr>
              <a:t>Kaynak: KİDR 2025 kanıtı A.4.1-10 Dış Paydaş Çalıştay Analizi, s. 5</a:t>
            </a:r>
          </a:p>
        </p:txBody>
      </p:sp>
      <p:graphicFrame>
        <p:nvGraphicFramePr>
          <p:cNvPr id="6" name="Grafik"/>
          <p:cNvGraphicFramePr>
            <a:graphicFrameLocks noGrp="1"/>
          </p:cNvGraphicFramePr>
          <p:nvPr/>
        </p:nvGraphicFramePr>
        <p:xfrm>
          <a:off x="457200" y="1463040"/>
          <a:ext cx="7498079" cy="4846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Panel"/>
          <p:cNvSpPr/>
          <p:nvPr/>
        </p:nvSpPr>
        <p:spPr>
          <a:xfrm>
            <a:off x="8138160" y="1463040"/>
            <a:ext cx="3566160" cy="4754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5875">
            <a:solidFill>
              <a:srgbClr val="1F8F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Panel başlığı"/>
          <p:cNvSpPr txBox="1"/>
          <p:nvPr/>
        </p:nvSpPr>
        <p:spPr>
          <a:xfrm>
            <a:off x="8366760" y="1600200"/>
            <a:ext cx="3108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F8F4E"/>
                </a:solidFill>
                <a:latin typeface="Calibri"/>
              </a:rPr>
              <a:t>Rapordaki değerlendirme</a:t>
            </a:r>
          </a:p>
        </p:txBody>
      </p:sp>
      <p:sp>
        <p:nvSpPr>
          <p:cNvPr id="9" name="Panel metni"/>
          <p:cNvSpPr txBox="1"/>
          <p:nvPr/>
        </p:nvSpPr>
        <p:spPr>
          <a:xfrm>
            <a:off x="8366760" y="2057400"/>
            <a:ext cx="310896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2B2B2B"/>
                </a:solidFill>
                <a:latin typeface="Calibri"/>
              </a:rPr>
              <a:t>• Rapor: üniversitenin bürokratik işlemleri makul bulunmaktadır (%73,7 olumlu, ort. 4,11; boyutun en yüksek ortalaması).</a:t>
            </a:r>
          </a:p>
          <a:p>
            <a:pPr algn="l">
              <a:spcAft>
                <a:spcPts val="600"/>
              </a:spcAft>
            </a:pPr>
            <a:r>
              <a:rPr sz="1400" b="0">
                <a:solidFill>
                  <a:srgbClr val="2B2B2B"/>
                </a:solidFill>
                <a:latin typeface="Calibri"/>
              </a:rPr>
              <a:t>• Tarafsızlık/şeffaflık ve kurum imajı %68,4 olumlu; rapora göre güçlü bir algı var.</a:t>
            </a:r>
          </a:p>
          <a:p>
            <a:pPr algn="l">
              <a:spcAft>
                <a:spcPts val="600"/>
              </a:spcAft>
            </a:pPr>
            <a:r>
              <a:rPr sz="1400" b="0">
                <a:solidFill>
                  <a:srgbClr val="2B2B2B"/>
                </a:solidFill>
                <a:latin typeface="Calibri"/>
              </a:rPr>
              <a:t>• Tanıtım ve halkla ilişkilerde olumsuz %31,6; rapor bu alanda iyileştirme fırsatı görüyor (s. 5).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F8F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Başlık"/>
          <p:cNvSpPr txBox="1"/>
          <p:nvPr/>
        </p:nvSpPr>
        <p:spPr>
          <a:xfrm>
            <a:off x="548640" y="320040"/>
            <a:ext cx="110642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800" b="1">
                <a:solidFill>
                  <a:srgbClr val="16302B"/>
                </a:solidFill>
                <a:latin typeface="Cambria"/>
              </a:rPr>
              <a:t>Güçlü yönler ve gelişmeye açık alanlar</a:t>
            </a:r>
          </a:p>
        </p:txBody>
      </p:sp>
      <p:sp>
        <p:nvSpPr>
          <p:cNvPr id="4" name="Kaynak"/>
          <p:cNvSpPr txBox="1"/>
          <p:nvPr/>
        </p:nvSpPr>
        <p:spPr>
          <a:xfrm>
            <a:off x="548640" y="6400800"/>
            <a:ext cx="110642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E6B67"/>
                </a:solidFill>
                <a:latin typeface="Calibri"/>
              </a:rPr>
              <a:t>Kaynak: KİDR 2025 kanıtı A.4.1-10 Dış Paydaş Çalıştay Analizi, s. 5–6</a:t>
            </a:r>
          </a:p>
        </p:txBody>
      </p:sp>
      <p:sp>
        <p:nvSpPr>
          <p:cNvPr id="5" name="Panel"/>
          <p:cNvSpPr/>
          <p:nvPr/>
        </p:nvSpPr>
        <p:spPr>
          <a:xfrm>
            <a:off x="548640" y="1280160"/>
            <a:ext cx="5394960" cy="493776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5875">
            <a:solidFill>
              <a:srgbClr val="1F8F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Panel başlığı"/>
          <p:cNvSpPr txBox="1"/>
          <p:nvPr/>
        </p:nvSpPr>
        <p:spPr>
          <a:xfrm>
            <a:off x="777240" y="1417319"/>
            <a:ext cx="4937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F8F4E"/>
                </a:solidFill>
                <a:latin typeface="Calibri"/>
              </a:rPr>
              <a:t>Güçlü yönler</a:t>
            </a:r>
          </a:p>
        </p:txBody>
      </p:sp>
      <p:sp>
        <p:nvSpPr>
          <p:cNvPr id="7" name="Panel metni"/>
          <p:cNvSpPr txBox="1"/>
          <p:nvPr/>
        </p:nvSpPr>
        <p:spPr>
          <a:xfrm>
            <a:off x="777240" y="1874519"/>
            <a:ext cx="493776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2B2B2B"/>
                </a:solidFill>
                <a:latin typeface="Calibri"/>
              </a:rPr>
              <a:t>• Üniversite yönetiminin erişilebilir ve iletişime açık algılanması</a:t>
            </a:r>
          </a:p>
          <a:p>
            <a:pPr algn="l">
              <a:spcAft>
                <a:spcPts val="600"/>
              </a:spcAft>
            </a:pPr>
            <a:r>
              <a:rPr sz="1400" b="0">
                <a:solidFill>
                  <a:srgbClr val="2B2B2B"/>
                </a:solidFill>
                <a:latin typeface="Calibri"/>
              </a:rPr>
              <a:t>• Kurumsal şeffaflık, olumlu imaj ve bürokratik işlemlerde makullük</a:t>
            </a:r>
          </a:p>
          <a:p>
            <a:pPr algn="l">
              <a:spcAft>
                <a:spcPts val="600"/>
              </a:spcAft>
            </a:pPr>
            <a:r>
              <a:rPr sz="1400" b="0">
                <a:solidFill>
                  <a:srgbClr val="2B2B2B"/>
                </a:solidFill>
                <a:latin typeface="Calibri"/>
              </a:rPr>
              <a:t>• Paydaşlarla temel iletişim kanallarının işlemesi</a:t>
            </a:r>
          </a:p>
        </p:txBody>
      </p:sp>
      <p:sp>
        <p:nvSpPr>
          <p:cNvPr id="8" name="Panel"/>
          <p:cNvSpPr/>
          <p:nvPr/>
        </p:nvSpPr>
        <p:spPr>
          <a:xfrm>
            <a:off x="6217920" y="1280160"/>
            <a:ext cx="5394960" cy="493776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5875">
            <a:solidFill>
              <a:srgbClr val="C04B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Panel başlığı"/>
          <p:cNvSpPr txBox="1"/>
          <p:nvPr/>
        </p:nvSpPr>
        <p:spPr>
          <a:xfrm>
            <a:off x="6446520" y="1417319"/>
            <a:ext cx="4937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C04B3A"/>
                </a:solidFill>
                <a:latin typeface="Calibri"/>
              </a:rPr>
              <a:t>Gelişmeye açık alanlar</a:t>
            </a:r>
          </a:p>
        </p:txBody>
      </p:sp>
      <p:sp>
        <p:nvSpPr>
          <p:cNvPr id="10" name="Panel metni"/>
          <p:cNvSpPr txBox="1"/>
          <p:nvPr/>
        </p:nvSpPr>
        <p:spPr>
          <a:xfrm>
            <a:off x="6446520" y="1874519"/>
            <a:ext cx="493776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2B2B2B"/>
                </a:solidFill>
                <a:latin typeface="Calibri"/>
              </a:rPr>
              <a:t>• Sanayi ile iş birliği</a:t>
            </a:r>
          </a:p>
          <a:p>
            <a:pPr algn="l">
              <a:spcAft>
                <a:spcPts val="600"/>
              </a:spcAft>
            </a:pPr>
            <a:r>
              <a:rPr sz="1400" b="0">
                <a:solidFill>
                  <a:srgbClr val="2B2B2B"/>
                </a:solidFill>
                <a:latin typeface="Calibri"/>
              </a:rPr>
              <a:t>• Bilimsel faaliyet ve danışmanlık hizmetlerinin görünürlüğü/etkisi</a:t>
            </a:r>
          </a:p>
          <a:p>
            <a:pPr algn="l">
              <a:spcAft>
                <a:spcPts val="600"/>
              </a:spcAft>
            </a:pPr>
            <a:r>
              <a:rPr sz="1400" b="0">
                <a:solidFill>
                  <a:srgbClr val="2B2B2B"/>
                </a:solidFill>
                <a:latin typeface="Calibri"/>
              </a:rPr>
              <a:t>• STK iş birlikleri</a:t>
            </a:r>
          </a:p>
          <a:p>
            <a:pPr algn="l">
              <a:spcAft>
                <a:spcPts val="600"/>
              </a:spcAft>
            </a:pPr>
            <a:r>
              <a:rPr sz="1400" b="0">
                <a:solidFill>
                  <a:srgbClr val="2B2B2B"/>
                </a:solidFill>
                <a:latin typeface="Calibri"/>
              </a:rPr>
              <a:t>• Tanıtım ve halkla ilişkiler faaliyetleri</a:t>
            </a:r>
          </a:p>
          <a:p>
            <a:pPr algn="l">
              <a:spcAft>
                <a:spcPts val="600"/>
              </a:spcAft>
            </a:pPr>
            <a:r>
              <a:rPr sz="1400" b="0">
                <a:solidFill>
                  <a:srgbClr val="2B2B2B"/>
                </a:solidFill>
                <a:latin typeface="Calibri"/>
              </a:rPr>
              <a:t>• Kalite dokümanlarının (özellikle KİDR ve geri bildirim raporları) dış paydaş erişimi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F8F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Başlık"/>
          <p:cNvSpPr txBox="1"/>
          <p:nvPr/>
        </p:nvSpPr>
        <p:spPr>
          <a:xfrm>
            <a:off x="548640" y="320040"/>
            <a:ext cx="110642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800" b="1">
                <a:solidFill>
                  <a:srgbClr val="16302B"/>
                </a:solidFill>
                <a:latin typeface="Cambria"/>
              </a:rPr>
              <a:t>Dış paydaşların talep ve beklentileri</a:t>
            </a:r>
          </a:p>
        </p:txBody>
      </p:sp>
      <p:sp>
        <p:nvSpPr>
          <p:cNvPr id="4" name="Alt başlık"/>
          <p:cNvSpPr txBox="1"/>
          <p:nvPr/>
        </p:nvSpPr>
        <p:spPr>
          <a:xfrm>
            <a:off x="548640" y="96012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E6B67"/>
                </a:solidFill>
                <a:latin typeface="Calibri"/>
              </a:rPr>
              <a:t>Sekiz başlıkta toplanan beklentiler ve her başlığın özeti</a:t>
            </a:r>
          </a:p>
        </p:txBody>
      </p:sp>
      <p:sp>
        <p:nvSpPr>
          <p:cNvPr id="5" name="Kaynak"/>
          <p:cNvSpPr txBox="1"/>
          <p:nvPr/>
        </p:nvSpPr>
        <p:spPr>
          <a:xfrm>
            <a:off x="548640" y="6400800"/>
            <a:ext cx="110642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E6B67"/>
                </a:solidFill>
                <a:latin typeface="Calibri"/>
              </a:rPr>
              <a:t>Kaynak: KİDR 2025 kanıtı A.4.1-10 Dış Paydaş Çalıştay Analizi, s. 6–8</a:t>
            </a:r>
          </a:p>
        </p:txBody>
      </p:sp>
      <p:sp>
        <p:nvSpPr>
          <p:cNvPr id="6" name="Kart"/>
          <p:cNvSpPr/>
          <p:nvPr/>
        </p:nvSpPr>
        <p:spPr>
          <a:xfrm>
            <a:off x="548640" y="1508760"/>
            <a:ext cx="2651760" cy="22402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solidFill>
              <a:srgbClr val="A8D5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Numara"/>
          <p:cNvSpPr txBox="1"/>
          <p:nvPr/>
        </p:nvSpPr>
        <p:spPr>
          <a:xfrm>
            <a:off x="731520" y="1618488"/>
            <a:ext cx="731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F8F4E"/>
                </a:solidFill>
                <a:latin typeface="Cambria"/>
              </a:rPr>
              <a:t>1</a:t>
            </a:r>
          </a:p>
        </p:txBody>
      </p:sp>
      <p:sp>
        <p:nvSpPr>
          <p:cNvPr id="8" name="Kart başlığı"/>
          <p:cNvSpPr txBox="1"/>
          <p:nvPr/>
        </p:nvSpPr>
        <p:spPr>
          <a:xfrm>
            <a:off x="731520" y="2194560"/>
            <a:ext cx="23317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6302B"/>
                </a:solidFill>
                <a:latin typeface="Calibri"/>
              </a:rPr>
              <a:t>Eğitim ve öğrenci</a:t>
            </a:r>
          </a:p>
        </p:txBody>
      </p:sp>
      <p:sp>
        <p:nvSpPr>
          <p:cNvPr id="9" name="Kart metni"/>
          <p:cNvSpPr txBox="1"/>
          <p:nvPr/>
        </p:nvSpPr>
        <p:spPr>
          <a:xfrm>
            <a:off x="731520" y="2834639"/>
            <a:ext cx="233172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2B2B2B"/>
                </a:solidFill>
                <a:latin typeface="Calibri"/>
              </a:rPr>
              <a:t>Daha aktif, uygulamalı ve sosyal açıdan güçlü eğitim</a:t>
            </a:r>
          </a:p>
        </p:txBody>
      </p:sp>
      <p:sp>
        <p:nvSpPr>
          <p:cNvPr id="10" name="Kart"/>
          <p:cNvSpPr/>
          <p:nvPr/>
        </p:nvSpPr>
        <p:spPr>
          <a:xfrm>
            <a:off x="3364992" y="1508760"/>
            <a:ext cx="2651760" cy="22402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solidFill>
              <a:srgbClr val="A8D5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Numara"/>
          <p:cNvSpPr txBox="1"/>
          <p:nvPr/>
        </p:nvSpPr>
        <p:spPr>
          <a:xfrm>
            <a:off x="3547872" y="1618488"/>
            <a:ext cx="731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F8F4E"/>
                </a:solidFill>
                <a:latin typeface="Cambria"/>
              </a:rPr>
              <a:t>2</a:t>
            </a:r>
          </a:p>
        </p:txBody>
      </p:sp>
      <p:sp>
        <p:nvSpPr>
          <p:cNvPr id="12" name="Kart başlığı"/>
          <p:cNvSpPr txBox="1"/>
          <p:nvPr/>
        </p:nvSpPr>
        <p:spPr>
          <a:xfrm>
            <a:off x="3547872" y="2194560"/>
            <a:ext cx="23317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6302B"/>
                </a:solidFill>
                <a:latin typeface="Calibri"/>
              </a:rPr>
              <a:t>Tarım, üretim ve kırsal kalkınma</a:t>
            </a:r>
          </a:p>
        </p:txBody>
      </p:sp>
      <p:sp>
        <p:nvSpPr>
          <p:cNvPr id="13" name="Kart metni"/>
          <p:cNvSpPr txBox="1"/>
          <p:nvPr/>
        </p:nvSpPr>
        <p:spPr>
          <a:xfrm>
            <a:off x="3547872" y="2834639"/>
            <a:ext cx="233172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2B2B2B"/>
                </a:solidFill>
                <a:latin typeface="Calibri"/>
              </a:rPr>
              <a:t>Sürdürülebilir, verimli ve katma değerli tarım modeli</a:t>
            </a:r>
          </a:p>
        </p:txBody>
      </p:sp>
      <p:sp>
        <p:nvSpPr>
          <p:cNvPr id="14" name="Kart"/>
          <p:cNvSpPr/>
          <p:nvPr/>
        </p:nvSpPr>
        <p:spPr>
          <a:xfrm>
            <a:off x="6181344" y="1508760"/>
            <a:ext cx="2651760" cy="22402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solidFill>
              <a:srgbClr val="A8D5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Numara"/>
          <p:cNvSpPr txBox="1"/>
          <p:nvPr/>
        </p:nvSpPr>
        <p:spPr>
          <a:xfrm>
            <a:off x="6364224" y="1618488"/>
            <a:ext cx="731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F8F4E"/>
                </a:solidFill>
                <a:latin typeface="Cambria"/>
              </a:rPr>
              <a:t>3</a:t>
            </a:r>
          </a:p>
        </p:txBody>
      </p:sp>
      <p:sp>
        <p:nvSpPr>
          <p:cNvPr id="16" name="Kart başlığı"/>
          <p:cNvSpPr txBox="1"/>
          <p:nvPr/>
        </p:nvSpPr>
        <p:spPr>
          <a:xfrm>
            <a:off x="6364224" y="2194560"/>
            <a:ext cx="23317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6302B"/>
                </a:solidFill>
                <a:latin typeface="Calibri"/>
              </a:rPr>
              <a:t>Su yönetimi ve çevre</a:t>
            </a:r>
          </a:p>
        </p:txBody>
      </p:sp>
      <p:sp>
        <p:nvSpPr>
          <p:cNvPr id="17" name="Kart metni"/>
          <p:cNvSpPr txBox="1"/>
          <p:nvPr/>
        </p:nvSpPr>
        <p:spPr>
          <a:xfrm>
            <a:off x="6364224" y="2834639"/>
            <a:ext cx="233172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2B2B2B"/>
                </a:solidFill>
                <a:latin typeface="Calibri"/>
              </a:rPr>
              <a:t>Bilimsel destekle çevresel sorunlara çözüm</a:t>
            </a:r>
          </a:p>
        </p:txBody>
      </p:sp>
      <p:sp>
        <p:nvSpPr>
          <p:cNvPr id="18" name="Kart"/>
          <p:cNvSpPr/>
          <p:nvPr/>
        </p:nvSpPr>
        <p:spPr>
          <a:xfrm>
            <a:off x="8997696" y="1508760"/>
            <a:ext cx="2651760" cy="22402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solidFill>
              <a:srgbClr val="A8D5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Numara"/>
          <p:cNvSpPr txBox="1"/>
          <p:nvPr/>
        </p:nvSpPr>
        <p:spPr>
          <a:xfrm>
            <a:off x="9180576" y="1618488"/>
            <a:ext cx="731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F8F4E"/>
                </a:solidFill>
                <a:latin typeface="Cambria"/>
              </a:rPr>
              <a:t>4</a:t>
            </a:r>
          </a:p>
        </p:txBody>
      </p:sp>
      <p:sp>
        <p:nvSpPr>
          <p:cNvPr id="20" name="Kart başlığı"/>
          <p:cNvSpPr txBox="1"/>
          <p:nvPr/>
        </p:nvSpPr>
        <p:spPr>
          <a:xfrm>
            <a:off x="9180576" y="2194560"/>
            <a:ext cx="23317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6302B"/>
                </a:solidFill>
                <a:latin typeface="Calibri"/>
              </a:rPr>
              <a:t>Üniversite–sektör iş birliği</a:t>
            </a:r>
          </a:p>
        </p:txBody>
      </p:sp>
      <p:sp>
        <p:nvSpPr>
          <p:cNvPr id="21" name="Kart metni"/>
          <p:cNvSpPr txBox="1"/>
          <p:nvPr/>
        </p:nvSpPr>
        <p:spPr>
          <a:xfrm>
            <a:off x="9180576" y="2834639"/>
            <a:ext cx="233172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2B2B2B"/>
                </a:solidFill>
                <a:latin typeface="Calibri"/>
              </a:rPr>
              <a:t>Üniversitenin sahada aktif çözüm ortağı olması</a:t>
            </a:r>
          </a:p>
        </p:txBody>
      </p:sp>
      <p:sp>
        <p:nvSpPr>
          <p:cNvPr id="22" name="Kart"/>
          <p:cNvSpPr/>
          <p:nvPr/>
        </p:nvSpPr>
        <p:spPr>
          <a:xfrm>
            <a:off x="548640" y="3931920"/>
            <a:ext cx="2651760" cy="22402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solidFill>
              <a:srgbClr val="A8D5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Numara"/>
          <p:cNvSpPr txBox="1"/>
          <p:nvPr/>
        </p:nvSpPr>
        <p:spPr>
          <a:xfrm>
            <a:off x="731520" y="4041648"/>
            <a:ext cx="731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F8F4E"/>
                </a:solidFill>
                <a:latin typeface="Cambria"/>
              </a:rPr>
              <a:t>5</a:t>
            </a:r>
          </a:p>
        </p:txBody>
      </p:sp>
      <p:sp>
        <p:nvSpPr>
          <p:cNvPr id="24" name="Kart başlığı"/>
          <p:cNvSpPr txBox="1"/>
          <p:nvPr/>
        </p:nvSpPr>
        <p:spPr>
          <a:xfrm>
            <a:off x="731520" y="4617720"/>
            <a:ext cx="23317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6302B"/>
                </a:solidFill>
                <a:latin typeface="Calibri"/>
              </a:rPr>
              <a:t>Sanayi ve katma değerli üretim</a:t>
            </a:r>
          </a:p>
        </p:txBody>
      </p:sp>
      <p:sp>
        <p:nvSpPr>
          <p:cNvPr id="25" name="Kart metni"/>
          <p:cNvSpPr txBox="1"/>
          <p:nvPr/>
        </p:nvSpPr>
        <p:spPr>
          <a:xfrm>
            <a:off x="731520" y="5257800"/>
            <a:ext cx="233172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2B2B2B"/>
                </a:solidFill>
                <a:latin typeface="Calibri"/>
              </a:rPr>
              <a:t>Yerel üretimin ekonomik değere dönüştürülmesi</a:t>
            </a:r>
          </a:p>
        </p:txBody>
      </p:sp>
      <p:sp>
        <p:nvSpPr>
          <p:cNvPr id="26" name="Kart"/>
          <p:cNvSpPr/>
          <p:nvPr/>
        </p:nvSpPr>
        <p:spPr>
          <a:xfrm>
            <a:off x="3364992" y="3931920"/>
            <a:ext cx="2651760" cy="22402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solidFill>
              <a:srgbClr val="A8D5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Numara"/>
          <p:cNvSpPr txBox="1"/>
          <p:nvPr/>
        </p:nvSpPr>
        <p:spPr>
          <a:xfrm>
            <a:off x="3547872" y="4041648"/>
            <a:ext cx="731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F8F4E"/>
                </a:solidFill>
                <a:latin typeface="Cambria"/>
              </a:rPr>
              <a:t>6</a:t>
            </a:r>
          </a:p>
        </p:txBody>
      </p:sp>
      <p:sp>
        <p:nvSpPr>
          <p:cNvPr id="28" name="Kart başlığı"/>
          <p:cNvSpPr txBox="1"/>
          <p:nvPr/>
        </p:nvSpPr>
        <p:spPr>
          <a:xfrm>
            <a:off x="3547872" y="4617720"/>
            <a:ext cx="23317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6302B"/>
                </a:solidFill>
                <a:latin typeface="Calibri"/>
              </a:rPr>
              <a:t>Bölgesel kalkınma ve altyapı</a:t>
            </a:r>
          </a:p>
        </p:txBody>
      </p:sp>
      <p:sp>
        <p:nvSpPr>
          <p:cNvPr id="29" name="Kart metni"/>
          <p:cNvSpPr txBox="1"/>
          <p:nvPr/>
        </p:nvSpPr>
        <p:spPr>
          <a:xfrm>
            <a:off x="3547872" y="5257800"/>
            <a:ext cx="233172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2B2B2B"/>
                </a:solidFill>
                <a:latin typeface="Calibri"/>
              </a:rPr>
              <a:t>Bölgenin lojistik ve ekonomik olarak güçlenmesi</a:t>
            </a:r>
          </a:p>
        </p:txBody>
      </p:sp>
      <p:sp>
        <p:nvSpPr>
          <p:cNvPr id="30" name="Kart"/>
          <p:cNvSpPr/>
          <p:nvPr/>
        </p:nvSpPr>
        <p:spPr>
          <a:xfrm>
            <a:off x="6181344" y="3931920"/>
            <a:ext cx="2651760" cy="22402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solidFill>
              <a:srgbClr val="A8D5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Numara"/>
          <p:cNvSpPr txBox="1"/>
          <p:nvPr/>
        </p:nvSpPr>
        <p:spPr>
          <a:xfrm>
            <a:off x="6364224" y="4041648"/>
            <a:ext cx="731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F8F4E"/>
                </a:solidFill>
                <a:latin typeface="Cambria"/>
              </a:rPr>
              <a:t>7</a:t>
            </a:r>
          </a:p>
        </p:txBody>
      </p:sp>
      <p:sp>
        <p:nvSpPr>
          <p:cNvPr id="32" name="Kart başlığı"/>
          <p:cNvSpPr txBox="1"/>
          <p:nvPr/>
        </p:nvSpPr>
        <p:spPr>
          <a:xfrm>
            <a:off x="6364224" y="4617720"/>
            <a:ext cx="23317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6302B"/>
                </a:solidFill>
                <a:latin typeface="Calibri"/>
              </a:rPr>
              <a:t>İletişim ve tanıtım</a:t>
            </a:r>
          </a:p>
        </p:txBody>
      </p:sp>
      <p:sp>
        <p:nvSpPr>
          <p:cNvPr id="33" name="Kart metni"/>
          <p:cNvSpPr txBox="1"/>
          <p:nvPr/>
        </p:nvSpPr>
        <p:spPr>
          <a:xfrm>
            <a:off x="6364224" y="5257800"/>
            <a:ext cx="233172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2B2B2B"/>
                </a:solidFill>
                <a:latin typeface="Calibri"/>
              </a:rPr>
              <a:t>Daha görünür ve erişilebilir üniversite</a:t>
            </a:r>
          </a:p>
        </p:txBody>
      </p:sp>
      <p:sp>
        <p:nvSpPr>
          <p:cNvPr id="34" name="Kart"/>
          <p:cNvSpPr/>
          <p:nvPr/>
        </p:nvSpPr>
        <p:spPr>
          <a:xfrm>
            <a:off x="8997696" y="3931920"/>
            <a:ext cx="2651760" cy="22402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solidFill>
              <a:srgbClr val="A8D5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Numara"/>
          <p:cNvSpPr txBox="1"/>
          <p:nvPr/>
        </p:nvSpPr>
        <p:spPr>
          <a:xfrm>
            <a:off x="9180576" y="4041648"/>
            <a:ext cx="731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F8F4E"/>
                </a:solidFill>
                <a:latin typeface="Cambria"/>
              </a:rPr>
              <a:t>8</a:t>
            </a:r>
          </a:p>
        </p:txBody>
      </p:sp>
      <p:sp>
        <p:nvSpPr>
          <p:cNvPr id="36" name="Kart başlığı"/>
          <p:cNvSpPr txBox="1"/>
          <p:nvPr/>
        </p:nvSpPr>
        <p:spPr>
          <a:xfrm>
            <a:off x="9180576" y="4617720"/>
            <a:ext cx="23317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6302B"/>
                </a:solidFill>
                <a:latin typeface="Calibri"/>
              </a:rPr>
              <a:t>Kurumsal ve stratejik</a:t>
            </a:r>
          </a:p>
        </p:txBody>
      </p:sp>
      <p:sp>
        <p:nvSpPr>
          <p:cNvPr id="37" name="Kart metni"/>
          <p:cNvSpPr txBox="1"/>
          <p:nvPr/>
        </p:nvSpPr>
        <p:spPr>
          <a:xfrm>
            <a:off x="9180576" y="5257800"/>
            <a:ext cx="233172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2B2B2B"/>
                </a:solidFill>
                <a:latin typeface="Calibri"/>
              </a:rPr>
              <a:t>Topluma katkı sağlayan, yönlendirici üniversite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F8F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Başlık"/>
          <p:cNvSpPr txBox="1"/>
          <p:nvPr/>
        </p:nvSpPr>
        <p:spPr>
          <a:xfrm>
            <a:off x="548640" y="320040"/>
            <a:ext cx="110642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800" b="1">
                <a:solidFill>
                  <a:srgbClr val="16302B"/>
                </a:solidFill>
                <a:latin typeface="Cambria"/>
              </a:rPr>
              <a:t>Beklentilerden öne çıkan somut talepler</a:t>
            </a:r>
          </a:p>
        </p:txBody>
      </p:sp>
      <p:sp>
        <p:nvSpPr>
          <p:cNvPr id="4" name="Kaynak"/>
          <p:cNvSpPr txBox="1"/>
          <p:nvPr/>
        </p:nvSpPr>
        <p:spPr>
          <a:xfrm>
            <a:off x="548640" y="6400800"/>
            <a:ext cx="110642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E6B67"/>
                </a:solidFill>
                <a:latin typeface="Calibri"/>
              </a:rPr>
              <a:t>Kaynak: KİDR 2025 kanıtı A.4.1-10 Dış Paydaş Çalıştay Analizi, s. 6–8</a:t>
            </a:r>
          </a:p>
        </p:txBody>
      </p:sp>
      <p:sp>
        <p:nvSpPr>
          <p:cNvPr id="5" name="Panel"/>
          <p:cNvSpPr/>
          <p:nvPr/>
        </p:nvSpPr>
        <p:spPr>
          <a:xfrm>
            <a:off x="548640" y="1280160"/>
            <a:ext cx="3611880" cy="493776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5875">
            <a:solidFill>
              <a:srgbClr val="1F8F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Panel başlığı"/>
          <p:cNvSpPr txBox="1"/>
          <p:nvPr/>
        </p:nvSpPr>
        <p:spPr>
          <a:xfrm>
            <a:off x="777240" y="1417319"/>
            <a:ext cx="31546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F8F4E"/>
                </a:solidFill>
                <a:latin typeface="Calibri"/>
              </a:rPr>
              <a:t>Tarım, su ve çevre</a:t>
            </a:r>
          </a:p>
        </p:txBody>
      </p:sp>
      <p:sp>
        <p:nvSpPr>
          <p:cNvPr id="7" name="Panel metni"/>
          <p:cNvSpPr txBox="1"/>
          <p:nvPr/>
        </p:nvSpPr>
        <p:spPr>
          <a:xfrm>
            <a:off x="777240" y="1874519"/>
            <a:ext cx="315468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2B2B2B"/>
                </a:solidFill>
                <a:latin typeface="Calibri"/>
              </a:rPr>
              <a:t>• Çok su tüketen ürünlerin (özellikle mısır) sınırlandırılmasına katkı</a:t>
            </a:r>
          </a:p>
          <a:p>
            <a:pPr algn="l">
              <a:spcAft>
                <a:spcPts val="600"/>
              </a:spcAft>
            </a:pPr>
            <a:r>
              <a:rPr sz="1400" b="0">
                <a:solidFill>
                  <a:srgbClr val="2B2B2B"/>
                </a:solidFill>
                <a:latin typeface="Calibri"/>
              </a:rPr>
              <a:t>• Soya fasulyesi ve tıbbi/aromatik bitkilerin teşviki</a:t>
            </a:r>
          </a:p>
          <a:p>
            <a:pPr algn="l">
              <a:spcAft>
                <a:spcPts val="600"/>
              </a:spcAft>
            </a:pPr>
            <a:r>
              <a:rPr sz="1400" b="0">
                <a:solidFill>
                  <a:srgbClr val="2B2B2B"/>
                </a:solidFill>
                <a:latin typeface="Calibri"/>
              </a:rPr>
              <a:t>• Toprak analizi ve pH ölçümleri</a:t>
            </a:r>
          </a:p>
          <a:p>
            <a:pPr algn="l">
              <a:spcAft>
                <a:spcPts val="600"/>
              </a:spcAft>
            </a:pPr>
            <a:r>
              <a:rPr sz="1400" b="0">
                <a:solidFill>
                  <a:srgbClr val="2B2B2B"/>
                </a:solidFill>
                <a:latin typeface="Calibri"/>
              </a:rPr>
              <a:t>• Kuraklık ve rüzgâr erozyonuyla mücadele</a:t>
            </a:r>
          </a:p>
        </p:txBody>
      </p:sp>
      <p:sp>
        <p:nvSpPr>
          <p:cNvPr id="8" name="Panel"/>
          <p:cNvSpPr/>
          <p:nvPr/>
        </p:nvSpPr>
        <p:spPr>
          <a:xfrm>
            <a:off x="4297680" y="1280160"/>
            <a:ext cx="3611880" cy="493776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5875">
            <a:solidFill>
              <a:srgbClr val="1F8F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Panel başlığı"/>
          <p:cNvSpPr txBox="1"/>
          <p:nvPr/>
        </p:nvSpPr>
        <p:spPr>
          <a:xfrm>
            <a:off x="4526280" y="1417319"/>
            <a:ext cx="31546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F8F4E"/>
                </a:solidFill>
                <a:latin typeface="Calibri"/>
              </a:rPr>
              <a:t>Sektör ve üretim</a:t>
            </a:r>
          </a:p>
        </p:txBody>
      </p:sp>
      <p:sp>
        <p:nvSpPr>
          <p:cNvPr id="10" name="Panel metni"/>
          <p:cNvSpPr txBox="1"/>
          <p:nvPr/>
        </p:nvSpPr>
        <p:spPr>
          <a:xfrm>
            <a:off x="4526280" y="1874519"/>
            <a:ext cx="315468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2B2B2B"/>
                </a:solidFill>
                <a:latin typeface="Calibri"/>
              </a:rPr>
              <a:t>• Toprak analizi, Ar-Ge ve danışmanlık</a:t>
            </a:r>
          </a:p>
          <a:p>
            <a:pPr algn="l">
              <a:spcAft>
                <a:spcPts val="600"/>
              </a:spcAft>
            </a:pPr>
            <a:r>
              <a:rPr sz="1400" b="0">
                <a:solidFill>
                  <a:srgbClr val="2B2B2B"/>
                </a:solidFill>
                <a:latin typeface="Calibri"/>
              </a:rPr>
              <a:t>• Üreticilere teknik eğitimler</a:t>
            </a:r>
          </a:p>
          <a:p>
            <a:pPr algn="l">
              <a:spcAft>
                <a:spcPts val="600"/>
              </a:spcAft>
            </a:pPr>
            <a:r>
              <a:rPr sz="1400" b="0">
                <a:solidFill>
                  <a:srgbClr val="2B2B2B"/>
                </a:solidFill>
                <a:latin typeface="Calibri"/>
              </a:rPr>
              <a:t>• Süt ve süt ürünlerinde ürün çeşitliliği</a:t>
            </a:r>
          </a:p>
          <a:p>
            <a:pPr algn="l">
              <a:spcAft>
                <a:spcPts val="600"/>
              </a:spcAft>
            </a:pPr>
            <a:r>
              <a:rPr sz="1400" b="0">
                <a:solidFill>
                  <a:srgbClr val="2B2B2B"/>
                </a:solidFill>
                <a:latin typeface="Calibri"/>
              </a:rPr>
              <a:t>• Yerel üretimin işlenerek katma değere dönüştürülmesi</a:t>
            </a:r>
          </a:p>
        </p:txBody>
      </p:sp>
      <p:sp>
        <p:nvSpPr>
          <p:cNvPr id="11" name="Panel"/>
          <p:cNvSpPr/>
          <p:nvPr/>
        </p:nvSpPr>
        <p:spPr>
          <a:xfrm>
            <a:off x="8046720" y="1280160"/>
            <a:ext cx="3611880" cy="493776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5875">
            <a:solidFill>
              <a:srgbClr val="1F8F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anel başlığı"/>
          <p:cNvSpPr txBox="1"/>
          <p:nvPr/>
        </p:nvSpPr>
        <p:spPr>
          <a:xfrm>
            <a:off x="8275320" y="1417319"/>
            <a:ext cx="31546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F8F4E"/>
                </a:solidFill>
                <a:latin typeface="Calibri"/>
              </a:rPr>
              <a:t>Eğitim ve iletişim</a:t>
            </a:r>
          </a:p>
        </p:txBody>
      </p:sp>
      <p:sp>
        <p:nvSpPr>
          <p:cNvPr id="13" name="Panel metni"/>
          <p:cNvSpPr txBox="1"/>
          <p:nvPr/>
        </p:nvSpPr>
        <p:spPr>
          <a:xfrm>
            <a:off x="8275320" y="1874519"/>
            <a:ext cx="315468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2B2B2B"/>
                </a:solidFill>
                <a:latin typeface="Calibri"/>
              </a:rPr>
              <a:t>• Uygulamalı, sahaya dönük eğitim; teknik gezi ve saha çalışması</a:t>
            </a:r>
          </a:p>
          <a:p>
            <a:pPr algn="l">
              <a:spcAft>
                <a:spcPts val="600"/>
              </a:spcAft>
            </a:pPr>
            <a:r>
              <a:rPr sz="1400" b="0">
                <a:solidFill>
                  <a:srgbClr val="2B2B2B"/>
                </a:solidFill>
                <a:latin typeface="Calibri"/>
              </a:rPr>
              <a:t>• Yabancı uyruklu öğrencilerle etkinlikler</a:t>
            </a:r>
          </a:p>
          <a:p>
            <a:pPr algn="l">
              <a:spcAft>
                <a:spcPts val="600"/>
              </a:spcAft>
            </a:pPr>
            <a:r>
              <a:rPr sz="1400" b="0">
                <a:solidFill>
                  <a:srgbClr val="2B2B2B"/>
                </a:solidFill>
                <a:latin typeface="Calibri"/>
              </a:rPr>
              <a:t>• Çalışmaların daha iyi duyurulması, sosyal medyanın güçlendirilmesi</a:t>
            </a:r>
          </a:p>
          <a:p>
            <a:pPr algn="l">
              <a:spcAft>
                <a:spcPts val="600"/>
              </a:spcAft>
            </a:pPr>
            <a:r>
              <a:rPr sz="1400" b="0">
                <a:solidFill>
                  <a:srgbClr val="2B2B2B"/>
                </a:solidFill>
                <a:latin typeface="Calibri"/>
              </a:rPr>
              <a:t>• Geri bildirim ve kalite raporlarının dış paydaşlarla paylaşılması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1431</Words>
  <Application>Microsoft Office PowerPoint</Application>
  <PresentationFormat>Geniş ekran</PresentationFormat>
  <Paragraphs>149</Paragraphs>
  <Slides>13</Slides>
  <Notes>13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17" baseType="lpstr">
      <vt:lpstr>Arial</vt:lpstr>
      <vt:lpstr>Calibri</vt:lpstr>
      <vt:lpstr>Cambria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subject/>
  <dc:creator>Pro2000</dc:creator>
  <cp:keywords/>
  <dc:description>generated using python-pptx</dc:description>
  <cp:lastModifiedBy>Serhat KAYACI</cp:lastModifiedBy>
  <cp:revision>2</cp:revision>
  <dcterms:created xsi:type="dcterms:W3CDTF">2013-01-27T09:14:16Z</dcterms:created>
  <dcterms:modified xsi:type="dcterms:W3CDTF">2026-11-05T07:44:04Z</dcterms:modified>
  <cp:category/>
</cp:coreProperties>
</file>